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8.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9.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ctiveX/activeX1.xml" ContentType="application/vnd.ms-office.activeX+xml"/>
  <Override PartName="/ppt/notesSlides/notesSlide4.xml" ContentType="application/vnd.openxmlformats-officedocument.presentationml.notesSlide+xml"/>
  <Override PartName="/ppt/activeX/activeX2.xml" ContentType="application/vnd.ms-office.activeX+xml"/>
  <Override PartName="/ppt/notesSlides/notesSlide5.xml" ContentType="application/vnd.openxmlformats-officedocument.presentationml.notesSlide+xml"/>
  <Override PartName="/ppt/notesSlides/notesSlide6.xml" ContentType="application/vnd.openxmlformats-officedocument.presentationml.notesSlide+xml"/>
  <Override PartName="/ppt/activeX/activeX3.xml" ContentType="application/vnd.ms-office.activeX+xml"/>
  <Override PartName="/ppt/notesSlides/notesSlide7.xml" ContentType="application/vnd.openxmlformats-officedocument.presentationml.notesSlide+xml"/>
  <Override PartName="/ppt/activeX/activeX4.xml" ContentType="application/vnd.ms-office.activeX+xml"/>
  <Override PartName="/ppt/notesSlides/notesSlide8.xml" ContentType="application/vnd.openxmlformats-officedocument.presentationml.notesSlide+xml"/>
  <Override PartName="/ppt/activeX/activeX5.xml" ContentType="application/vnd.ms-office.activeX+xml"/>
  <Override PartName="/ppt/notesSlides/notesSlide9.xml" ContentType="application/vnd.openxmlformats-officedocument.presentationml.notesSlide+xml"/>
  <Override PartName="/ppt/activeX/activeX6.xml" ContentType="application/vnd.ms-office.activeX+xml"/>
  <Override PartName="/ppt/activeX/activeX7.xml" ContentType="application/vnd.ms-office.activeX+xml"/>
  <Override PartName="/ppt/notesSlides/notesSlide10.xml" ContentType="application/vnd.openxmlformats-officedocument.presentationml.notesSlide+xml"/>
  <Override PartName="/ppt/activeX/activeX8.xml" ContentType="application/vnd.ms-office.activeX+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1" r:id="rId2"/>
    <p:sldMasterId id="2147483652" r:id="rId3"/>
    <p:sldMasterId id="2147483653" r:id="rId4"/>
    <p:sldMasterId id="2147484620" r:id="rId5"/>
    <p:sldMasterId id="2147483654" r:id="rId6"/>
    <p:sldMasterId id="2147484701" r:id="rId7"/>
    <p:sldMasterId id="2147484714" r:id="rId8"/>
    <p:sldMasterId id="2147484769" r:id="rId9"/>
    <p:sldMasterId id="2147484782" r:id="rId10"/>
    <p:sldMasterId id="2147484795" r:id="rId11"/>
  </p:sldMasterIdLst>
  <p:notesMasterIdLst>
    <p:notesMasterId r:id="rId53"/>
  </p:notesMasterIdLst>
  <p:handoutMasterIdLst>
    <p:handoutMasterId r:id="rId54"/>
  </p:handoutMasterIdLst>
  <p:sldIdLst>
    <p:sldId id="764" r:id="rId12"/>
    <p:sldId id="765" r:id="rId13"/>
    <p:sldId id="766" r:id="rId14"/>
    <p:sldId id="666" r:id="rId15"/>
    <p:sldId id="739" r:id="rId16"/>
    <p:sldId id="750" r:id="rId17"/>
    <p:sldId id="751" r:id="rId18"/>
    <p:sldId id="734" r:id="rId19"/>
    <p:sldId id="752" r:id="rId20"/>
    <p:sldId id="754" r:id="rId21"/>
    <p:sldId id="740" r:id="rId22"/>
    <p:sldId id="762" r:id="rId23"/>
    <p:sldId id="763" r:id="rId24"/>
    <p:sldId id="755" r:id="rId25"/>
    <p:sldId id="742" r:id="rId26"/>
    <p:sldId id="756" r:id="rId27"/>
    <p:sldId id="757" r:id="rId28"/>
    <p:sldId id="738" r:id="rId29"/>
    <p:sldId id="781" r:id="rId30"/>
    <p:sldId id="780" r:id="rId31"/>
    <p:sldId id="759" r:id="rId32"/>
    <p:sldId id="760" r:id="rId33"/>
    <p:sldId id="746" r:id="rId34"/>
    <p:sldId id="747" r:id="rId35"/>
    <p:sldId id="768" r:id="rId36"/>
    <p:sldId id="748" r:id="rId37"/>
    <p:sldId id="769" r:id="rId38"/>
    <p:sldId id="784" r:id="rId39"/>
    <p:sldId id="771" r:id="rId40"/>
    <p:sldId id="772" r:id="rId41"/>
    <p:sldId id="773" r:id="rId42"/>
    <p:sldId id="783" r:id="rId43"/>
    <p:sldId id="774" r:id="rId44"/>
    <p:sldId id="775" r:id="rId45"/>
    <p:sldId id="776" r:id="rId46"/>
    <p:sldId id="777" r:id="rId47"/>
    <p:sldId id="778" r:id="rId48"/>
    <p:sldId id="779" r:id="rId49"/>
    <p:sldId id="761" r:id="rId50"/>
    <p:sldId id="782" r:id="rId51"/>
    <p:sldId id="785" r:id="rId52"/>
  </p:sldIdLst>
  <p:sldSz cx="9144000" cy="6858000" type="screen4x3"/>
  <p:notesSz cx="6761163" cy="9942513"/>
  <p:defaultTextStyle>
    <a:defPPr>
      <a:defRPr lang="en-US"/>
    </a:defPPr>
    <a:lvl1pPr algn="l" rtl="0" fontAlgn="base">
      <a:spcBef>
        <a:spcPct val="50000"/>
      </a:spcBef>
      <a:spcAft>
        <a:spcPct val="0"/>
      </a:spcAft>
      <a:defRPr sz="2400" kern="1200">
        <a:solidFill>
          <a:srgbClr val="010066"/>
        </a:solidFill>
        <a:latin typeface="Arial" charset="0"/>
        <a:ea typeface="+mn-ea"/>
        <a:cs typeface="+mn-cs"/>
      </a:defRPr>
    </a:lvl1pPr>
    <a:lvl2pPr marL="457200" algn="l" rtl="0" fontAlgn="base">
      <a:spcBef>
        <a:spcPct val="50000"/>
      </a:spcBef>
      <a:spcAft>
        <a:spcPct val="0"/>
      </a:spcAft>
      <a:defRPr sz="2400" kern="1200">
        <a:solidFill>
          <a:srgbClr val="010066"/>
        </a:solidFill>
        <a:latin typeface="Arial" charset="0"/>
        <a:ea typeface="+mn-ea"/>
        <a:cs typeface="+mn-cs"/>
      </a:defRPr>
    </a:lvl2pPr>
    <a:lvl3pPr marL="914400" algn="l" rtl="0" fontAlgn="base">
      <a:spcBef>
        <a:spcPct val="50000"/>
      </a:spcBef>
      <a:spcAft>
        <a:spcPct val="0"/>
      </a:spcAft>
      <a:defRPr sz="2400" kern="1200">
        <a:solidFill>
          <a:srgbClr val="010066"/>
        </a:solidFill>
        <a:latin typeface="Arial" charset="0"/>
        <a:ea typeface="+mn-ea"/>
        <a:cs typeface="+mn-cs"/>
      </a:defRPr>
    </a:lvl3pPr>
    <a:lvl4pPr marL="1371600" algn="l" rtl="0" fontAlgn="base">
      <a:spcBef>
        <a:spcPct val="50000"/>
      </a:spcBef>
      <a:spcAft>
        <a:spcPct val="0"/>
      </a:spcAft>
      <a:defRPr sz="2400" kern="1200">
        <a:solidFill>
          <a:srgbClr val="010066"/>
        </a:solidFill>
        <a:latin typeface="Arial" charset="0"/>
        <a:ea typeface="+mn-ea"/>
        <a:cs typeface="+mn-cs"/>
      </a:defRPr>
    </a:lvl4pPr>
    <a:lvl5pPr marL="1828800" algn="l" rtl="0" fontAlgn="base">
      <a:spcBef>
        <a:spcPct val="50000"/>
      </a:spcBef>
      <a:spcAft>
        <a:spcPct val="0"/>
      </a:spcAft>
      <a:defRPr sz="2400" kern="1200">
        <a:solidFill>
          <a:srgbClr val="010066"/>
        </a:solidFill>
        <a:latin typeface="Arial" charset="0"/>
        <a:ea typeface="+mn-ea"/>
        <a:cs typeface="+mn-cs"/>
      </a:defRPr>
    </a:lvl5pPr>
    <a:lvl6pPr marL="2286000" algn="l" defTabSz="914400" rtl="0" eaLnBrk="1" latinLnBrk="0" hangingPunct="1">
      <a:defRPr sz="2400" kern="1200">
        <a:solidFill>
          <a:srgbClr val="010066"/>
        </a:solidFill>
        <a:latin typeface="Arial" charset="0"/>
        <a:ea typeface="+mn-ea"/>
        <a:cs typeface="+mn-cs"/>
      </a:defRPr>
    </a:lvl6pPr>
    <a:lvl7pPr marL="2743200" algn="l" defTabSz="914400" rtl="0" eaLnBrk="1" latinLnBrk="0" hangingPunct="1">
      <a:defRPr sz="2400" kern="1200">
        <a:solidFill>
          <a:srgbClr val="010066"/>
        </a:solidFill>
        <a:latin typeface="Arial" charset="0"/>
        <a:ea typeface="+mn-ea"/>
        <a:cs typeface="+mn-cs"/>
      </a:defRPr>
    </a:lvl7pPr>
    <a:lvl8pPr marL="3200400" algn="l" defTabSz="914400" rtl="0" eaLnBrk="1" latinLnBrk="0" hangingPunct="1">
      <a:defRPr sz="2400" kern="1200">
        <a:solidFill>
          <a:srgbClr val="010066"/>
        </a:solidFill>
        <a:latin typeface="Arial" charset="0"/>
        <a:ea typeface="+mn-ea"/>
        <a:cs typeface="+mn-cs"/>
      </a:defRPr>
    </a:lvl8pPr>
    <a:lvl9pPr marL="3657600" algn="l" defTabSz="914400" rtl="0" eaLnBrk="1" latinLnBrk="0" hangingPunct="1">
      <a:defRPr sz="2400" kern="1200">
        <a:solidFill>
          <a:srgbClr val="010066"/>
        </a:solidFill>
        <a:latin typeface="Arial" charset="0"/>
        <a:ea typeface="+mn-ea"/>
        <a:cs typeface="+mn-cs"/>
      </a:defRPr>
    </a:lvl9pPr>
  </p:defaultTextStyle>
  <p:extLst>
    <p:ext uri="{EFAFB233-063F-42B5-8137-9DF3F51BA10A}">
      <p15:sldGuideLst xmlns:p15="http://schemas.microsoft.com/office/powerpoint/2012/main">
        <p15:guide id="1" orient="horz" pos="494">
          <p15:clr>
            <a:srgbClr val="A4A3A4"/>
          </p15:clr>
        </p15:guide>
        <p15:guide id="2" pos="227">
          <p15:clr>
            <a:srgbClr val="A4A3A4"/>
          </p15:clr>
        </p15:guide>
      </p15:sldGuideLst>
    </p:ext>
    <p:ext uri="{2D200454-40CA-4A62-9FC3-DE9A4176ACB9}">
      <p15:notesGuideLst xmlns:p15="http://schemas.microsoft.com/office/powerpoint/2012/main">
        <p15:guide id="1" orient="horz" pos="3132">
          <p15:clr>
            <a:srgbClr val="A4A3A4"/>
          </p15:clr>
        </p15:guide>
        <p15:guide id="2" pos="213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BC45"/>
    <a:srgbClr val="6600CC"/>
    <a:srgbClr val="663300"/>
    <a:srgbClr val="010066"/>
    <a:srgbClr val="FFFFCC"/>
    <a:srgbClr val="97F692"/>
    <a:srgbClr val="B88A01"/>
    <a:srgbClr val="B0F9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18" autoAdjust="0"/>
    <p:restoredTop sz="82616" autoAdjust="0"/>
  </p:normalViewPr>
  <p:slideViewPr>
    <p:cSldViewPr snapToGrid="0">
      <p:cViewPr varScale="1">
        <p:scale>
          <a:sx n="89" d="100"/>
          <a:sy n="89" d="100"/>
        </p:scale>
        <p:origin x="414" y="72"/>
      </p:cViewPr>
      <p:guideLst>
        <p:guide orient="horz" pos="494"/>
        <p:guide pos="227"/>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16374"/>
    </p:cViewPr>
  </p:sorterViewPr>
  <p:notesViewPr>
    <p:cSldViewPr snapToGrid="0">
      <p:cViewPr>
        <p:scale>
          <a:sx n="75" d="100"/>
          <a:sy n="75" d="100"/>
        </p:scale>
        <p:origin x="-2418" y="468"/>
      </p:cViewPr>
      <p:guideLst>
        <p:guide orient="horz" pos="3132"/>
        <p:guide pos="213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Master" Target="slideMasters/slideMaster5.xml"/><Relationship Id="rId19" Type="http://schemas.openxmlformats.org/officeDocument/2006/relationships/slide" Target="slides/slide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40.xml"/><Relationship Id="rId3" Type="http://schemas.openxmlformats.org/officeDocument/2006/relationships/slideMaster" Target="slideMasters/slideMaster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theme" Target="theme/theme1.xml"/><Relationship Id="rId10" Type="http://schemas.openxmlformats.org/officeDocument/2006/relationships/slideMaster" Target="slideMasters/slideMaster10.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activeX/activeX3.xml><?xml version="1.0" encoding="utf-8"?>
<ax:ocx xmlns:ax="http://schemas.microsoft.com/office/2006/activeX" xmlns:r="http://schemas.openxmlformats.org/officeDocument/2006/relationships" ax:classid="{D27CDB6E-AE6D-11CF-96B8-444553540000}" ax:persistence="persistStorage" r:id="rId1"/>
</file>

<file path=ppt/activeX/activeX4.xml><?xml version="1.0" encoding="utf-8"?>
<ax:ocx xmlns:ax="http://schemas.microsoft.com/office/2006/activeX" xmlns:r="http://schemas.openxmlformats.org/officeDocument/2006/relationships" ax:classid="{D27CDB6E-AE6D-11CF-96B8-444553540000}" ax:persistence="persistStorage" r:id="rId1"/>
</file>

<file path=ppt/activeX/activeX5.xml><?xml version="1.0" encoding="utf-8"?>
<ax:ocx xmlns:ax="http://schemas.microsoft.com/office/2006/activeX" xmlns:r="http://schemas.openxmlformats.org/officeDocument/2006/relationships" ax:classid="{D27CDB6E-AE6D-11CF-96B8-444553540000}" ax:persistence="persistStorage" r:id="rId1"/>
</file>

<file path=ppt/activeX/activeX6.xml><?xml version="1.0" encoding="utf-8"?>
<ax:ocx xmlns:ax="http://schemas.microsoft.com/office/2006/activeX" xmlns:r="http://schemas.openxmlformats.org/officeDocument/2006/relationships" ax:classid="{D27CDB6E-AE6D-11CF-96B8-444553540000}" ax:persistence="persistStorage" r:id="rId1"/>
</file>

<file path=ppt/activeX/activeX7.xml><?xml version="1.0" encoding="utf-8"?>
<ax:ocx xmlns:ax="http://schemas.microsoft.com/office/2006/activeX" xmlns:r="http://schemas.openxmlformats.org/officeDocument/2006/relationships" ax:classid="{D27CDB6E-AE6D-11CF-96B8-444553540000}" ax:persistence="persistStorage" r:id="rId1"/>
</file>

<file path=ppt/activeX/activeX8.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5" name="Rectangle 3"/>
          <p:cNvSpPr>
            <a:spLocks noGrp="1" noChangeArrowheads="1"/>
          </p:cNvSpPr>
          <p:nvPr>
            <p:ph type="dt" sz="quarter" idx="1"/>
          </p:nvPr>
        </p:nvSpPr>
        <p:spPr bwMode="auto">
          <a:xfrm>
            <a:off x="3829761" y="0"/>
            <a:ext cx="2929837" cy="4971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solidFill>
                  <a:schemeClr val="tx1"/>
                </a:solidFill>
                <a:latin typeface="Arial" charset="0"/>
              </a:defRPr>
            </a:lvl1pPr>
          </a:lstStyle>
          <a:p>
            <a:pPr>
              <a:defRPr/>
            </a:pPr>
            <a:endParaRPr lang="en-GB"/>
          </a:p>
        </p:txBody>
      </p:sp>
      <p:sp>
        <p:nvSpPr>
          <p:cNvPr id="95237" name="Rectangle 5"/>
          <p:cNvSpPr>
            <a:spLocks noGrp="1" noChangeArrowheads="1"/>
          </p:cNvSpPr>
          <p:nvPr>
            <p:ph type="sldNum" sz="quarter" idx="3"/>
          </p:nvPr>
        </p:nvSpPr>
        <p:spPr bwMode="auto">
          <a:xfrm>
            <a:off x="3829761" y="9443662"/>
            <a:ext cx="2929837" cy="49712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1">
                <a:solidFill>
                  <a:schemeClr val="tx1"/>
                </a:solidFill>
                <a:latin typeface="Arial" charset="0"/>
              </a:defRPr>
            </a:lvl1pPr>
          </a:lstStyle>
          <a:p>
            <a:pPr>
              <a:defRPr/>
            </a:pPr>
            <a:fld id="{CB71DECD-6DB6-4FB4-8A3A-01310AFFE849}" type="slidenum">
              <a:rPr lang="en-GB"/>
              <a:pPr>
                <a:defRPr/>
              </a:pPr>
              <a:t>‹#›</a:t>
            </a:fld>
            <a:endParaRPr lang="en-GB"/>
          </a:p>
        </p:txBody>
      </p:sp>
      <p:sp>
        <p:nvSpPr>
          <p:cNvPr id="95238" name="Rectangle 6"/>
          <p:cNvSpPr>
            <a:spLocks noGrp="1" noChangeArrowheads="1"/>
          </p:cNvSpPr>
          <p:nvPr>
            <p:ph type="hdr" sz="quarter"/>
          </p:nvPr>
        </p:nvSpPr>
        <p:spPr bwMode="auto">
          <a:xfrm>
            <a:off x="1552563" y="96663"/>
            <a:ext cx="3781243" cy="4971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defRPr sz="1200" b="1">
                <a:solidFill>
                  <a:schemeClr val="tx1"/>
                </a:solidFill>
              </a:defRPr>
            </a:lvl1pPr>
          </a:lstStyle>
          <a:p>
            <a:r>
              <a:rPr lang="en-GB"/>
              <a:t>Boardworks A2 Biology </a:t>
            </a:r>
          </a:p>
          <a:p>
            <a:r>
              <a:rPr lang="en-GB"/>
              <a:t>Respiration</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7" name="Rectangle 3"/>
          <p:cNvSpPr>
            <a:spLocks noGrp="1" noChangeArrowheads="1"/>
          </p:cNvSpPr>
          <p:nvPr>
            <p:ph type="dt" idx="1"/>
          </p:nvPr>
        </p:nvSpPr>
        <p:spPr bwMode="auto">
          <a:xfrm>
            <a:off x="3829761" y="0"/>
            <a:ext cx="2929837" cy="4971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solidFill>
                  <a:schemeClr val="tx1"/>
                </a:solidFill>
                <a:latin typeface="Arial" charset="0"/>
              </a:defRPr>
            </a:lvl1pPr>
          </a:lstStyle>
          <a:p>
            <a:pPr>
              <a:defRPr/>
            </a:pPr>
            <a:endParaRPr lang="en-GB"/>
          </a:p>
        </p:txBody>
      </p:sp>
      <p:sp>
        <p:nvSpPr>
          <p:cNvPr id="56323" name="Rectangle 4"/>
          <p:cNvSpPr>
            <a:spLocks noGrp="1" noRot="1" noChangeAspect="1" noChangeArrowheads="1" noTextEdit="1"/>
          </p:cNvSpPr>
          <p:nvPr>
            <p:ph type="sldImg" idx="2"/>
          </p:nvPr>
        </p:nvSpPr>
        <p:spPr bwMode="auto">
          <a:xfrm>
            <a:off x="896938" y="746125"/>
            <a:ext cx="4967287" cy="3727450"/>
          </a:xfrm>
          <a:prstGeom prst="rect">
            <a:avLst/>
          </a:prstGeom>
          <a:noFill/>
          <a:ln w="9525">
            <a:solidFill>
              <a:srgbClr val="000000"/>
            </a:solidFill>
            <a:miter lim="800000"/>
            <a:headEnd/>
            <a:tailEnd/>
          </a:ln>
        </p:spPr>
      </p:sp>
      <p:sp>
        <p:nvSpPr>
          <p:cNvPr id="67589" name="Rectangle 5"/>
          <p:cNvSpPr>
            <a:spLocks noGrp="1" noChangeArrowheads="1"/>
          </p:cNvSpPr>
          <p:nvPr>
            <p:ph type="body" sz="quarter" idx="3"/>
          </p:nvPr>
        </p:nvSpPr>
        <p:spPr bwMode="auto">
          <a:xfrm>
            <a:off x="676117" y="4722694"/>
            <a:ext cx="5408930" cy="447413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67591" name="Rectangle 7"/>
          <p:cNvSpPr>
            <a:spLocks noGrp="1" noChangeArrowheads="1"/>
          </p:cNvSpPr>
          <p:nvPr>
            <p:ph type="sldNum" sz="quarter" idx="5"/>
          </p:nvPr>
        </p:nvSpPr>
        <p:spPr bwMode="auto">
          <a:xfrm>
            <a:off x="3829761" y="9443662"/>
            <a:ext cx="2929837" cy="49712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1">
                <a:solidFill>
                  <a:schemeClr val="tx1"/>
                </a:solidFill>
                <a:latin typeface="Arial" charset="0"/>
              </a:defRPr>
            </a:lvl1pPr>
          </a:lstStyle>
          <a:p>
            <a:pPr>
              <a:defRPr/>
            </a:pPr>
            <a:fld id="{FC0C4DEA-4705-4235-8E09-CB089D56BA4A}" type="slidenum">
              <a:rPr lang="en-GB"/>
              <a:pPr>
                <a:defRPr/>
              </a:pPr>
              <a:t>‹#›</a:t>
            </a:fld>
            <a:endParaRPr lang="en-GB"/>
          </a:p>
        </p:txBody>
      </p:sp>
      <p:sp>
        <p:nvSpPr>
          <p:cNvPr id="67594" name="Rectangle 10"/>
          <p:cNvSpPr>
            <a:spLocks noGrp="1" noChangeArrowheads="1"/>
          </p:cNvSpPr>
          <p:nvPr>
            <p:ph type="hdr" sz="quarter"/>
          </p:nvPr>
        </p:nvSpPr>
        <p:spPr bwMode="auto">
          <a:xfrm>
            <a:off x="1552563" y="96663"/>
            <a:ext cx="3781243" cy="49712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defRPr sz="1200" b="1">
                <a:solidFill>
                  <a:schemeClr val="tx1"/>
                </a:solidFill>
              </a:defRPr>
            </a:lvl1pPr>
          </a:lstStyle>
          <a:p>
            <a:r>
              <a:rPr lang="en-GB"/>
              <a:t>Boardworks A2 Biology </a:t>
            </a:r>
          </a:p>
          <a:p>
            <a:r>
              <a:rPr lang="en-GB"/>
              <a:t>Respiration</a:t>
            </a:r>
          </a:p>
        </p:txBody>
      </p:sp>
    </p:spTree>
  </p:cSld>
  <p:clrMap bg1="lt1" tx1="dk1" bg2="lt2" tx2="dk2" accent1="accent1" accent2="accent2" accent3="accent3" accent4="accent4" accent5="accent5" accent6="accent6" hlink="hlink" folHlink="folHlink"/>
  <p:hf ftr="0" dt="0"/>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Jordan McHugh</a:t>
            </a:r>
            <a:endParaRPr lang="en-GB" dirty="0"/>
          </a:p>
        </p:txBody>
      </p:sp>
      <p:sp>
        <p:nvSpPr>
          <p:cNvPr id="4" name="Slide Number Placeholder 3"/>
          <p:cNvSpPr>
            <a:spLocks noGrp="1"/>
          </p:cNvSpPr>
          <p:nvPr>
            <p:ph type="sldNum" sz="quarter" idx="10"/>
          </p:nvPr>
        </p:nvSpPr>
        <p:spPr/>
        <p:txBody>
          <a:bodyPr/>
          <a:lstStyle/>
          <a:p>
            <a:fld id="{2DCAF4A3-46BB-4105-BD19-06A10D463BE3}"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2370769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Track is:   Placebo - Haemoglobin</a:t>
            </a:r>
            <a:endParaRPr lang="en-GB" dirty="0"/>
          </a:p>
        </p:txBody>
      </p:sp>
      <p:sp>
        <p:nvSpPr>
          <p:cNvPr id="4" name="Slide Number Placeholder 3"/>
          <p:cNvSpPr>
            <a:spLocks noGrp="1"/>
          </p:cNvSpPr>
          <p:nvPr>
            <p:ph type="sldNum" sz="quarter" idx="10"/>
          </p:nvPr>
        </p:nvSpPr>
        <p:spPr/>
        <p:txBody>
          <a:bodyPr/>
          <a:lstStyle/>
          <a:p>
            <a:fld id="{2DCAF4A3-46BB-4105-BD19-06A10D463BE3}"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3559457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Track is:   Placebo - Haemoglobin</a:t>
            </a:r>
            <a:endParaRPr lang="en-GB" dirty="0"/>
          </a:p>
        </p:txBody>
      </p:sp>
      <p:sp>
        <p:nvSpPr>
          <p:cNvPr id="4" name="Slide Number Placeholder 3"/>
          <p:cNvSpPr>
            <a:spLocks noGrp="1"/>
          </p:cNvSpPr>
          <p:nvPr>
            <p:ph type="sldNum" sz="quarter" idx="10"/>
          </p:nvPr>
        </p:nvSpPr>
        <p:spPr/>
        <p:txBody>
          <a:bodyPr/>
          <a:lstStyle/>
          <a:p>
            <a:pPr algn="r" rtl="0"/>
            <a:fld id="{2DCAF4A3-46BB-4105-BD19-06A10D463BE3}" type="slidenum">
              <a:rPr lang="en-GB" sz="1200" kern="1200">
                <a:solidFill>
                  <a:prstClr val="black"/>
                </a:solidFill>
                <a:latin typeface="Calibri"/>
                <a:ea typeface="+mn-ea"/>
                <a:cs typeface="+mn-cs"/>
              </a:rPr>
              <a:pPr algn="r" rtl="0"/>
              <a:t>4</a:t>
            </a:fld>
            <a:endParaRPr lang="en-GB" sz="1200" kern="1200" dirty="0">
              <a:solidFill>
                <a:prstClr val="black"/>
              </a:solidFill>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2268AB1-F945-43E2-A1C7-62B1CB25AAA6}" type="slidenum">
              <a:rPr lang="en-GB"/>
              <a:pPr/>
              <a:t>8</a:t>
            </a:fld>
            <a:endParaRPr lang="en-GB"/>
          </a:p>
        </p:txBody>
      </p:sp>
      <p:sp>
        <p:nvSpPr>
          <p:cNvPr id="6" name="Rectangle 10"/>
          <p:cNvSpPr>
            <a:spLocks noGrp="1" noChangeArrowheads="1"/>
          </p:cNvSpPr>
          <p:nvPr>
            <p:ph type="hdr" sz="quarter"/>
          </p:nvPr>
        </p:nvSpPr>
        <p:spPr>
          <a:ln/>
        </p:spPr>
        <p:txBody>
          <a:bodyPr/>
          <a:lstStyle/>
          <a:p>
            <a:r>
              <a:rPr lang="en-GB"/>
              <a:t>Boardworks A2 Biology </a:t>
            </a:r>
          </a:p>
          <a:p>
            <a:r>
              <a:rPr lang="en-GB"/>
              <a:t>Energy Transfer</a:t>
            </a:r>
          </a:p>
        </p:txBody>
      </p:sp>
      <p:sp>
        <p:nvSpPr>
          <p:cNvPr id="1157122" name="Rectangle 2"/>
          <p:cNvSpPr>
            <a:spLocks noGrp="1" noRot="1" noChangeAspect="1" noChangeArrowheads="1" noTextEdit="1"/>
          </p:cNvSpPr>
          <p:nvPr>
            <p:ph type="sldImg"/>
          </p:nvPr>
        </p:nvSpPr>
        <p:spPr>
          <a:ln/>
        </p:spPr>
      </p:sp>
      <p:sp>
        <p:nvSpPr>
          <p:cNvPr id="1157123" name="Rectangle 3"/>
          <p:cNvSpPr>
            <a:spLocks noGrp="1" noChangeArrowheads="1"/>
          </p:cNvSpPr>
          <p:nvPr>
            <p:ph type="body" idx="1"/>
          </p:nvPr>
        </p:nvSpPr>
        <p:spPr/>
        <p:txBody>
          <a:bodyPr/>
          <a:lstStyle/>
          <a:p>
            <a:r>
              <a:rPr lang="en-GB" b="1"/>
              <a:t>Teacher notes</a:t>
            </a:r>
          </a:p>
          <a:p>
            <a:r>
              <a:rPr lang="en-GB"/>
              <a:t>Most of the sun’s energy that reaches the earth’s atmosphere is reflected back into space by clouds and dust or absorbed by the atmosphere.</a:t>
            </a:r>
          </a:p>
          <a:p>
            <a:r>
              <a:rPr lang="en-GB"/>
              <a:t>All figures are approximate generalisations and will vary depending on species and abiotic factors.</a:t>
            </a:r>
          </a:p>
          <a:p>
            <a:pPr>
              <a:spcBef>
                <a:spcPct val="0"/>
              </a:spcBef>
            </a:pPr>
            <a:endParaRPr lang="en-GB"/>
          </a:p>
          <a:p>
            <a:pPr>
              <a:spcBef>
                <a:spcPct val="0"/>
              </a:spcBef>
            </a:pPr>
            <a:r>
              <a:rPr lang="en-GB"/>
              <a:t>See the ‘</a:t>
            </a:r>
            <a:r>
              <a:rPr lang="en-GB" b="1"/>
              <a:t>Photosynthesis: The Reaction</a:t>
            </a:r>
            <a:r>
              <a:rPr lang="en-GB"/>
              <a:t>’ presentation for more information the absorption spectra for chlorophyll.</a:t>
            </a:r>
            <a:r>
              <a:rPr lang="en-US"/>
              <a:t> </a:t>
            </a:r>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D335F2AC-B3AF-4112-BB6D-81A98A202B02}" type="slidenum">
              <a:rPr lang="en-GB"/>
              <a:pPr/>
              <a:t>11</a:t>
            </a:fld>
            <a:endParaRPr lang="en-GB"/>
          </a:p>
        </p:txBody>
      </p:sp>
      <p:sp>
        <p:nvSpPr>
          <p:cNvPr id="6" name="Rectangle 10"/>
          <p:cNvSpPr>
            <a:spLocks noGrp="1" noChangeArrowheads="1"/>
          </p:cNvSpPr>
          <p:nvPr>
            <p:ph type="hdr" sz="quarter"/>
          </p:nvPr>
        </p:nvSpPr>
        <p:spPr>
          <a:ln/>
        </p:spPr>
        <p:txBody>
          <a:bodyPr/>
          <a:lstStyle/>
          <a:p>
            <a:r>
              <a:rPr lang="en-GB"/>
              <a:t>Boardworks A2 Biology </a:t>
            </a:r>
          </a:p>
          <a:p>
            <a:r>
              <a:rPr lang="en-GB"/>
              <a:t>Energy Transfer</a:t>
            </a:r>
          </a:p>
        </p:txBody>
      </p:sp>
      <p:sp>
        <p:nvSpPr>
          <p:cNvPr id="1138690" name="Rectangle 2"/>
          <p:cNvSpPr>
            <a:spLocks noGrp="1" noRot="1" noChangeAspect="1" noChangeArrowheads="1" noTextEdit="1"/>
          </p:cNvSpPr>
          <p:nvPr>
            <p:ph type="sldImg"/>
          </p:nvPr>
        </p:nvSpPr>
        <p:spPr>
          <a:ln/>
        </p:spPr>
      </p:sp>
      <p:sp>
        <p:nvSpPr>
          <p:cNvPr id="1138691" name="Rectangle 3"/>
          <p:cNvSpPr>
            <a:spLocks noGrp="1" noChangeArrowheads="1"/>
          </p:cNvSpPr>
          <p:nvPr>
            <p:ph type="body" idx="1"/>
          </p:nvPr>
        </p:nvSpPr>
        <p:spPr/>
        <p:txBody>
          <a:bodyPr/>
          <a:lstStyle/>
          <a:p>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7CC66DC-447B-40B4-853E-CDFA76FAFA87}" type="slidenum">
              <a:rPr lang="en-GB"/>
              <a:pPr/>
              <a:t>14</a:t>
            </a:fld>
            <a:endParaRPr lang="en-GB"/>
          </a:p>
        </p:txBody>
      </p:sp>
      <p:sp>
        <p:nvSpPr>
          <p:cNvPr id="6" name="Rectangle 10"/>
          <p:cNvSpPr>
            <a:spLocks noGrp="1" noChangeArrowheads="1"/>
          </p:cNvSpPr>
          <p:nvPr>
            <p:ph type="hdr" sz="quarter"/>
          </p:nvPr>
        </p:nvSpPr>
        <p:spPr>
          <a:ln/>
        </p:spPr>
        <p:txBody>
          <a:bodyPr/>
          <a:lstStyle/>
          <a:p>
            <a:r>
              <a:rPr lang="en-GB"/>
              <a:t>Boardworks A2 Biology </a:t>
            </a:r>
          </a:p>
          <a:p>
            <a:r>
              <a:rPr lang="en-GB"/>
              <a:t>Energy Transfer</a:t>
            </a:r>
          </a:p>
        </p:txBody>
      </p:sp>
      <p:sp>
        <p:nvSpPr>
          <p:cNvPr id="1168386" name="Rectangle 2"/>
          <p:cNvSpPr>
            <a:spLocks noGrp="1" noRot="1" noChangeAspect="1" noChangeArrowheads="1" noTextEdit="1"/>
          </p:cNvSpPr>
          <p:nvPr>
            <p:ph type="sldImg"/>
          </p:nvPr>
        </p:nvSpPr>
        <p:spPr>
          <a:ln/>
        </p:spPr>
      </p:sp>
      <p:sp>
        <p:nvSpPr>
          <p:cNvPr id="1168387" name="Rectangle 3"/>
          <p:cNvSpPr>
            <a:spLocks noGrp="1" noChangeArrowheads="1"/>
          </p:cNvSpPr>
          <p:nvPr>
            <p:ph type="body" idx="1"/>
          </p:nvPr>
        </p:nvSpPr>
        <p:spPr/>
        <p:txBody>
          <a:bodyPr/>
          <a:lstStyle/>
          <a:p>
            <a:r>
              <a:rPr lang="en-GB" b="1"/>
              <a:t>Photo credit (desert):</a:t>
            </a:r>
            <a:r>
              <a:rPr lang="en-GB"/>
              <a:t> Jupiterimages corporation</a:t>
            </a:r>
          </a:p>
          <a:p>
            <a:r>
              <a:rPr lang="en-GB" b="1"/>
              <a:t>Photo credit (rainforest):</a:t>
            </a:r>
            <a:r>
              <a:rPr lang="en-GB"/>
              <a:t> © Shutterstock 2009, Andre Nantel </a:t>
            </a:r>
          </a:p>
          <a:p>
            <a:endParaRPr lang="en-GB"/>
          </a:p>
          <a:p>
            <a:r>
              <a:rPr lang="en-GB" b="1"/>
              <a:t>Teacher notes</a:t>
            </a:r>
          </a:p>
          <a:p>
            <a:r>
              <a:rPr lang="en-GB"/>
              <a:t>Students could be ask to think about why the ecosystems differ in their net primary productivity.</a:t>
            </a:r>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E2FBD303-DFE3-48FE-AC98-DD9D52EEAAF5}" type="slidenum">
              <a:rPr lang="en-GB"/>
              <a:pPr/>
              <a:t>16</a:t>
            </a:fld>
            <a:endParaRPr lang="en-GB"/>
          </a:p>
        </p:txBody>
      </p:sp>
      <p:sp>
        <p:nvSpPr>
          <p:cNvPr id="6" name="Rectangle 10"/>
          <p:cNvSpPr>
            <a:spLocks noGrp="1" noChangeArrowheads="1"/>
          </p:cNvSpPr>
          <p:nvPr>
            <p:ph type="hdr" sz="quarter"/>
          </p:nvPr>
        </p:nvSpPr>
        <p:spPr>
          <a:ln/>
        </p:spPr>
        <p:txBody>
          <a:bodyPr/>
          <a:lstStyle/>
          <a:p>
            <a:r>
              <a:rPr lang="en-GB"/>
              <a:t>Boardworks A2 Biology </a:t>
            </a:r>
          </a:p>
          <a:p>
            <a:r>
              <a:rPr lang="en-GB"/>
              <a:t>Energy Transfer</a:t>
            </a:r>
          </a:p>
        </p:txBody>
      </p:sp>
      <p:sp>
        <p:nvSpPr>
          <p:cNvPr id="1173506" name="Rectangle 2"/>
          <p:cNvSpPr>
            <a:spLocks noGrp="1" noRot="1" noChangeAspect="1" noChangeArrowheads="1" noTextEdit="1"/>
          </p:cNvSpPr>
          <p:nvPr>
            <p:ph type="sldImg"/>
          </p:nvPr>
        </p:nvSpPr>
        <p:spPr>
          <a:ln/>
        </p:spPr>
      </p:sp>
      <p:sp>
        <p:nvSpPr>
          <p:cNvPr id="1173507" name="Rectangle 3"/>
          <p:cNvSpPr>
            <a:spLocks noGrp="1" noChangeArrowheads="1"/>
          </p:cNvSpPr>
          <p:nvPr>
            <p:ph type="body" idx="1"/>
          </p:nvPr>
        </p:nvSpPr>
        <p:spPr/>
        <p:txBody>
          <a:bodyPr/>
          <a:lstStyle/>
          <a:p>
            <a:r>
              <a:rPr lang="en-US" b="1"/>
              <a:t>Photo credit: </a:t>
            </a:r>
            <a:r>
              <a:rPr lang="en-US"/>
              <a:t>© Shutterstock 2009, WizData, inc.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7"/>
          <p:cNvSpPr txBox="1">
            <a:spLocks noGrp="1" noChangeArrowheads="1"/>
          </p:cNvSpPr>
          <p:nvPr/>
        </p:nvSpPr>
        <p:spPr bwMode="auto">
          <a:xfrm>
            <a:off x="3829761" y="9443662"/>
            <a:ext cx="2929837" cy="497126"/>
          </a:xfrm>
          <a:prstGeom prst="rect">
            <a:avLst/>
          </a:prstGeom>
          <a:noFill/>
          <a:ln w="9525">
            <a:noFill/>
            <a:miter lim="800000"/>
            <a:headEnd/>
            <a:tailEnd/>
          </a:ln>
        </p:spPr>
        <p:txBody>
          <a:bodyPr anchor="b"/>
          <a:lstStyle/>
          <a:p>
            <a:pPr algn="r" eaLnBrk="1" hangingPunct="1"/>
            <a:fld id="{D36986B6-FDCD-4FDF-AA60-1FC0D5BE4F4B}" type="slidenum">
              <a:rPr lang="en-GB" sz="1200">
                <a:solidFill>
                  <a:schemeClr val="tx1"/>
                </a:solidFill>
                <a:latin typeface="Calibri" pitchFamily="34" charset="0"/>
              </a:rPr>
              <a:pPr algn="r" eaLnBrk="1" hangingPunct="1"/>
              <a:t>18</a:t>
            </a:fld>
            <a:endParaRPr lang="en-GB" sz="1200">
              <a:solidFill>
                <a:schemeClr val="tx1"/>
              </a:solidFill>
              <a:latin typeface="Calibri" pitchFamily="34" charset="0"/>
            </a:endParaRPr>
          </a:p>
        </p:txBody>
      </p:sp>
      <p:sp>
        <p:nvSpPr>
          <p:cNvPr id="201731" name="Rectangle 2"/>
          <p:cNvSpPr>
            <a:spLocks noGrp="1" noRot="1" noChangeAspect="1" noChangeArrowheads="1" noTextEdit="1"/>
          </p:cNvSpPr>
          <p:nvPr>
            <p:ph type="sldImg"/>
          </p:nvPr>
        </p:nvSpPr>
        <p:spPr>
          <a:ln/>
        </p:spPr>
      </p:sp>
      <p:sp>
        <p:nvSpPr>
          <p:cNvPr id="201732" name="Rectangle 3"/>
          <p:cNvSpPr>
            <a:spLocks noGrp="1" noChangeArrowheads="1"/>
          </p:cNvSpPr>
          <p:nvPr>
            <p:ph type="body" idx="1"/>
          </p:nvPr>
        </p:nvSpPr>
        <p:spPr>
          <a:xfrm>
            <a:off x="676117" y="4722694"/>
            <a:ext cx="5408930" cy="4474131"/>
          </a:xfrm>
          <a:noFill/>
          <a:ln/>
        </p:spPr>
        <p:txBody>
          <a:bodyPr/>
          <a:lstStyle/>
          <a:p>
            <a:pPr>
              <a:spcBef>
                <a:spcPct val="0"/>
              </a:spcBef>
            </a:pPr>
            <a:r>
              <a:rPr lang="en-GB" b="1" smtClean="0">
                <a:latin typeface="Arial" pitchFamily="34" charset="0"/>
              </a:rPr>
              <a:t>Teacher notes</a:t>
            </a:r>
            <a:endParaRPr lang="en-GB" smtClean="0">
              <a:latin typeface="Arial" pitchFamily="34" charset="0"/>
            </a:endParaRPr>
          </a:p>
          <a:p>
            <a:pPr>
              <a:spcBef>
                <a:spcPct val="0"/>
              </a:spcBef>
            </a:pPr>
            <a:r>
              <a:rPr lang="en-GB" smtClean="0">
                <a:latin typeface="Arial" pitchFamily="34" charset="0"/>
              </a:rPr>
              <a:t>This activity provides illustrated information about how energy is lost in food chains. It could be used as an introduction to this topic or for revision purposes.</a:t>
            </a:r>
          </a:p>
          <a:p>
            <a:pPr>
              <a:spcBef>
                <a:spcPct val="0"/>
              </a:spcBef>
            </a:pPr>
            <a:endParaRPr lang="en-GB" smtClean="0">
              <a:latin typeface="Arial" pitchFamily="34" charset="0"/>
            </a:endParaRPr>
          </a:p>
        </p:txBody>
      </p:sp>
      <p:sp>
        <p:nvSpPr>
          <p:cNvPr id="201733" name="Rectangle 8"/>
          <p:cNvSpPr txBox="1">
            <a:spLocks noGrp="1" noChangeArrowheads="1"/>
          </p:cNvSpPr>
          <p:nvPr/>
        </p:nvSpPr>
        <p:spPr bwMode="auto">
          <a:xfrm>
            <a:off x="1552563" y="96663"/>
            <a:ext cx="3630995" cy="497126"/>
          </a:xfrm>
          <a:prstGeom prst="rect">
            <a:avLst/>
          </a:prstGeom>
          <a:noFill/>
          <a:ln w="9525">
            <a:noFill/>
            <a:miter lim="800000"/>
            <a:headEnd/>
            <a:tailEnd/>
          </a:ln>
        </p:spPr>
        <p:txBody>
          <a:bodyPr/>
          <a:lstStyle/>
          <a:p>
            <a:pPr algn="ctr"/>
            <a:r>
              <a:rPr lang="en-GB" sz="1200" b="1">
                <a:solidFill>
                  <a:schemeClr val="tx1"/>
                </a:solidFill>
              </a:rPr>
              <a:t>Boardworks GCSE Science: Biology </a:t>
            </a:r>
          </a:p>
          <a:p>
            <a:pPr algn="ctr"/>
            <a:r>
              <a:rPr lang="en-GB" sz="1200" b="1">
                <a:solidFill>
                  <a:schemeClr val="tx1"/>
                </a:solidFill>
              </a:rPr>
              <a:t>Energy Transfers in Food Chains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E7883B2-48CC-434A-98CC-385AE61E6A79}" type="slidenum">
              <a:rPr lang="en-GB"/>
              <a:pPr/>
              <a:t>23</a:t>
            </a:fld>
            <a:endParaRPr lang="en-GB"/>
          </a:p>
        </p:txBody>
      </p:sp>
      <p:sp>
        <p:nvSpPr>
          <p:cNvPr id="6" name="Rectangle 10"/>
          <p:cNvSpPr>
            <a:spLocks noGrp="1" noChangeArrowheads="1"/>
          </p:cNvSpPr>
          <p:nvPr>
            <p:ph type="hdr" sz="quarter"/>
          </p:nvPr>
        </p:nvSpPr>
        <p:spPr>
          <a:ln/>
        </p:spPr>
        <p:txBody>
          <a:bodyPr/>
          <a:lstStyle/>
          <a:p>
            <a:r>
              <a:rPr lang="en-GB"/>
              <a:t>Boardworks A2 Biology </a:t>
            </a:r>
          </a:p>
          <a:p>
            <a:r>
              <a:rPr lang="en-GB"/>
              <a:t>Energy Transfer</a:t>
            </a:r>
          </a:p>
        </p:txBody>
      </p:sp>
      <p:sp>
        <p:nvSpPr>
          <p:cNvPr id="1143810" name="Rectangle 2"/>
          <p:cNvSpPr>
            <a:spLocks noGrp="1" noRot="1" noChangeAspect="1" noChangeArrowheads="1" noTextEdit="1"/>
          </p:cNvSpPr>
          <p:nvPr>
            <p:ph type="sldImg"/>
          </p:nvPr>
        </p:nvSpPr>
        <p:spPr>
          <a:ln/>
        </p:spPr>
      </p:sp>
      <p:sp>
        <p:nvSpPr>
          <p:cNvPr id="1143811" name="Rectangle 3"/>
          <p:cNvSpPr>
            <a:spLocks noGrp="1" noChangeArrowheads="1"/>
          </p:cNvSpPr>
          <p:nvPr>
            <p:ph type="body" idx="1"/>
          </p:nvPr>
        </p:nvSpPr>
        <p:spPr/>
        <p:txBody>
          <a:bodyPr/>
          <a:lstStyle/>
          <a:p>
            <a:r>
              <a:rPr lang="en-GB" b="1"/>
              <a:t>Photo credit (elephant):</a:t>
            </a:r>
            <a:r>
              <a:rPr lang="en-GB"/>
              <a:t> © Shutterstock 2009, Johan Swanepoel</a:t>
            </a:r>
          </a:p>
          <a:p>
            <a:r>
              <a:rPr lang="en-GB" b="1"/>
              <a:t>Photo credit (zooplankton): </a:t>
            </a:r>
            <a:r>
              <a:rPr lang="en-GB"/>
              <a:t>Spike Walker, Wellcome Images </a:t>
            </a:r>
          </a:p>
          <a:p>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70EFC7EB-721B-4A68-83A5-E21908FEF419}" type="slidenum">
              <a:rPr lang="en-GB"/>
              <a:pPr/>
              <a:t>26</a:t>
            </a:fld>
            <a:endParaRPr lang="en-GB"/>
          </a:p>
        </p:txBody>
      </p:sp>
      <p:sp>
        <p:nvSpPr>
          <p:cNvPr id="6" name="Rectangle 10"/>
          <p:cNvSpPr>
            <a:spLocks noGrp="1" noChangeArrowheads="1"/>
          </p:cNvSpPr>
          <p:nvPr>
            <p:ph type="hdr" sz="quarter"/>
          </p:nvPr>
        </p:nvSpPr>
        <p:spPr>
          <a:ln/>
        </p:spPr>
        <p:txBody>
          <a:bodyPr/>
          <a:lstStyle/>
          <a:p>
            <a:r>
              <a:rPr lang="en-GB"/>
              <a:t>Boardworks A2 Biology </a:t>
            </a:r>
          </a:p>
          <a:p>
            <a:r>
              <a:rPr lang="en-GB"/>
              <a:t>Energy Transfer</a:t>
            </a:r>
          </a:p>
        </p:txBody>
      </p:sp>
      <p:sp>
        <p:nvSpPr>
          <p:cNvPr id="1170434" name="Rectangle 2"/>
          <p:cNvSpPr>
            <a:spLocks noGrp="1" noRot="1" noChangeAspect="1" noChangeArrowheads="1" noTextEdit="1"/>
          </p:cNvSpPr>
          <p:nvPr>
            <p:ph type="sldImg"/>
          </p:nvPr>
        </p:nvSpPr>
        <p:spPr>
          <a:ln/>
        </p:spPr>
      </p:sp>
      <p:sp>
        <p:nvSpPr>
          <p:cNvPr id="1170435" name="Rectangle 3"/>
          <p:cNvSpPr>
            <a:spLocks noGrp="1" noChangeArrowheads="1"/>
          </p:cNvSpPr>
          <p:nvPr>
            <p:ph type="body" idx="1"/>
          </p:nvPr>
        </p:nvSpPr>
        <p:spPr/>
        <p:txBody>
          <a:bodyPr/>
          <a:lstStyle/>
          <a:p>
            <a:endParaRPr lang="en-GB">
              <a:solidFill>
                <a:srgbClr val="010066"/>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F80CA23-4EA3-4A00-9B60-2BFC5AA6DB45}" type="slidenum">
              <a:rPr kumimoji="0" lang="en-GB" sz="1200" b="1"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sz="1200" b="1"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Rectangle 10"/>
          <p:cNvSpPr>
            <a:spLocks noGrp="1" noChangeArrowheads="1"/>
          </p:cNvSpPr>
          <p:nvPr>
            <p:ph type="hdr" sz="quarter"/>
          </p:nvPr>
        </p:nvSpPr>
        <p:spPr>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200" b="1" i="0" u="none" strike="noStrike" kern="1200" cap="none" spc="0" normalizeH="0" baseline="0" noProof="0">
                <a:ln>
                  <a:noFill/>
                </a:ln>
                <a:solidFill>
                  <a:srgbClr val="000000"/>
                </a:solidFill>
                <a:effectLst/>
                <a:uLnTx/>
                <a:uFillTx/>
                <a:latin typeface="Arial" charset="0"/>
                <a:ea typeface="+mn-ea"/>
                <a:cs typeface="+mn-cs"/>
              </a:rPr>
              <a:t>Boardworks A2 Biology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200" b="1" i="0" u="none" strike="noStrike" kern="1200" cap="none" spc="0" normalizeH="0" baseline="0" noProof="0">
                <a:ln>
                  <a:noFill/>
                </a:ln>
                <a:solidFill>
                  <a:srgbClr val="000000"/>
                </a:solidFill>
                <a:effectLst/>
                <a:uLnTx/>
                <a:uFillTx/>
                <a:latin typeface="Arial" charset="0"/>
                <a:ea typeface="+mn-ea"/>
                <a:cs typeface="+mn-cs"/>
              </a:rPr>
              <a:t>Energy Transfer</a:t>
            </a:r>
          </a:p>
        </p:txBody>
      </p:sp>
      <p:sp>
        <p:nvSpPr>
          <p:cNvPr id="1186818" name="Rectangle 2"/>
          <p:cNvSpPr>
            <a:spLocks noGrp="1" noRot="1" noChangeAspect="1" noChangeArrowheads="1" noTextEdit="1"/>
          </p:cNvSpPr>
          <p:nvPr>
            <p:ph type="sldImg"/>
          </p:nvPr>
        </p:nvSpPr>
        <p:spPr>
          <a:ln/>
        </p:spPr>
      </p:sp>
      <p:sp>
        <p:nvSpPr>
          <p:cNvPr id="1186819" name="Rectangle 3"/>
          <p:cNvSpPr>
            <a:spLocks noGrp="1" noChangeArrowheads="1"/>
          </p:cNvSpPr>
          <p:nvPr>
            <p:ph type="body" idx="1"/>
          </p:nvPr>
        </p:nvSpPr>
        <p:spPr/>
        <p:txBody>
          <a:bodyPr/>
          <a:lstStyle/>
          <a:p>
            <a:r>
              <a:rPr lang="en-GB" b="1"/>
              <a:t>Photo credit: </a:t>
            </a:r>
            <a:r>
              <a:rPr lang="en-GB"/>
              <a:t>© Shutterstock 2009, Buquet Christophe </a:t>
            </a:r>
          </a:p>
          <a:p>
            <a:endParaRPr lang="en-GB"/>
          </a:p>
          <a:p>
            <a:r>
              <a:rPr lang="en-GB" b="1"/>
              <a:t>Teacher notes </a:t>
            </a:r>
          </a:p>
          <a:p>
            <a:r>
              <a:rPr lang="en-GB"/>
              <a:t>Crop rotation can prevent the build up of pest populations. If the rotation includes a leguminous crop it can also increase soil fertility.</a:t>
            </a:r>
            <a:endParaRPr lang="en-US"/>
          </a:p>
          <a:p>
            <a:r>
              <a:rPr lang="en-GB"/>
              <a:t>Intercropping is when two crops are grown in the same field. This can help reduces the rapid spread of pests and diseases that is often associated with monocultures. Intercropping also results in more efficient use of soil nutrients and gives greater coverage of the soil preventing weed growth. </a:t>
            </a:r>
          </a:p>
          <a:p>
            <a:endParaRPr lang="en-GB"/>
          </a:p>
          <a:p>
            <a:r>
              <a:rPr lang="en-GB"/>
              <a:t>Any organisms that competes for the energy in the human food chain or reduces primary or secondary productivity</a:t>
            </a:r>
          </a:p>
        </p:txBody>
      </p:sp>
    </p:spTree>
    <p:extLst>
      <p:ext uri="{BB962C8B-B14F-4D97-AF65-F5344CB8AC3E}">
        <p14:creationId xmlns:p14="http://schemas.microsoft.com/office/powerpoint/2010/main" val="2281517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0663" y="53975"/>
            <a:ext cx="2116137" cy="60721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2250" y="53975"/>
            <a:ext cx="6196013" cy="60721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22250" y="53975"/>
            <a:ext cx="846455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42"/>
          <p:cNvGrpSpPr/>
          <p:nvPr/>
        </p:nvGrpSpPr>
        <p:grpSpPr>
          <a:xfrm>
            <a:off x="-382404"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0"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rtl="0"/>
            <a:fld id="{B0512E2C-3BAF-403B-BFE1-F6D56D843B9D}" type="datetimeFigureOut">
              <a:rPr lang="en-GB" kern="1200" smtClean="0">
                <a:solidFill>
                  <a:srgbClr val="FEFEFE"/>
                </a:solidFill>
                <a:latin typeface="Century Gothic"/>
                <a:ea typeface="+mn-ea"/>
                <a:cs typeface="+mn-cs"/>
              </a:rPr>
              <a:pPr rtl="0"/>
              <a:t>04/12/2018</a:t>
            </a:fld>
            <a:endParaRPr lang="en-GB" kern="1200">
              <a:solidFill>
                <a:srgbClr val="FEFEFE"/>
              </a:solidFill>
              <a:latin typeface="Century Gothic"/>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algn="l" rtl="0"/>
            <a:fld id="{E9C0C90E-E25B-4C45-B752-174EB0E9A0B2}" type="slidenum">
              <a:rPr lang="en-GB" sz="1200" kern="1200" smtClean="0">
                <a:solidFill>
                  <a:srgbClr val="94C600"/>
                </a:solidFill>
                <a:latin typeface="Century Gothic"/>
                <a:ea typeface="+mn-ea"/>
                <a:cs typeface="+mn-cs"/>
              </a:rPr>
              <a:pPr algn="l" rtl="0"/>
              <a:t>‹#›</a:t>
            </a:fld>
            <a:endParaRPr lang="en-GB" sz="1200" kern="1200">
              <a:solidFill>
                <a:srgbClr val="94C600"/>
              </a:solidFill>
              <a:latin typeface="Century Gothic"/>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6" name="Footer Placeholder 5"/>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7" name="Slide Number Placeholder 6"/>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8" name="Footer Placeholder 7"/>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9" name="Slide Number Placeholder 8"/>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4" name="Footer Placeholder 3"/>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5" name="Slide Number Placeholder 4"/>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3" name="Footer Placeholder 2"/>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4" name="Slide Number Placeholder 3"/>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2"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 name="Date Placeholder 4"/>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7" name="Slide Number Placeholder 6"/>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algn="r" rtl="0"/>
            <a:endParaRPr lang="en-GB" sz="1200" kern="1200">
              <a:solidFill>
                <a:srgbClr val="94C600"/>
              </a:solidFill>
              <a:latin typeface="Century Gothic"/>
              <a:ea typeface="+mn-ea"/>
              <a:cs typeface="+mn-cs"/>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2"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algn="r" rtl="0"/>
            <a:endParaRPr lang="en-GB" sz="1200" kern="1200">
              <a:solidFill>
                <a:srgbClr val="94C600"/>
              </a:solidFill>
              <a:latin typeface="Century Gothic"/>
              <a:ea typeface="+mn-ea"/>
              <a:cs typeface="+mn-cs"/>
            </a:endParaRPr>
          </a:p>
        </p:txBody>
      </p:sp>
      <p:sp>
        <p:nvSpPr>
          <p:cNvPr id="7" name="Slide Number Placeholder 6"/>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04/12/2018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42"/>
          <p:cNvGrpSpPr/>
          <p:nvPr/>
        </p:nvGrpSpPr>
        <p:grpSpPr>
          <a:xfrm>
            <a:off x="-382404"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0"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B0512E2C-3BAF-403B-BFE1-F6D56D843B9D}" type="datetimeFigureOut">
              <a:rPr lang="en-GB" smtClean="0">
                <a:latin typeface="Century Gothic"/>
              </a:rPr>
              <a:pPr/>
              <a:t>04/12/2018</a:t>
            </a:fld>
            <a:endParaRPr lang="en-GB">
              <a:latin typeface="Century Gothic"/>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E9C0C90E-E25B-4C45-B752-174EB0E9A0B2}" type="slidenum">
              <a:rPr lang="en-GB" smtClean="0">
                <a:solidFill>
                  <a:srgbClr val="94C600"/>
                </a:solidFill>
                <a:latin typeface="Century Gothic"/>
              </a:rPr>
              <a:pPr/>
              <a:t>‹#›</a:t>
            </a:fld>
            <a:endParaRPr lang="en-GB">
              <a:solidFill>
                <a:srgbClr val="94C600"/>
              </a:solidFill>
              <a:latin typeface="Century Gothic"/>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6" name="Footer Placeholder 5"/>
          <p:cNvSpPr>
            <a:spLocks noGrp="1"/>
          </p:cNvSpPr>
          <p:nvPr>
            <p:ph type="ftr" sz="quarter" idx="11"/>
          </p:nvPr>
        </p:nvSpPr>
        <p:spPr/>
        <p:txBody>
          <a:bodyPr/>
          <a:lstStyle/>
          <a:p>
            <a:endParaRPr lang="en-GB">
              <a:solidFill>
                <a:srgbClr val="94C600"/>
              </a:solidFill>
              <a:latin typeface="Century Gothic"/>
            </a:endParaRPr>
          </a:p>
        </p:txBody>
      </p:sp>
      <p:sp>
        <p:nvSpPr>
          <p:cNvPr id="7" name="Slide Number Placeholder 6"/>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8" name="Footer Placeholder 7"/>
          <p:cNvSpPr>
            <a:spLocks noGrp="1"/>
          </p:cNvSpPr>
          <p:nvPr>
            <p:ph type="ftr" sz="quarter" idx="11"/>
          </p:nvPr>
        </p:nvSpPr>
        <p:spPr/>
        <p:txBody>
          <a:bodyPr/>
          <a:lstStyle/>
          <a:p>
            <a:endParaRPr lang="en-GB">
              <a:solidFill>
                <a:srgbClr val="94C600"/>
              </a:solidFill>
              <a:latin typeface="Century Gothic"/>
            </a:endParaRPr>
          </a:p>
        </p:txBody>
      </p:sp>
      <p:sp>
        <p:nvSpPr>
          <p:cNvPr id="9" name="Slide Number Placeholder 8"/>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4" name="Footer Placeholder 3"/>
          <p:cNvSpPr>
            <a:spLocks noGrp="1"/>
          </p:cNvSpPr>
          <p:nvPr>
            <p:ph type="ftr" sz="quarter" idx="11"/>
          </p:nvPr>
        </p:nvSpPr>
        <p:spPr/>
        <p:txBody>
          <a:bodyPr/>
          <a:lstStyle/>
          <a:p>
            <a:endParaRPr lang="en-GB">
              <a:solidFill>
                <a:srgbClr val="94C600"/>
              </a:solidFill>
              <a:latin typeface="Century Gothic"/>
            </a:endParaRPr>
          </a:p>
        </p:txBody>
      </p:sp>
      <p:sp>
        <p:nvSpPr>
          <p:cNvPr id="5" name="Slide Number Placeholder 4"/>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3" name="Footer Placeholder 2"/>
          <p:cNvSpPr>
            <a:spLocks noGrp="1"/>
          </p:cNvSpPr>
          <p:nvPr>
            <p:ph type="ftr" sz="quarter" idx="11"/>
          </p:nvPr>
        </p:nvSpPr>
        <p:spPr/>
        <p:txBody>
          <a:bodyPr/>
          <a:lstStyle/>
          <a:p>
            <a:endParaRPr lang="en-GB">
              <a:solidFill>
                <a:srgbClr val="94C600"/>
              </a:solidFill>
              <a:latin typeface="Century Gothic"/>
            </a:endParaRPr>
          </a:p>
        </p:txBody>
      </p:sp>
      <p:sp>
        <p:nvSpPr>
          <p:cNvPr id="4" name="Slide Number Placeholder 3"/>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2"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Date Placeholder 4"/>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7" name="Slide Number Placeholder 6"/>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solidFill>
                <a:srgbClr val="94C600"/>
              </a:solidFill>
              <a:latin typeface="Century Gothic"/>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2"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solidFill>
                <a:srgbClr val="94C600"/>
              </a:solidFill>
              <a:latin typeface="Century Gothic"/>
            </a:endParaRPr>
          </a:p>
        </p:txBody>
      </p:sp>
      <p:sp>
        <p:nvSpPr>
          <p:cNvPr id="7" name="Slide Number Placeholder 6"/>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04/12/2018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22250" y="53975"/>
            <a:ext cx="846455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09600" y="16002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8400"/>
            <a:ext cx="2133600" cy="457200"/>
          </a:xfrm>
        </p:spPr>
        <p:txBody>
          <a:bodyPr/>
          <a:lstStyle>
            <a:lvl1pPr>
              <a:defRPr/>
            </a:lvl1pPr>
          </a:lstStyle>
          <a:p>
            <a:pPr>
              <a:defRPr/>
            </a:pPr>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solidFill>
                <a:srgbClr val="94C600"/>
              </a:solidFill>
            </a:endParaRPr>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pPr>
              <a:defRPr/>
            </a:pPr>
            <a:fld id="{DE6EA208-5EC2-401C-AB70-747F2D9A8E02}" type="slidenum">
              <a:rPr lang="en-GB"/>
              <a:pPr>
                <a:defRPr/>
              </a:pPr>
              <a:t>‹#›</a:t>
            </a:fld>
            <a:endParaRPr lang="en-GB"/>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0663" y="53975"/>
            <a:ext cx="2116137" cy="60721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22250" y="53975"/>
            <a:ext cx="6196013" cy="60721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22250" y="53975"/>
            <a:ext cx="846455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 name="Picture 13" descr="EnergyTransfer_titleslide copy"/>
          <p:cNvPicPr>
            <a:picLocks noChangeAspect="1" noChangeArrowheads="1"/>
          </p:cNvPicPr>
          <p:nvPr userDrawn="1"/>
        </p:nvPicPr>
        <p:blipFill>
          <a:blip r:embed="rId2" cstate="print"/>
          <a:srcRect b="587"/>
          <a:stretch>
            <a:fillRect/>
          </a:stretch>
        </p:blipFill>
        <p:spPr bwMode="auto">
          <a:xfrm>
            <a:off x="38100" y="0"/>
            <a:ext cx="9105900" cy="6829425"/>
          </a:xfrm>
          <a:prstGeom prst="rect">
            <a:avLst/>
          </a:prstGeom>
          <a:noFill/>
        </p:spPr>
      </p:pic>
      <p:pic>
        <p:nvPicPr>
          <p:cNvPr id="3" name="Picture 8" descr="forward_arrow_colour">
            <a:hlinkClick r:id="" action="ppaction://hlinkshowjump?jump=nextslide"/>
          </p:cNvPr>
          <p:cNvPicPr>
            <a:picLocks noChangeAspect="1" noChangeArrowheads="1"/>
          </p:cNvPicPr>
          <p:nvPr/>
        </p:nvPicPr>
        <p:blipFill>
          <a:blip r:embed="rId3" cstate="print"/>
          <a:srcRect/>
          <a:stretch>
            <a:fillRect/>
          </a:stretch>
        </p:blipFill>
        <p:spPr bwMode="auto">
          <a:xfrm>
            <a:off x="8447088" y="6167438"/>
            <a:ext cx="630237" cy="574675"/>
          </a:xfrm>
          <a:prstGeom prst="rect">
            <a:avLst/>
          </a:prstGeom>
          <a:noFill/>
          <a:ln w="9525">
            <a:noFill/>
            <a:miter lim="800000"/>
            <a:headEnd/>
            <a:tailEnd/>
          </a:ln>
        </p:spPr>
      </p:pic>
      <p:sp>
        <p:nvSpPr>
          <p:cNvPr id="4" name="Text Box 10"/>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pPr>
            <a:r>
              <a:rPr lang="en-GB" sz="1000">
                <a:solidFill>
                  <a:srgbClr val="5B0091"/>
                </a:solidFill>
                <a:latin typeface="Arial" pitchFamily="34" charset="0"/>
                <a:cs typeface="Arial" pitchFamily="34" charset="0"/>
              </a:rPr>
              <a:t>© Boardworks Ltd 2011</a:t>
            </a:r>
          </a:p>
        </p:txBody>
      </p:sp>
      <p:sp>
        <p:nvSpPr>
          <p:cNvPr id="5" name="Text Box 14"/>
          <p:cNvSpPr txBox="1">
            <a:spLocks noChangeArrowheads="1"/>
          </p:cNvSpPr>
          <p:nvPr userDrawn="1"/>
        </p:nvSpPr>
        <p:spPr bwMode="auto">
          <a:xfrm>
            <a:off x="820738" y="6654800"/>
            <a:ext cx="655637" cy="244475"/>
          </a:xfrm>
          <a:prstGeom prst="rect">
            <a:avLst/>
          </a:prstGeom>
          <a:noFill/>
          <a:ln w="9525">
            <a:noFill/>
            <a:miter lim="800000"/>
            <a:headEnd/>
            <a:tailEnd/>
          </a:ln>
          <a:effectLst/>
        </p:spPr>
        <p:txBody>
          <a:bodyPr>
            <a:spAutoFit/>
          </a:bodyPr>
          <a:lstStyle/>
          <a:p>
            <a:pPr algn="ctr"/>
            <a:fld id="{573F61C9-B4F8-4B75-8C21-E7A02F0DFC3B}" type="slidenum">
              <a:rPr lang="en-GB" sz="1000">
                <a:solidFill>
                  <a:srgbClr val="5B0091"/>
                </a:solidFill>
                <a:latin typeface="Arial" pitchFamily="34" charset="0"/>
                <a:cs typeface="Arial" pitchFamily="34" charset="0"/>
              </a:rPr>
              <a:pPr algn="ctr"/>
              <a:t>‹#›</a:t>
            </a:fld>
            <a:r>
              <a:rPr lang="en-GB" sz="1000">
                <a:solidFill>
                  <a:srgbClr val="5B0091"/>
                </a:solidFill>
                <a:latin typeface="Arial" pitchFamily="34" charset="0"/>
                <a:cs typeface="Arial" pitchFamily="34" charset="0"/>
              </a:rPr>
              <a:t> of 27</a:t>
            </a: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975"/>
            <a:ext cx="2057400" cy="60721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53975"/>
            <a:ext cx="6019800" cy="60721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53975"/>
            <a:ext cx="822960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25DFD63-E261-49DA-9A62-7B8564919C7C}"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7E36B773-9671-4D12-B55E-5CB739DBC1F7}"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1D789072-4E6C-4DD6-9980-121EFB285617}"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77AA0082-D597-4801-BC23-5FC5A6BF0C4D}"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693BB35B-29F6-431D-97D3-59C0CB7E84F0}"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7A4FF036-6C90-4001-A5A7-63EF2A3E1174}"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9E6E1967-319F-4D28-8269-9C3096866E42}"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F47E2807-3AD9-4107-86C2-C5AC15642676}"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B3E8763D-9602-450E-93D9-E8495A0656D3}"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38529D5-6C1F-4ED5-A0C4-DEE7466B477B}"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D3E818D9-D797-4C3D-8451-B5DD272B1CA4}"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2A18F3C9-2E32-4381-B9AF-F711874BE3D8}"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2B95FD6D-4CFC-49D7-BFE9-A82CA79DFDF1}" type="slidenum">
              <a:rPr lang="en-US">
                <a:solidFill>
                  <a:srgbClr val="000000"/>
                </a:solidFill>
              </a:rPr>
              <a:pPr/>
              <a:t>‹#›</a:t>
            </a:fld>
            <a:endParaRPr lang="en-U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 Target="../slides/slide4.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 Target="../slides/slide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6.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6" Type="http://schemas.openxmlformats.org/officeDocument/2006/relationships/slide" Target="../slides/slide4.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3.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7.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 Target="../slides/slide4.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3.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image" Target="../media/image3.png"/><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8.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theme" Target="../theme/theme9.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6" Type="http://schemas.openxmlformats.org/officeDocument/2006/relationships/image" Target="../media/image10.png"/><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image" Target="../media/image3.png"/><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image" Target="../media/image8.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theme" Target="../theme/theme10.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2" Type="http://schemas.openxmlformats.org/officeDocument/2006/relationships/slideLayout" Target="../slideLayouts/slideLayout105.xml"/><Relationship Id="rId16" Type="http://schemas.openxmlformats.org/officeDocument/2006/relationships/image" Target="../media/image10.png"/><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image" Target="../media/image3.png"/><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image" Target="../media/image11.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slideLayout" Target="../slideLayouts/slideLayout127.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theme" Target="../theme/theme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9" name="Picture 11" descr="contents_slide_respiration_1"/>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1607" name="Text Box 7"/>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93714A9D-0C21-4149-9AD5-B36596592063}"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1608" name="Text Box 8"/>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2052" name="Picture 9"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2053" name="Picture 10"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2055" name="Rectangle 7">
            <a:hlinkClick r:id="" action="ppaction://noaction"/>
          </p:cNvPr>
          <p:cNvSpPr>
            <a:spLocks noChangeArrowheads="1"/>
          </p:cNvSpPr>
          <p:nvPr userDrawn="1"/>
        </p:nvSpPr>
        <p:spPr bwMode="auto">
          <a:xfrm>
            <a:off x="1593850" y="3148013"/>
            <a:ext cx="5937250" cy="482600"/>
          </a:xfrm>
          <a:prstGeom prst="rect">
            <a:avLst/>
          </a:prstGeom>
          <a:noFill/>
          <a:ln w="25400" algn="ctr">
            <a:noFill/>
            <a:miter lim="800000"/>
            <a:headEnd/>
            <a:tailEnd/>
          </a:ln>
          <a:effectLst/>
        </p:spPr>
        <p:txBody>
          <a:bodyPr wrap="none" anchor="ctr">
            <a:spAutoFit/>
          </a:bodyPr>
          <a:lstStyle/>
          <a:p>
            <a:endParaRPr lang="en-GB"/>
          </a:p>
        </p:txBody>
      </p:sp>
      <p:sp>
        <p:nvSpPr>
          <p:cNvPr id="2056" name="Rectangle 8">
            <a:hlinkClick r:id="" action="ppaction://noaction"/>
          </p:cNvPr>
          <p:cNvSpPr>
            <a:spLocks noChangeArrowheads="1"/>
          </p:cNvSpPr>
          <p:nvPr userDrawn="1"/>
        </p:nvSpPr>
        <p:spPr bwMode="auto">
          <a:xfrm>
            <a:off x="1955800" y="4000500"/>
            <a:ext cx="5238750" cy="482600"/>
          </a:xfrm>
          <a:prstGeom prst="rect">
            <a:avLst/>
          </a:prstGeom>
          <a:noFill/>
          <a:ln w="25400" algn="ctr">
            <a:noFill/>
            <a:miter lim="800000"/>
            <a:headEnd/>
            <a:tailEnd/>
          </a:ln>
          <a:effectLst/>
        </p:spPr>
        <p:txBody>
          <a:bodyPr wrap="none" anchor="ctr">
            <a:spAutoFit/>
          </a:bodyPr>
          <a:lstStyle/>
          <a:p>
            <a:endParaRPr lang="en-GB"/>
          </a:p>
        </p:txBody>
      </p:sp>
      <p:sp>
        <p:nvSpPr>
          <p:cNvPr id="2057" name="Rectangle 9">
            <a:hlinkClick r:id="" action="ppaction://noaction"/>
          </p:cNvPr>
          <p:cNvSpPr>
            <a:spLocks noChangeArrowheads="1"/>
          </p:cNvSpPr>
          <p:nvPr userDrawn="1"/>
        </p:nvSpPr>
        <p:spPr bwMode="auto">
          <a:xfrm>
            <a:off x="2317750" y="4845050"/>
            <a:ext cx="4476750" cy="488950"/>
          </a:xfrm>
          <a:prstGeom prst="rect">
            <a:avLst/>
          </a:prstGeom>
          <a:noFill/>
          <a:ln w="25400" algn="ctr">
            <a:noFill/>
            <a:miter lim="800000"/>
            <a:headEnd/>
            <a:tailEnd/>
          </a:ln>
          <a:effectLst/>
        </p:spPr>
        <p:txBody>
          <a:bodyPr wrap="none" anchor="ctr">
            <a:spAutoFit/>
          </a:bodyPr>
          <a:lstStyle/>
          <a:p>
            <a:endParaRPr lang="en-GB"/>
          </a:p>
        </p:txBody>
      </p:sp>
      <p:sp>
        <p:nvSpPr>
          <p:cNvPr id="2058" name="Rectangle 10">
            <a:hlinkClick r:id="" action="ppaction://noaction"/>
          </p:cNvPr>
          <p:cNvSpPr>
            <a:spLocks noChangeArrowheads="1"/>
          </p:cNvSpPr>
          <p:nvPr userDrawn="1"/>
        </p:nvSpPr>
        <p:spPr bwMode="auto">
          <a:xfrm>
            <a:off x="2711450" y="5695950"/>
            <a:ext cx="3702050" cy="47625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42" r:id="rId1"/>
    <p:sldLayoutId id="2147484641" r:id="rId2"/>
    <p:sldLayoutId id="2147484640" r:id="rId3"/>
    <p:sldLayoutId id="2147484639" r:id="rId4"/>
    <p:sldLayoutId id="2147484638" r:id="rId5"/>
    <p:sldLayoutId id="2147484637" r:id="rId6"/>
    <p:sldLayoutId id="2147484636" r:id="rId7"/>
    <p:sldLayoutId id="2147484635" r:id="rId8"/>
    <p:sldLayoutId id="2147484634" r:id="rId9"/>
    <p:sldLayoutId id="2147484633" r:id="rId10"/>
    <p:sldLayoutId id="214748463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83" name="Picture 11" descr="contents_slide_respiration_2"/>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2626" name="Text Box 2"/>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68909B17-AD2A-4067-9799-47501DFC1760}"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2627" name="Text Box 3"/>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3076" name="Picture 4"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3077"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3079" name="Rectangle 7">
            <a:hlinkClick r:id="rId16" action="ppaction://hlinksldjump"/>
          </p:cNvPr>
          <p:cNvSpPr>
            <a:spLocks noChangeArrowheads="1"/>
          </p:cNvSpPr>
          <p:nvPr userDrawn="1"/>
        </p:nvSpPr>
        <p:spPr bwMode="auto">
          <a:xfrm>
            <a:off x="2330450" y="2305050"/>
            <a:ext cx="4451350" cy="476250"/>
          </a:xfrm>
          <a:prstGeom prst="rect">
            <a:avLst/>
          </a:prstGeom>
          <a:noFill/>
          <a:ln w="25400" algn="ctr">
            <a:noFill/>
            <a:miter lim="800000"/>
            <a:headEnd/>
            <a:tailEnd/>
          </a:ln>
          <a:effectLst/>
        </p:spPr>
        <p:txBody>
          <a:bodyPr wrap="none" anchor="ctr">
            <a:spAutoFit/>
          </a:bodyPr>
          <a:lstStyle/>
          <a:p>
            <a:endParaRPr lang="en-GB"/>
          </a:p>
        </p:txBody>
      </p:sp>
      <p:sp>
        <p:nvSpPr>
          <p:cNvPr id="3080" name="Rectangle 8">
            <a:hlinkClick r:id="" action="ppaction://noaction"/>
          </p:cNvPr>
          <p:cNvSpPr>
            <a:spLocks noChangeArrowheads="1"/>
          </p:cNvSpPr>
          <p:nvPr userDrawn="1"/>
        </p:nvSpPr>
        <p:spPr bwMode="auto">
          <a:xfrm>
            <a:off x="1955800" y="3994150"/>
            <a:ext cx="5238750" cy="488950"/>
          </a:xfrm>
          <a:prstGeom prst="rect">
            <a:avLst/>
          </a:prstGeom>
          <a:noFill/>
          <a:ln w="25400" algn="ctr">
            <a:noFill/>
            <a:miter lim="800000"/>
            <a:headEnd/>
            <a:tailEnd/>
          </a:ln>
          <a:effectLst/>
        </p:spPr>
        <p:txBody>
          <a:bodyPr wrap="none" anchor="ctr">
            <a:spAutoFit/>
          </a:bodyPr>
          <a:lstStyle/>
          <a:p>
            <a:endParaRPr lang="en-GB"/>
          </a:p>
        </p:txBody>
      </p:sp>
      <p:sp>
        <p:nvSpPr>
          <p:cNvPr id="3081" name="Rectangle 9">
            <a:hlinkClick r:id="" action="ppaction://noaction"/>
          </p:cNvPr>
          <p:cNvSpPr>
            <a:spLocks noChangeArrowheads="1"/>
          </p:cNvSpPr>
          <p:nvPr userDrawn="1"/>
        </p:nvSpPr>
        <p:spPr bwMode="auto">
          <a:xfrm>
            <a:off x="2317750" y="4845050"/>
            <a:ext cx="4470400" cy="482600"/>
          </a:xfrm>
          <a:prstGeom prst="rect">
            <a:avLst/>
          </a:prstGeom>
          <a:noFill/>
          <a:ln w="25400" algn="ctr">
            <a:noFill/>
            <a:miter lim="800000"/>
            <a:headEnd/>
            <a:tailEnd/>
          </a:ln>
          <a:effectLst/>
        </p:spPr>
        <p:txBody>
          <a:bodyPr wrap="none" anchor="ctr">
            <a:spAutoFit/>
          </a:bodyPr>
          <a:lstStyle/>
          <a:p>
            <a:endParaRPr lang="en-GB"/>
          </a:p>
        </p:txBody>
      </p:sp>
      <p:sp>
        <p:nvSpPr>
          <p:cNvPr id="3082" name="Rectangle 10">
            <a:hlinkClick r:id="" action="ppaction://noaction"/>
          </p:cNvPr>
          <p:cNvSpPr>
            <a:spLocks noChangeArrowheads="1"/>
          </p:cNvSpPr>
          <p:nvPr userDrawn="1"/>
        </p:nvSpPr>
        <p:spPr bwMode="auto">
          <a:xfrm>
            <a:off x="2711450" y="5689600"/>
            <a:ext cx="3702050" cy="48895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53" r:id="rId1"/>
    <p:sldLayoutId id="2147484652" r:id="rId2"/>
    <p:sldLayoutId id="2147484651" r:id="rId3"/>
    <p:sldLayoutId id="2147484650" r:id="rId4"/>
    <p:sldLayoutId id="2147484649" r:id="rId5"/>
    <p:sldLayoutId id="2147484648" r:id="rId6"/>
    <p:sldLayoutId id="2147484647" r:id="rId7"/>
    <p:sldLayoutId id="2147484646" r:id="rId8"/>
    <p:sldLayoutId id="2147484645" r:id="rId9"/>
    <p:sldLayoutId id="2147484644" r:id="rId10"/>
    <p:sldLayoutId id="214748464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107" name="Picture 11" descr="contents_slide_respiration_3"/>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3650" name="Text Box 2"/>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F6842AE5-6D1C-4315-A260-BC44E4B977EF}"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3651" name="Text Box 3"/>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4100" name="Picture 4"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4101"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4103" name="Rectangle 7">
            <a:hlinkClick r:id="rId16" action="ppaction://hlinksldjump"/>
          </p:cNvPr>
          <p:cNvSpPr>
            <a:spLocks noChangeArrowheads="1"/>
          </p:cNvSpPr>
          <p:nvPr userDrawn="1"/>
        </p:nvSpPr>
        <p:spPr bwMode="auto">
          <a:xfrm>
            <a:off x="2330450" y="2298700"/>
            <a:ext cx="4445000" cy="495300"/>
          </a:xfrm>
          <a:prstGeom prst="rect">
            <a:avLst/>
          </a:prstGeom>
          <a:noFill/>
          <a:ln w="25400" algn="ctr">
            <a:noFill/>
            <a:miter lim="800000"/>
            <a:headEnd/>
            <a:tailEnd/>
          </a:ln>
          <a:effectLst/>
        </p:spPr>
        <p:txBody>
          <a:bodyPr wrap="none" anchor="ctr">
            <a:spAutoFit/>
          </a:bodyPr>
          <a:lstStyle/>
          <a:p>
            <a:endParaRPr lang="en-GB"/>
          </a:p>
        </p:txBody>
      </p:sp>
      <p:sp>
        <p:nvSpPr>
          <p:cNvPr id="4104" name="Rectangle 8">
            <a:hlinkClick r:id="" action="ppaction://noaction"/>
          </p:cNvPr>
          <p:cNvSpPr>
            <a:spLocks noChangeArrowheads="1"/>
          </p:cNvSpPr>
          <p:nvPr userDrawn="1"/>
        </p:nvSpPr>
        <p:spPr bwMode="auto">
          <a:xfrm>
            <a:off x="1593850" y="3149600"/>
            <a:ext cx="5937250" cy="482600"/>
          </a:xfrm>
          <a:prstGeom prst="rect">
            <a:avLst/>
          </a:prstGeom>
          <a:noFill/>
          <a:ln w="25400" algn="ctr">
            <a:noFill/>
            <a:miter lim="800000"/>
            <a:headEnd/>
            <a:tailEnd/>
          </a:ln>
          <a:effectLst/>
        </p:spPr>
        <p:txBody>
          <a:bodyPr wrap="none" anchor="ctr">
            <a:spAutoFit/>
          </a:bodyPr>
          <a:lstStyle/>
          <a:p>
            <a:endParaRPr lang="en-GB"/>
          </a:p>
        </p:txBody>
      </p:sp>
      <p:sp>
        <p:nvSpPr>
          <p:cNvPr id="4105" name="Rectangle 9">
            <a:hlinkClick r:id="" action="ppaction://noaction"/>
          </p:cNvPr>
          <p:cNvSpPr>
            <a:spLocks noChangeArrowheads="1"/>
          </p:cNvSpPr>
          <p:nvPr userDrawn="1"/>
        </p:nvSpPr>
        <p:spPr bwMode="auto">
          <a:xfrm>
            <a:off x="2324100" y="4845050"/>
            <a:ext cx="4470400" cy="488950"/>
          </a:xfrm>
          <a:prstGeom prst="rect">
            <a:avLst/>
          </a:prstGeom>
          <a:noFill/>
          <a:ln w="25400" algn="ctr">
            <a:noFill/>
            <a:miter lim="800000"/>
            <a:headEnd/>
            <a:tailEnd/>
          </a:ln>
          <a:effectLst/>
        </p:spPr>
        <p:txBody>
          <a:bodyPr wrap="none" anchor="ctr">
            <a:spAutoFit/>
          </a:bodyPr>
          <a:lstStyle/>
          <a:p>
            <a:endParaRPr lang="en-GB"/>
          </a:p>
        </p:txBody>
      </p:sp>
      <p:sp>
        <p:nvSpPr>
          <p:cNvPr id="4106" name="Rectangle 10">
            <a:hlinkClick r:id="" action="ppaction://noaction"/>
          </p:cNvPr>
          <p:cNvSpPr>
            <a:spLocks noChangeArrowheads="1"/>
          </p:cNvSpPr>
          <p:nvPr userDrawn="1"/>
        </p:nvSpPr>
        <p:spPr bwMode="auto">
          <a:xfrm>
            <a:off x="2711450" y="5702300"/>
            <a:ext cx="3702050" cy="48260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64" r:id="rId1"/>
    <p:sldLayoutId id="2147484663" r:id="rId2"/>
    <p:sldLayoutId id="2147484662" r:id="rId3"/>
    <p:sldLayoutId id="2147484661" r:id="rId4"/>
    <p:sldLayoutId id="2147484660" r:id="rId5"/>
    <p:sldLayoutId id="2147484659" r:id="rId6"/>
    <p:sldLayoutId id="2147484658" r:id="rId7"/>
    <p:sldLayoutId id="2147484657" r:id="rId8"/>
    <p:sldLayoutId id="2147484656" r:id="rId9"/>
    <p:sldLayoutId id="2147484655" r:id="rId10"/>
    <p:sldLayoutId id="214748465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131" name="Picture 11" descr="contents_slide_respiration_4"/>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4674" name="Text Box 2"/>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68F20A22-1F55-4408-B776-92E558475257}"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4675" name="Text Box 3"/>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5124" name="Picture 4"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5125"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5127" name="Rectangle 7">
            <a:hlinkClick r:id="rId16" action="ppaction://hlinksldjump"/>
          </p:cNvPr>
          <p:cNvSpPr>
            <a:spLocks noChangeArrowheads="1"/>
          </p:cNvSpPr>
          <p:nvPr userDrawn="1"/>
        </p:nvSpPr>
        <p:spPr bwMode="auto">
          <a:xfrm>
            <a:off x="2324100" y="2298700"/>
            <a:ext cx="4445000" cy="488950"/>
          </a:xfrm>
          <a:prstGeom prst="rect">
            <a:avLst/>
          </a:prstGeom>
          <a:noFill/>
          <a:ln w="25400" algn="ctr">
            <a:noFill/>
            <a:miter lim="800000"/>
            <a:headEnd/>
            <a:tailEnd/>
          </a:ln>
          <a:effectLst/>
        </p:spPr>
        <p:txBody>
          <a:bodyPr wrap="none" anchor="ctr">
            <a:spAutoFit/>
          </a:bodyPr>
          <a:lstStyle/>
          <a:p>
            <a:endParaRPr lang="en-GB"/>
          </a:p>
        </p:txBody>
      </p:sp>
      <p:sp>
        <p:nvSpPr>
          <p:cNvPr id="5128" name="Rectangle 8">
            <a:hlinkClick r:id="" action="ppaction://noaction"/>
          </p:cNvPr>
          <p:cNvSpPr>
            <a:spLocks noChangeArrowheads="1"/>
          </p:cNvSpPr>
          <p:nvPr userDrawn="1"/>
        </p:nvSpPr>
        <p:spPr bwMode="auto">
          <a:xfrm>
            <a:off x="1587500" y="3149600"/>
            <a:ext cx="5943600" cy="482600"/>
          </a:xfrm>
          <a:prstGeom prst="rect">
            <a:avLst/>
          </a:prstGeom>
          <a:noFill/>
          <a:ln w="25400" algn="ctr">
            <a:noFill/>
            <a:miter lim="800000"/>
            <a:headEnd/>
            <a:tailEnd/>
          </a:ln>
          <a:effectLst/>
        </p:spPr>
        <p:txBody>
          <a:bodyPr wrap="none" anchor="ctr">
            <a:spAutoFit/>
          </a:bodyPr>
          <a:lstStyle/>
          <a:p>
            <a:endParaRPr lang="en-GB"/>
          </a:p>
        </p:txBody>
      </p:sp>
      <p:sp>
        <p:nvSpPr>
          <p:cNvPr id="5129" name="Rectangle 9">
            <a:hlinkClick r:id="" action="ppaction://noaction"/>
          </p:cNvPr>
          <p:cNvSpPr>
            <a:spLocks noChangeArrowheads="1"/>
          </p:cNvSpPr>
          <p:nvPr userDrawn="1"/>
        </p:nvSpPr>
        <p:spPr bwMode="auto">
          <a:xfrm>
            <a:off x="1949450" y="3994150"/>
            <a:ext cx="5245100" cy="488950"/>
          </a:xfrm>
          <a:prstGeom prst="rect">
            <a:avLst/>
          </a:prstGeom>
          <a:noFill/>
          <a:ln w="25400" algn="ctr">
            <a:noFill/>
            <a:miter lim="800000"/>
            <a:headEnd/>
            <a:tailEnd/>
          </a:ln>
          <a:effectLst/>
        </p:spPr>
        <p:txBody>
          <a:bodyPr wrap="none" anchor="ctr">
            <a:spAutoFit/>
          </a:bodyPr>
          <a:lstStyle/>
          <a:p>
            <a:endParaRPr lang="en-GB"/>
          </a:p>
        </p:txBody>
      </p:sp>
      <p:sp>
        <p:nvSpPr>
          <p:cNvPr id="5130" name="Rectangle 10">
            <a:hlinkClick r:id="" action="ppaction://noaction"/>
          </p:cNvPr>
          <p:cNvSpPr>
            <a:spLocks noChangeArrowheads="1"/>
          </p:cNvSpPr>
          <p:nvPr userDrawn="1"/>
        </p:nvSpPr>
        <p:spPr bwMode="auto">
          <a:xfrm>
            <a:off x="2717800" y="5689600"/>
            <a:ext cx="3695700" cy="49530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75" r:id="rId1"/>
    <p:sldLayoutId id="2147484674" r:id="rId2"/>
    <p:sldLayoutId id="2147484673" r:id="rId3"/>
    <p:sldLayoutId id="2147484672" r:id="rId4"/>
    <p:sldLayoutId id="2147484671" r:id="rId5"/>
    <p:sldLayoutId id="2147484670" r:id="rId6"/>
    <p:sldLayoutId id="2147484669" r:id="rId7"/>
    <p:sldLayoutId id="2147484668" r:id="rId8"/>
    <p:sldLayoutId id="2147484667" r:id="rId9"/>
    <p:sldLayoutId id="2147484666" r:id="rId10"/>
    <p:sldLayoutId id="214748466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2768" name="Picture 16" descr="contents_slide_respiration_5"/>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4674" name="Text Box 2"/>
          <p:cNvSpPr txBox="1">
            <a:spLocks noChangeArrowheads="1"/>
          </p:cNvSpPr>
          <p:nvPr userDrawn="1"/>
        </p:nvSpPr>
        <p:spPr bwMode="auto">
          <a:xfrm>
            <a:off x="896938" y="6654800"/>
            <a:ext cx="655637" cy="244475"/>
          </a:xfrm>
          <a:prstGeom prst="rect">
            <a:avLst/>
          </a:prstGeom>
          <a:noFill/>
          <a:ln w="9525">
            <a:noFill/>
            <a:miter lim="800000"/>
            <a:headEnd/>
            <a:tailEnd/>
          </a:ln>
          <a:effectLst/>
        </p:spPr>
        <p:txBody>
          <a:bodyPr>
            <a:spAutoFit/>
          </a:bodyPr>
          <a:lstStyle/>
          <a:p>
            <a:pPr algn="ctr"/>
            <a:fld id="{5EFF813F-BEC7-42D1-B767-43C77CB914E1}"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4675" name="Text Box 3"/>
          <p:cNvSpPr txBox="1">
            <a:spLocks noChangeArrowheads="1"/>
          </p:cNvSpPr>
          <p:nvPr userDrawn="1"/>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202761" name="Picture 4" descr="forward_arrow_colour">
            <a:hlinkClick r:id="" action="ppaction://hlinkshowjump?jump=nextslide"/>
          </p:cNvPr>
          <p:cNvPicPr>
            <a:picLocks noChangeAspect="1" noChangeArrowheads="1"/>
          </p:cNvPicPr>
          <p:nvPr userDrawn="1"/>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202762" name="Picture 5" descr="back_arrow_trans">
            <a:hlinkClick r:id="" action="ppaction://hlinkshowjump?jump=previousslide"/>
          </p:cNvPr>
          <p:cNvPicPr>
            <a:picLocks noChangeAspect="1" noChangeArrowheads="1"/>
          </p:cNvPicPr>
          <p:nvPr userDrawn="1"/>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202764" name="Rectangle 12">
            <a:hlinkClick r:id="rId16" action="ppaction://hlinksldjump"/>
          </p:cNvPr>
          <p:cNvSpPr>
            <a:spLocks noChangeArrowheads="1"/>
          </p:cNvSpPr>
          <p:nvPr userDrawn="1"/>
        </p:nvSpPr>
        <p:spPr bwMode="auto">
          <a:xfrm>
            <a:off x="2324100" y="2298700"/>
            <a:ext cx="4451350" cy="488950"/>
          </a:xfrm>
          <a:prstGeom prst="rect">
            <a:avLst/>
          </a:prstGeom>
          <a:noFill/>
          <a:ln w="25400" algn="ctr">
            <a:noFill/>
            <a:miter lim="800000"/>
            <a:headEnd/>
            <a:tailEnd/>
          </a:ln>
          <a:effectLst/>
        </p:spPr>
        <p:txBody>
          <a:bodyPr wrap="none" anchor="ctr">
            <a:spAutoFit/>
          </a:bodyPr>
          <a:lstStyle/>
          <a:p>
            <a:endParaRPr lang="en-GB"/>
          </a:p>
        </p:txBody>
      </p:sp>
      <p:sp>
        <p:nvSpPr>
          <p:cNvPr id="202765" name="Rectangle 13">
            <a:hlinkClick r:id="" action="ppaction://noaction"/>
          </p:cNvPr>
          <p:cNvSpPr>
            <a:spLocks noChangeArrowheads="1"/>
          </p:cNvSpPr>
          <p:nvPr userDrawn="1"/>
        </p:nvSpPr>
        <p:spPr bwMode="auto">
          <a:xfrm>
            <a:off x="1587500" y="3149600"/>
            <a:ext cx="5949950" cy="488950"/>
          </a:xfrm>
          <a:prstGeom prst="rect">
            <a:avLst/>
          </a:prstGeom>
          <a:noFill/>
          <a:ln w="25400" algn="ctr">
            <a:noFill/>
            <a:miter lim="800000"/>
            <a:headEnd/>
            <a:tailEnd/>
          </a:ln>
          <a:effectLst/>
        </p:spPr>
        <p:txBody>
          <a:bodyPr wrap="none" anchor="ctr">
            <a:spAutoFit/>
          </a:bodyPr>
          <a:lstStyle/>
          <a:p>
            <a:endParaRPr lang="en-GB"/>
          </a:p>
        </p:txBody>
      </p:sp>
      <p:sp>
        <p:nvSpPr>
          <p:cNvPr id="202766" name="Rectangle 14">
            <a:hlinkClick r:id="" action="ppaction://noaction"/>
          </p:cNvPr>
          <p:cNvSpPr>
            <a:spLocks noChangeArrowheads="1"/>
          </p:cNvSpPr>
          <p:nvPr userDrawn="1"/>
        </p:nvSpPr>
        <p:spPr bwMode="auto">
          <a:xfrm>
            <a:off x="1955800" y="3994150"/>
            <a:ext cx="5232400" cy="488950"/>
          </a:xfrm>
          <a:prstGeom prst="rect">
            <a:avLst/>
          </a:prstGeom>
          <a:noFill/>
          <a:ln w="25400" algn="ctr">
            <a:noFill/>
            <a:miter lim="800000"/>
            <a:headEnd/>
            <a:tailEnd/>
          </a:ln>
          <a:effectLst/>
        </p:spPr>
        <p:txBody>
          <a:bodyPr wrap="none" anchor="ctr">
            <a:spAutoFit/>
          </a:bodyPr>
          <a:lstStyle/>
          <a:p>
            <a:endParaRPr lang="en-GB"/>
          </a:p>
        </p:txBody>
      </p:sp>
      <p:sp>
        <p:nvSpPr>
          <p:cNvPr id="202767" name="Rectangle 15">
            <a:hlinkClick r:id="" action="ppaction://noaction"/>
          </p:cNvPr>
          <p:cNvSpPr>
            <a:spLocks noChangeArrowheads="1"/>
          </p:cNvSpPr>
          <p:nvPr userDrawn="1"/>
        </p:nvSpPr>
        <p:spPr bwMode="auto">
          <a:xfrm>
            <a:off x="2317750" y="4845050"/>
            <a:ext cx="4476750" cy="48260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88" r:id="rId1"/>
    <p:sldLayoutId id="2147484689" r:id="rId2"/>
    <p:sldLayoutId id="2147484690" r:id="rId3"/>
    <p:sldLayoutId id="2147484691" r:id="rId4"/>
    <p:sldLayoutId id="2147484692" r:id="rId5"/>
    <p:sldLayoutId id="2147484693" r:id="rId6"/>
    <p:sldLayoutId id="2147484694" r:id="rId7"/>
    <p:sldLayoutId id="2147484695" r:id="rId8"/>
    <p:sldLayoutId id="2147484696" r:id="rId9"/>
    <p:sldLayoutId id="2147484697" r:id="rId10"/>
    <p:sldLayoutId id="2147484698"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146" name="Picture 2" descr="slide bground"/>
          <p:cNvPicPr>
            <a:picLocks noChangeAspect="1" noChangeArrowheads="1"/>
          </p:cNvPicPr>
          <p:nvPr/>
        </p:nvPicPr>
        <p:blipFill>
          <a:blip r:embed="rId14" cstate="print"/>
          <a:srcRect/>
          <a:stretch>
            <a:fillRect/>
          </a:stretch>
        </p:blipFill>
        <p:spPr bwMode="auto">
          <a:xfrm>
            <a:off x="0" y="0"/>
            <a:ext cx="9140825" cy="6854825"/>
          </a:xfrm>
          <a:prstGeom prst="rect">
            <a:avLst/>
          </a:prstGeom>
          <a:noFill/>
          <a:ln w="9525">
            <a:noFill/>
            <a:miter lim="800000"/>
            <a:headEnd/>
            <a:tailEnd/>
          </a:ln>
        </p:spPr>
      </p:pic>
      <p:sp>
        <p:nvSpPr>
          <p:cNvPr id="936963" name="Text Box 3"/>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EDF7DB4A-66F1-4C03-9525-4A30AF6274A3}" type="slidenum">
              <a:rPr lang="en-GB" sz="1000">
                <a:solidFill>
                  <a:srgbClr val="5B0091"/>
                </a:solidFill>
                <a:cs typeface="Arial" charset="0"/>
              </a:rPr>
              <a:pPr algn="ctr"/>
              <a:t>‹#›</a:t>
            </a:fld>
            <a:r>
              <a:rPr lang="en-GB" sz="1000">
                <a:solidFill>
                  <a:srgbClr val="5B0091"/>
                </a:solidFill>
                <a:cs typeface="Arial" charset="0"/>
              </a:rPr>
              <a:t> of 39</a:t>
            </a:r>
          </a:p>
        </p:txBody>
      </p:sp>
      <p:sp>
        <p:nvSpPr>
          <p:cNvPr id="936964" name="Text Box 4"/>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6149"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6150" name="Rectangle 6"/>
          <p:cNvSpPr>
            <a:spLocks noGrp="1" noChangeArrowheads="1"/>
          </p:cNvSpPr>
          <p:nvPr>
            <p:ph type="title"/>
          </p:nvPr>
        </p:nvSpPr>
        <p:spPr bwMode="auto">
          <a:xfrm>
            <a:off x="222250" y="53975"/>
            <a:ext cx="7240588" cy="5492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4687" r:id="rId1"/>
    <p:sldLayoutId id="2147484686" r:id="rId2"/>
    <p:sldLayoutId id="2147484685" r:id="rId3"/>
    <p:sldLayoutId id="2147484684" r:id="rId4"/>
    <p:sldLayoutId id="2147484683" r:id="rId5"/>
    <p:sldLayoutId id="2147484682" r:id="rId6"/>
    <p:sldLayoutId id="2147484681" r:id="rId7"/>
    <p:sldLayoutId id="2147484680" r:id="rId8"/>
    <p:sldLayoutId id="2147484679" r:id="rId9"/>
    <p:sldLayoutId id="2147484678" r:id="rId10"/>
    <p:sldLayoutId id="2147484677" r:id="rId11"/>
    <p:sldLayoutId id="2147484676" r:id="rId12"/>
  </p:sldLayoutIdLst>
  <p:timing>
    <p:tnLst>
      <p:par>
        <p:cTn id="1" dur="indefinite" restart="never" nodeType="tmRoot"/>
      </p:par>
    </p:tnLst>
  </p:timing>
  <p:txStyles>
    <p:titleStyle>
      <a:lvl1pPr algn="l" rtl="0" eaLnBrk="0" fontAlgn="base" hangingPunct="0">
        <a:spcBef>
          <a:spcPct val="0"/>
        </a:spcBef>
        <a:spcAft>
          <a:spcPct val="0"/>
        </a:spcAft>
        <a:defRPr sz="2800" b="1">
          <a:solidFill>
            <a:srgbClr val="10BC45"/>
          </a:solidFill>
          <a:latin typeface="+mj-lt"/>
          <a:ea typeface="+mj-ea"/>
          <a:cs typeface="+mj-cs"/>
        </a:defRPr>
      </a:lvl1pPr>
      <a:lvl2pPr algn="l" rtl="0" eaLnBrk="0" fontAlgn="base" hangingPunct="0">
        <a:spcBef>
          <a:spcPct val="0"/>
        </a:spcBef>
        <a:spcAft>
          <a:spcPct val="0"/>
        </a:spcAft>
        <a:defRPr sz="2800" b="1">
          <a:solidFill>
            <a:srgbClr val="10BC45"/>
          </a:solidFill>
          <a:latin typeface="Arial" charset="0"/>
        </a:defRPr>
      </a:lvl2pPr>
      <a:lvl3pPr algn="l" rtl="0" eaLnBrk="0" fontAlgn="base" hangingPunct="0">
        <a:spcBef>
          <a:spcPct val="0"/>
        </a:spcBef>
        <a:spcAft>
          <a:spcPct val="0"/>
        </a:spcAft>
        <a:defRPr sz="2800" b="1">
          <a:solidFill>
            <a:srgbClr val="10BC45"/>
          </a:solidFill>
          <a:latin typeface="Arial" charset="0"/>
        </a:defRPr>
      </a:lvl3pPr>
      <a:lvl4pPr algn="l" rtl="0" eaLnBrk="0" fontAlgn="base" hangingPunct="0">
        <a:spcBef>
          <a:spcPct val="0"/>
        </a:spcBef>
        <a:spcAft>
          <a:spcPct val="0"/>
        </a:spcAft>
        <a:defRPr sz="2800" b="1">
          <a:solidFill>
            <a:srgbClr val="10BC45"/>
          </a:solidFill>
          <a:latin typeface="Arial" charset="0"/>
        </a:defRPr>
      </a:lvl4pPr>
      <a:lvl5pPr algn="l" rtl="0" eaLnBrk="0" fontAlgn="base" hangingPunct="0">
        <a:spcBef>
          <a:spcPct val="0"/>
        </a:spcBef>
        <a:spcAft>
          <a:spcPct val="0"/>
        </a:spcAft>
        <a:defRPr sz="2800" b="1">
          <a:solidFill>
            <a:srgbClr val="10BC45"/>
          </a:solidFill>
          <a:latin typeface="Arial" charset="0"/>
        </a:defRPr>
      </a:lvl5pPr>
      <a:lvl6pPr marL="457200" algn="l" rtl="0" fontAlgn="base">
        <a:spcBef>
          <a:spcPct val="0"/>
        </a:spcBef>
        <a:spcAft>
          <a:spcPct val="0"/>
        </a:spcAft>
        <a:defRPr sz="2800" b="1">
          <a:solidFill>
            <a:srgbClr val="10BC45"/>
          </a:solidFill>
          <a:latin typeface="Arial" charset="0"/>
        </a:defRPr>
      </a:lvl6pPr>
      <a:lvl7pPr marL="914400" algn="l" rtl="0" fontAlgn="base">
        <a:spcBef>
          <a:spcPct val="0"/>
        </a:spcBef>
        <a:spcAft>
          <a:spcPct val="0"/>
        </a:spcAft>
        <a:defRPr sz="2800" b="1">
          <a:solidFill>
            <a:srgbClr val="10BC45"/>
          </a:solidFill>
          <a:latin typeface="Arial" charset="0"/>
        </a:defRPr>
      </a:lvl7pPr>
      <a:lvl8pPr marL="1371600" algn="l" rtl="0" fontAlgn="base">
        <a:spcBef>
          <a:spcPct val="0"/>
        </a:spcBef>
        <a:spcAft>
          <a:spcPct val="0"/>
        </a:spcAft>
        <a:defRPr sz="2800" b="1">
          <a:solidFill>
            <a:srgbClr val="10BC45"/>
          </a:solidFill>
          <a:latin typeface="Arial" charset="0"/>
        </a:defRPr>
      </a:lvl8pPr>
      <a:lvl9pPr marL="1828800" algn="l" rtl="0" fontAlgn="base">
        <a:spcBef>
          <a:spcPct val="0"/>
        </a:spcBef>
        <a:spcAft>
          <a:spcPct val="0"/>
        </a:spcAft>
        <a:defRPr sz="2800" b="1">
          <a:solidFill>
            <a:srgbClr val="10BC45"/>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41"/>
          <p:cNvGrpSpPr/>
          <p:nvPr/>
        </p:nvGrpSpPr>
        <p:grpSpPr>
          <a:xfrm>
            <a:off x="-304800"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0"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rtl="0"/>
            <a:fld id="{B0512E2C-3BAF-403B-BFE1-F6D56D843B9D}" type="datetimeFigureOut">
              <a:rPr lang="en-GB" kern="1200" smtClean="0">
                <a:latin typeface="Century Gothic"/>
                <a:ea typeface="+mn-ea"/>
                <a:cs typeface="+mn-cs"/>
              </a:rPr>
              <a:pPr rtl="0"/>
              <a:t>04/12/2018</a:t>
            </a:fld>
            <a:endParaRPr lang="en-GB" kern="1200">
              <a:latin typeface="Century Gothic"/>
              <a:ea typeface="+mn-ea"/>
              <a:cs typeface="+mn-cs"/>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rtl="0"/>
            <a:endParaRPr lang="en-GB" kern="1200">
              <a:solidFill>
                <a:srgbClr val="94C600"/>
              </a:solidFill>
              <a:latin typeface="Century Gothic"/>
              <a:ea typeface="+mn-ea"/>
              <a:cs typeface="+mn-cs"/>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rtl="0"/>
            <a:fld id="{E9C0C90E-E25B-4C45-B752-174EB0E9A0B2}" type="slidenum">
              <a:rPr lang="en-GB" kern="1200" smtClean="0">
                <a:latin typeface="Century Gothic"/>
                <a:ea typeface="+mn-ea"/>
                <a:cs typeface="+mn-cs"/>
              </a:rPr>
              <a:pPr rtl="0"/>
              <a:t>‹#›</a:t>
            </a:fld>
            <a:endParaRPr lang="en-GB" kern="1200">
              <a:latin typeface="Century Gothic"/>
              <a:ea typeface="+mn-ea"/>
              <a:cs typeface="+mn-cs"/>
            </a:endParaRPr>
          </a:p>
        </p:txBody>
      </p:sp>
    </p:spTree>
  </p:cSld>
  <p:clrMap bg1="lt1" tx1="dk1" bg2="lt2" tx2="dk2" accent1="accent1" accent2="accent2" accent3="accent3" accent4="accent4" accent5="accent5" accent6="accent6" hlink="hlink" folHlink="folHlink"/>
  <p:sldLayoutIdLst>
    <p:sldLayoutId id="2147484702" r:id="rId1"/>
    <p:sldLayoutId id="2147484703" r:id="rId2"/>
    <p:sldLayoutId id="2147484704" r:id="rId3"/>
    <p:sldLayoutId id="2147484705" r:id="rId4"/>
    <p:sldLayoutId id="2147484706" r:id="rId5"/>
    <p:sldLayoutId id="2147484707" r:id="rId6"/>
    <p:sldLayoutId id="2147484708" r:id="rId7"/>
    <p:sldLayoutId id="2147484709" r:id="rId8"/>
    <p:sldLayoutId id="2147484710" r:id="rId9"/>
    <p:sldLayoutId id="2147484711" r:id="rId10"/>
    <p:sldLayoutId id="2147484712"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41"/>
          <p:cNvGrpSpPr/>
          <p:nvPr/>
        </p:nvGrpSpPr>
        <p:grpSpPr>
          <a:xfrm>
            <a:off x="-304800"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0"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B0512E2C-3BAF-403B-BFE1-F6D56D843B9D}" type="datetimeFigureOut">
              <a:rPr lang="en-GB" smtClean="0">
                <a:latin typeface="Century Gothic"/>
              </a:rPr>
              <a:pPr/>
              <a:t>04/12/2018</a:t>
            </a:fld>
            <a:endParaRPr lang="en-GB">
              <a:latin typeface="Century Gothic"/>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a:solidFill>
                <a:srgbClr val="94C600"/>
              </a:solidFill>
              <a:latin typeface="Century Gothic"/>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E9C0C90E-E25B-4C45-B752-174EB0E9A0B2}" type="slidenum">
              <a:rPr lang="en-GB" smtClean="0">
                <a:latin typeface="Century Gothic"/>
              </a:rPr>
              <a:pPr/>
              <a:t>‹#›</a:t>
            </a:fld>
            <a:endParaRPr lang="en-GB">
              <a:latin typeface="Century Gothic"/>
            </a:endParaRPr>
          </a:p>
        </p:txBody>
      </p:sp>
    </p:spTree>
  </p:cSld>
  <p:clrMap bg1="lt1" tx1="dk1" bg2="lt2" tx2="dk2" accent1="accent1" accent2="accent2" accent3="accent3" accent4="accent4" accent5="accent5" accent6="accent6" hlink="hlink" folHlink="folHlink"/>
  <p:sldLayoutIdLst>
    <p:sldLayoutId id="2147484715" r:id="rId1"/>
    <p:sldLayoutId id="2147484716" r:id="rId2"/>
    <p:sldLayoutId id="2147484717" r:id="rId3"/>
    <p:sldLayoutId id="2147484718" r:id="rId4"/>
    <p:sldLayoutId id="2147484719" r:id="rId5"/>
    <p:sldLayoutId id="2147484720" r:id="rId6"/>
    <p:sldLayoutId id="2147484721" r:id="rId7"/>
    <p:sldLayoutId id="2147484722" r:id="rId8"/>
    <p:sldLayoutId id="2147484723" r:id="rId9"/>
    <p:sldLayoutId id="2147484724" r:id="rId10"/>
    <p:sldLayoutId id="2147484725" r:id="rId11"/>
    <p:sldLayoutId id="2147484726" r:id="rId12"/>
    <p:sldLayoutId id="2147484727" r:id="rId13"/>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85" name="Picture 61" descr="slide bground"/>
          <p:cNvPicPr>
            <a:picLocks noChangeAspect="1" noChangeArrowheads="1"/>
          </p:cNvPicPr>
          <p:nvPr userDrawn="1"/>
        </p:nvPicPr>
        <p:blipFill>
          <a:blip r:embed="rId14" cstate="print"/>
          <a:srcRect/>
          <a:stretch>
            <a:fillRect/>
          </a:stretch>
        </p:blipFill>
        <p:spPr bwMode="auto">
          <a:xfrm>
            <a:off x="0" y="0"/>
            <a:ext cx="9140825" cy="6854825"/>
          </a:xfrm>
          <a:prstGeom prst="rect">
            <a:avLst/>
          </a:prstGeom>
          <a:noFill/>
        </p:spPr>
      </p:pic>
      <p:sp>
        <p:nvSpPr>
          <p:cNvPr id="1072" name="Text Box 48"/>
          <p:cNvSpPr txBox="1">
            <a:spLocks noChangeArrowheads="1"/>
          </p:cNvSpPr>
          <p:nvPr userDrawn="1"/>
        </p:nvSpPr>
        <p:spPr bwMode="auto">
          <a:xfrm>
            <a:off x="896938" y="6654800"/>
            <a:ext cx="655637" cy="244475"/>
          </a:xfrm>
          <a:prstGeom prst="rect">
            <a:avLst/>
          </a:prstGeom>
          <a:noFill/>
          <a:ln w="9525">
            <a:noFill/>
            <a:miter lim="800000"/>
            <a:headEnd/>
            <a:tailEnd/>
          </a:ln>
          <a:effectLst/>
        </p:spPr>
        <p:txBody>
          <a:bodyPr>
            <a:spAutoFit/>
          </a:bodyPr>
          <a:lstStyle/>
          <a:p>
            <a:pPr algn="ctr"/>
            <a:fld id="{1033BB08-8049-4381-BC0E-F6CA820D6BBD}" type="slidenum">
              <a:rPr lang="en-GB" sz="1000">
                <a:solidFill>
                  <a:srgbClr val="5B0091"/>
                </a:solidFill>
                <a:cs typeface="Arial" charset="0"/>
              </a:rPr>
              <a:pPr algn="ctr"/>
              <a:t>‹#›</a:t>
            </a:fld>
            <a:r>
              <a:rPr lang="en-GB" sz="1000">
                <a:solidFill>
                  <a:srgbClr val="5B0091"/>
                </a:solidFill>
                <a:cs typeface="Arial" charset="0"/>
              </a:rPr>
              <a:t> of 31</a:t>
            </a:r>
          </a:p>
        </p:txBody>
      </p:sp>
      <p:sp>
        <p:nvSpPr>
          <p:cNvPr id="1073" name="Text Box 49"/>
          <p:cNvSpPr txBox="1">
            <a:spLocks noChangeArrowheads="1"/>
          </p:cNvSpPr>
          <p:nvPr userDrawn="1"/>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pPr>
            <a:r>
              <a:rPr lang="en-GB" sz="1000">
                <a:solidFill>
                  <a:srgbClr val="5B0091"/>
                </a:solidFill>
                <a:cs typeface="Arial" charset="0"/>
              </a:rPr>
              <a:t>© Boardworks Ltd 2009</a:t>
            </a:r>
          </a:p>
        </p:txBody>
      </p:sp>
      <p:pic>
        <p:nvPicPr>
          <p:cNvPr id="1074" name="Picture 50" descr="back_arrow_trans">
            <a:hlinkClick r:id="" action="ppaction://hlinkshowjump?jump=previousslide"/>
          </p:cNvPr>
          <p:cNvPicPr>
            <a:picLocks noChangeAspect="1" noChangeArrowheads="1"/>
          </p:cNvPicPr>
          <p:nvPr userDrawn="1"/>
        </p:nvPicPr>
        <p:blipFill>
          <a:blip r:embed="rId15" cstate="print"/>
          <a:srcRect/>
          <a:stretch>
            <a:fillRect/>
          </a:stretch>
        </p:blipFill>
        <p:spPr bwMode="auto">
          <a:xfrm>
            <a:off x="107950" y="6167438"/>
            <a:ext cx="630238" cy="574675"/>
          </a:xfrm>
          <a:prstGeom prst="rect">
            <a:avLst/>
          </a:prstGeom>
          <a:noFill/>
        </p:spPr>
      </p:pic>
      <p:sp>
        <p:nvSpPr>
          <p:cNvPr id="1077" name="Rectangle 53"/>
          <p:cNvSpPr>
            <a:spLocks noGrp="1" noChangeArrowheads="1"/>
          </p:cNvSpPr>
          <p:nvPr>
            <p:ph type="title"/>
          </p:nvPr>
        </p:nvSpPr>
        <p:spPr bwMode="auto">
          <a:xfrm>
            <a:off x="222250" y="53975"/>
            <a:ext cx="7240588" cy="5492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pic>
        <p:nvPicPr>
          <p:cNvPr id="1084" name="Picture 60" descr="forward_arrow_grey">
            <a:hlinkClick r:id="" action="ppaction://hlinkshowjump?jump=nextslide"/>
          </p:cNvPr>
          <p:cNvPicPr>
            <a:picLocks noChangeAspect="1" noChangeArrowheads="1"/>
          </p:cNvPicPr>
          <p:nvPr userDrawn="1"/>
        </p:nvPicPr>
        <p:blipFill>
          <a:blip r:embed="rId16" cstate="print"/>
          <a:srcRect/>
          <a:stretch>
            <a:fillRect/>
          </a:stretch>
        </p:blipFill>
        <p:spPr bwMode="auto">
          <a:xfrm>
            <a:off x="8447088" y="6167438"/>
            <a:ext cx="630237" cy="574675"/>
          </a:xfrm>
          <a:prstGeom prst="rect">
            <a:avLst/>
          </a:prstGeom>
          <a:noFill/>
        </p:spPr>
      </p:pic>
    </p:spTree>
  </p:cSld>
  <p:clrMap bg1="lt1" tx1="dk1" bg2="lt2" tx2="dk2" accent1="accent1" accent2="accent2" accent3="accent3" accent4="accent4" accent5="accent5" accent6="accent6" hlink="hlink" folHlink="folHlink"/>
  <p:sldLayoutIdLst>
    <p:sldLayoutId id="2147484770" r:id="rId1"/>
    <p:sldLayoutId id="2147484771" r:id="rId2"/>
    <p:sldLayoutId id="2147484772" r:id="rId3"/>
    <p:sldLayoutId id="2147484773" r:id="rId4"/>
    <p:sldLayoutId id="2147484774" r:id="rId5"/>
    <p:sldLayoutId id="2147484775" r:id="rId6"/>
    <p:sldLayoutId id="2147484776" r:id="rId7"/>
    <p:sldLayoutId id="2147484777" r:id="rId8"/>
    <p:sldLayoutId id="2147484778" r:id="rId9"/>
    <p:sldLayoutId id="2147484779" r:id="rId10"/>
    <p:sldLayoutId id="2147484780" r:id="rId11"/>
    <p:sldLayoutId id="2147484781" r:id="rId12"/>
  </p:sldLayoutIdLst>
  <p:timing>
    <p:tnLst>
      <p:par>
        <p:cTn id="1" dur="indefinite" restart="never" nodeType="tmRoot"/>
      </p:par>
    </p:tnLst>
  </p:timing>
  <p:txStyles>
    <p:titleStyle>
      <a:lvl1pPr algn="l" rtl="0" fontAlgn="base">
        <a:spcBef>
          <a:spcPct val="0"/>
        </a:spcBef>
        <a:spcAft>
          <a:spcPct val="0"/>
        </a:spcAft>
        <a:defRPr sz="2800" b="1">
          <a:solidFill>
            <a:srgbClr val="10BC45"/>
          </a:solidFill>
          <a:latin typeface="+mj-lt"/>
          <a:ea typeface="+mj-ea"/>
          <a:cs typeface="+mj-cs"/>
        </a:defRPr>
      </a:lvl1pPr>
      <a:lvl2pPr algn="l" rtl="0" fontAlgn="base">
        <a:spcBef>
          <a:spcPct val="0"/>
        </a:spcBef>
        <a:spcAft>
          <a:spcPct val="0"/>
        </a:spcAft>
        <a:defRPr sz="2800" b="1">
          <a:solidFill>
            <a:srgbClr val="10BC45"/>
          </a:solidFill>
          <a:latin typeface="Arial" charset="0"/>
        </a:defRPr>
      </a:lvl2pPr>
      <a:lvl3pPr algn="l" rtl="0" fontAlgn="base">
        <a:spcBef>
          <a:spcPct val="0"/>
        </a:spcBef>
        <a:spcAft>
          <a:spcPct val="0"/>
        </a:spcAft>
        <a:defRPr sz="2800" b="1">
          <a:solidFill>
            <a:srgbClr val="10BC45"/>
          </a:solidFill>
          <a:latin typeface="Arial" charset="0"/>
        </a:defRPr>
      </a:lvl3pPr>
      <a:lvl4pPr algn="l" rtl="0" fontAlgn="base">
        <a:spcBef>
          <a:spcPct val="0"/>
        </a:spcBef>
        <a:spcAft>
          <a:spcPct val="0"/>
        </a:spcAft>
        <a:defRPr sz="2800" b="1">
          <a:solidFill>
            <a:srgbClr val="10BC45"/>
          </a:solidFill>
          <a:latin typeface="Arial" charset="0"/>
        </a:defRPr>
      </a:lvl4pPr>
      <a:lvl5pPr algn="l" rtl="0" fontAlgn="base">
        <a:spcBef>
          <a:spcPct val="0"/>
        </a:spcBef>
        <a:spcAft>
          <a:spcPct val="0"/>
        </a:spcAft>
        <a:defRPr sz="2800" b="1">
          <a:solidFill>
            <a:srgbClr val="10BC45"/>
          </a:solidFill>
          <a:latin typeface="Arial" charset="0"/>
        </a:defRPr>
      </a:lvl5pPr>
      <a:lvl6pPr marL="457200" algn="l" rtl="0" fontAlgn="base">
        <a:spcBef>
          <a:spcPct val="0"/>
        </a:spcBef>
        <a:spcAft>
          <a:spcPct val="0"/>
        </a:spcAft>
        <a:defRPr sz="2800" b="1">
          <a:solidFill>
            <a:srgbClr val="10BC45"/>
          </a:solidFill>
          <a:latin typeface="Arial" charset="0"/>
        </a:defRPr>
      </a:lvl6pPr>
      <a:lvl7pPr marL="914400" algn="l" rtl="0" fontAlgn="base">
        <a:spcBef>
          <a:spcPct val="0"/>
        </a:spcBef>
        <a:spcAft>
          <a:spcPct val="0"/>
        </a:spcAft>
        <a:defRPr sz="2800" b="1">
          <a:solidFill>
            <a:srgbClr val="10BC45"/>
          </a:solidFill>
          <a:latin typeface="Arial" charset="0"/>
        </a:defRPr>
      </a:lvl7pPr>
      <a:lvl8pPr marL="1371600" algn="l" rtl="0" fontAlgn="base">
        <a:spcBef>
          <a:spcPct val="0"/>
        </a:spcBef>
        <a:spcAft>
          <a:spcPct val="0"/>
        </a:spcAft>
        <a:defRPr sz="2800" b="1">
          <a:solidFill>
            <a:srgbClr val="10BC45"/>
          </a:solidFill>
          <a:latin typeface="Arial" charset="0"/>
        </a:defRPr>
      </a:lvl8pPr>
      <a:lvl9pPr marL="1828800" algn="l" rtl="0" fontAlgn="base">
        <a:spcBef>
          <a:spcPct val="0"/>
        </a:spcBef>
        <a:spcAft>
          <a:spcPct val="0"/>
        </a:spcAft>
        <a:defRPr sz="2800" b="1">
          <a:solidFill>
            <a:srgbClr val="10BC45"/>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13" descr="slide_background"/>
          <p:cNvPicPr>
            <a:picLocks noChangeAspect="1" noChangeArrowheads="1"/>
          </p:cNvPicPr>
          <p:nvPr/>
        </p:nvPicPr>
        <p:blipFill>
          <a:blip r:embed="rId14" cstate="print"/>
          <a:srcRect/>
          <a:stretch>
            <a:fillRect/>
          </a:stretch>
        </p:blipFill>
        <p:spPr bwMode="auto">
          <a:xfrm>
            <a:off x="3175" y="0"/>
            <a:ext cx="9140825" cy="6854825"/>
          </a:xfrm>
          <a:prstGeom prst="rect">
            <a:avLst/>
          </a:prstGeom>
          <a:noFill/>
          <a:ln w="9525">
            <a:noFill/>
            <a:miter lim="800000"/>
            <a:headEnd/>
            <a:tailEnd/>
          </a:ln>
        </p:spPr>
      </p:pic>
      <p:sp>
        <p:nvSpPr>
          <p:cNvPr id="369670" name="Text Box 6"/>
          <p:cNvSpPr txBox="1">
            <a:spLocks noChangeArrowheads="1"/>
          </p:cNvSpPr>
          <p:nvPr/>
        </p:nvSpPr>
        <p:spPr bwMode="auto">
          <a:xfrm>
            <a:off x="828675" y="44450"/>
            <a:ext cx="6048375" cy="519113"/>
          </a:xfrm>
          <a:prstGeom prst="rect">
            <a:avLst/>
          </a:prstGeom>
          <a:noFill/>
          <a:ln w="9525">
            <a:noFill/>
            <a:miter lim="800000"/>
            <a:headEnd/>
            <a:tailEnd/>
          </a:ln>
          <a:effectLst/>
        </p:spPr>
        <p:txBody>
          <a:bodyPr>
            <a:spAutoFit/>
          </a:bodyPr>
          <a:lstStyle/>
          <a:p>
            <a:pPr eaLnBrk="0" hangingPunct="0">
              <a:defRPr/>
            </a:pPr>
            <a:endParaRPr lang="en-GB" sz="2800" b="1">
              <a:solidFill>
                <a:srgbClr val="5B0091"/>
              </a:solidFill>
              <a:cs typeface="Arial" charset="0"/>
            </a:endParaRPr>
          </a:p>
        </p:txBody>
      </p:sp>
      <p:sp>
        <p:nvSpPr>
          <p:cNvPr id="3076" name="Rectangle 8"/>
          <p:cNvSpPr>
            <a:spLocks noGrp="1" noChangeArrowheads="1"/>
          </p:cNvSpPr>
          <p:nvPr>
            <p:ph type="title"/>
          </p:nvPr>
        </p:nvSpPr>
        <p:spPr bwMode="auto">
          <a:xfrm>
            <a:off x="233363" y="53975"/>
            <a:ext cx="7735887" cy="5492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369678" name="Text Box 14"/>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066CEB76-3C9F-41D1-85A5-9E776177BAA7}" type="slidenum">
              <a:rPr lang="en-GB" sz="1000">
                <a:solidFill>
                  <a:srgbClr val="5B0091"/>
                </a:solidFill>
                <a:latin typeface="Arial" pitchFamily="34" charset="0"/>
                <a:cs typeface="Arial" pitchFamily="34" charset="0"/>
              </a:rPr>
              <a:pPr algn="ctr"/>
              <a:t>‹#›</a:t>
            </a:fld>
            <a:r>
              <a:rPr lang="en-GB" sz="1000">
                <a:solidFill>
                  <a:srgbClr val="5B0091"/>
                </a:solidFill>
                <a:latin typeface="Arial" pitchFamily="34" charset="0"/>
                <a:cs typeface="Arial" pitchFamily="34" charset="0"/>
              </a:rPr>
              <a:t> of 27</a:t>
            </a:r>
          </a:p>
        </p:txBody>
      </p:sp>
      <p:sp>
        <p:nvSpPr>
          <p:cNvPr id="369679" name="Text Box 15"/>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pPr>
            <a:r>
              <a:rPr lang="en-GB" sz="1000">
                <a:solidFill>
                  <a:srgbClr val="5B0091"/>
                </a:solidFill>
                <a:latin typeface="Arial" pitchFamily="34" charset="0"/>
                <a:cs typeface="Arial" pitchFamily="34" charset="0"/>
              </a:rPr>
              <a:t>© Boardworks Ltd 2011</a:t>
            </a:r>
          </a:p>
        </p:txBody>
      </p:sp>
      <p:pic>
        <p:nvPicPr>
          <p:cNvPr id="3079" name="Picture 16"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pic>
        <p:nvPicPr>
          <p:cNvPr id="3081" name="Picture 23" descr="forward_arrow_grey">
            <a:hlinkClick r:id="" action="ppaction://hlinkshowjump?jump=nextslide"/>
          </p:cNvPr>
          <p:cNvPicPr>
            <a:picLocks noChangeAspect="1" noChangeArrowheads="1"/>
          </p:cNvPicPr>
          <p:nvPr/>
        </p:nvPicPr>
        <p:blipFill>
          <a:blip r:embed="rId16" cstate="print"/>
          <a:srcRect/>
          <a:stretch>
            <a:fillRect/>
          </a:stretch>
        </p:blipFill>
        <p:spPr bwMode="auto">
          <a:xfrm>
            <a:off x="8447088" y="6167438"/>
            <a:ext cx="630237" cy="5746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783" r:id="rId1"/>
    <p:sldLayoutId id="2147484784" r:id="rId2"/>
    <p:sldLayoutId id="2147484785" r:id="rId3"/>
    <p:sldLayoutId id="2147484786" r:id="rId4"/>
    <p:sldLayoutId id="2147484787" r:id="rId5"/>
    <p:sldLayoutId id="2147484788" r:id="rId6"/>
    <p:sldLayoutId id="2147484789" r:id="rId7"/>
    <p:sldLayoutId id="2147484790" r:id="rId8"/>
    <p:sldLayoutId id="2147484791" r:id="rId9"/>
    <p:sldLayoutId id="2147484792" r:id="rId10"/>
    <p:sldLayoutId id="2147484793" r:id="rId11"/>
    <p:sldLayoutId id="2147484794" r:id="rId12"/>
  </p:sldLayoutIdLst>
  <p:timing>
    <p:tnLst>
      <p:par>
        <p:cTn id="1" dur="indefinite" restart="never" nodeType="tmRoot"/>
      </p:par>
    </p:tnLst>
  </p:timing>
  <p:txStyles>
    <p:titleStyle>
      <a:lvl1pPr algn="l" rtl="0" eaLnBrk="0" fontAlgn="base" hangingPunct="0">
        <a:spcBef>
          <a:spcPct val="0"/>
        </a:spcBef>
        <a:spcAft>
          <a:spcPct val="0"/>
        </a:spcAft>
        <a:defRPr sz="2800" b="1">
          <a:solidFill>
            <a:srgbClr val="10BC45"/>
          </a:solidFill>
          <a:latin typeface="+mj-lt"/>
          <a:ea typeface="+mj-ea"/>
          <a:cs typeface="+mj-cs"/>
        </a:defRPr>
      </a:lvl1pPr>
      <a:lvl2pPr algn="l" rtl="0" eaLnBrk="0" fontAlgn="base" hangingPunct="0">
        <a:spcBef>
          <a:spcPct val="0"/>
        </a:spcBef>
        <a:spcAft>
          <a:spcPct val="0"/>
        </a:spcAft>
        <a:defRPr sz="2800" b="1">
          <a:solidFill>
            <a:srgbClr val="10BC45"/>
          </a:solidFill>
          <a:latin typeface="Arial" charset="0"/>
        </a:defRPr>
      </a:lvl2pPr>
      <a:lvl3pPr algn="l" rtl="0" eaLnBrk="0" fontAlgn="base" hangingPunct="0">
        <a:spcBef>
          <a:spcPct val="0"/>
        </a:spcBef>
        <a:spcAft>
          <a:spcPct val="0"/>
        </a:spcAft>
        <a:defRPr sz="2800" b="1">
          <a:solidFill>
            <a:srgbClr val="10BC45"/>
          </a:solidFill>
          <a:latin typeface="Arial" charset="0"/>
        </a:defRPr>
      </a:lvl3pPr>
      <a:lvl4pPr algn="l" rtl="0" eaLnBrk="0" fontAlgn="base" hangingPunct="0">
        <a:spcBef>
          <a:spcPct val="0"/>
        </a:spcBef>
        <a:spcAft>
          <a:spcPct val="0"/>
        </a:spcAft>
        <a:defRPr sz="2800" b="1">
          <a:solidFill>
            <a:srgbClr val="10BC45"/>
          </a:solidFill>
          <a:latin typeface="Arial" charset="0"/>
        </a:defRPr>
      </a:lvl4pPr>
      <a:lvl5pPr algn="l" rtl="0" eaLnBrk="0" fontAlgn="base" hangingPunct="0">
        <a:spcBef>
          <a:spcPct val="0"/>
        </a:spcBef>
        <a:spcAft>
          <a:spcPct val="0"/>
        </a:spcAft>
        <a:defRPr sz="2800" b="1">
          <a:solidFill>
            <a:srgbClr val="10BC45"/>
          </a:solidFill>
          <a:latin typeface="Arial" charset="0"/>
        </a:defRPr>
      </a:lvl5pPr>
      <a:lvl6pPr marL="457200" algn="l" rtl="0" fontAlgn="base">
        <a:spcBef>
          <a:spcPct val="0"/>
        </a:spcBef>
        <a:spcAft>
          <a:spcPct val="0"/>
        </a:spcAft>
        <a:defRPr sz="2800" b="1">
          <a:solidFill>
            <a:srgbClr val="10BC45"/>
          </a:solidFill>
          <a:latin typeface="Arial" charset="0"/>
        </a:defRPr>
      </a:lvl6pPr>
      <a:lvl7pPr marL="914400" algn="l" rtl="0" fontAlgn="base">
        <a:spcBef>
          <a:spcPct val="0"/>
        </a:spcBef>
        <a:spcAft>
          <a:spcPct val="0"/>
        </a:spcAft>
        <a:defRPr sz="2800" b="1">
          <a:solidFill>
            <a:srgbClr val="10BC45"/>
          </a:solidFill>
          <a:latin typeface="Arial" charset="0"/>
        </a:defRPr>
      </a:lvl7pPr>
      <a:lvl8pPr marL="1371600" algn="l" rtl="0" fontAlgn="base">
        <a:spcBef>
          <a:spcPct val="0"/>
        </a:spcBef>
        <a:spcAft>
          <a:spcPct val="0"/>
        </a:spcAft>
        <a:defRPr sz="2800" b="1">
          <a:solidFill>
            <a:srgbClr val="10BC45"/>
          </a:solidFill>
          <a:latin typeface="Arial" charset="0"/>
        </a:defRPr>
      </a:lvl8pPr>
      <a:lvl9pPr marL="1828800" algn="l" rtl="0" fontAlgn="base">
        <a:spcBef>
          <a:spcPct val="0"/>
        </a:spcBef>
        <a:spcAft>
          <a:spcPct val="0"/>
        </a:spcAft>
        <a:defRPr sz="2800" b="1">
          <a:solidFill>
            <a:srgbClr val="10BC45"/>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CCFF"/>
            </a:gs>
            <a:gs pos="50000">
              <a:schemeClr val="accent1"/>
            </a:gs>
            <a:gs pos="100000">
              <a:srgbClr val="FFCCFF"/>
            </a:gs>
          </a:gsLst>
          <a:lin ang="189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mn-cs"/>
              </a:defRPr>
            </a:lvl1pPr>
          </a:lstStyle>
          <a:p>
            <a:pPr>
              <a:spcBef>
                <a:spcPct val="0"/>
              </a:spcBef>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mn-cs"/>
              </a:defRPr>
            </a:lvl1pPr>
          </a:lstStyle>
          <a:p>
            <a:pPr>
              <a:spcBef>
                <a:spcPct val="0"/>
              </a:spcBef>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spcBef>
                <a:spcPct val="0"/>
              </a:spcBef>
            </a:pPr>
            <a:fld id="{1A8C8BEE-A1DC-4144-8C6C-A3D7BC4A2B92}" type="slidenum">
              <a:rPr lang="en-US" smtClean="0">
                <a:solidFill>
                  <a:srgbClr val="000000"/>
                </a:solidFill>
                <a:latin typeface="Arial" pitchFamily="34" charset="0"/>
              </a:rPr>
              <a:pPr>
                <a:spcBef>
                  <a:spcPct val="0"/>
                </a:spcBef>
              </a:pPr>
              <a:t>‹#›</a:t>
            </a:fld>
            <a:endParaRPr lang="en-US" smtClean="0">
              <a:solidFill>
                <a:srgbClr val="000000"/>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4796" r:id="rId1"/>
    <p:sldLayoutId id="2147484797" r:id="rId2"/>
    <p:sldLayoutId id="2147484798" r:id="rId3"/>
    <p:sldLayoutId id="2147484799" r:id="rId4"/>
    <p:sldLayoutId id="2147484800" r:id="rId5"/>
    <p:sldLayoutId id="2147484801" r:id="rId6"/>
    <p:sldLayoutId id="2147484802" r:id="rId7"/>
    <p:sldLayoutId id="2147484803" r:id="rId8"/>
    <p:sldLayoutId id="2147484804" r:id="rId9"/>
    <p:sldLayoutId id="2147484805" r:id="rId10"/>
    <p:sldLayoutId id="2147484806" r:id="rId11"/>
    <p:sldLayoutId id="2147484807" r:id="rId12"/>
    <p:sldLayoutId id="2147484808" r:id="rId13"/>
  </p:sldLayoutIdLst>
  <p:txStyles>
    <p:titleStyle>
      <a:lvl1pPr algn="ctr"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17.xml"/></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slideLayout" Target="../slideLayouts/slideLayout93.xml"/><Relationship Id="rId7" Type="http://schemas.openxmlformats.org/officeDocument/2006/relationships/image" Target="../media/image2.pn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4.xml"/><Relationship Id="rId9" Type="http://schemas.openxmlformats.org/officeDocument/2006/relationships/image" Target="../media/image14.wmf"/></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0.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0.xml"/></Relationships>
</file>

<file path=ppt/slides/_rels/slide11.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slideLayout" Target="../slideLayouts/slideLayout93.xml"/><Relationship Id="rId7" Type="http://schemas.openxmlformats.org/officeDocument/2006/relationships/image" Target="../media/image21.jpeg"/><Relationship Id="rId2" Type="http://schemas.openxmlformats.org/officeDocument/2006/relationships/control" Target="../activeX/activeX2.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80.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93.xml"/><Relationship Id="rId7" Type="http://schemas.openxmlformats.org/officeDocument/2006/relationships/image" Target="../media/image24.wmf"/><Relationship Id="rId2" Type="http://schemas.openxmlformats.org/officeDocument/2006/relationships/control" Target="../activeX/activeX3.xml"/><Relationship Id="rId1" Type="http://schemas.openxmlformats.org/officeDocument/2006/relationships/vmlDrawing" Target="../drawings/vmlDrawing3.vml"/><Relationship Id="rId6" Type="http://schemas.openxmlformats.org/officeDocument/2006/relationships/image" Target="../media/image25.jpeg"/><Relationship Id="rId5" Type="http://schemas.openxmlformats.org/officeDocument/2006/relationships/image" Target="../media/image15.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80.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0.xml"/></Relationships>
</file>

<file path=ppt/slides/_rels/slide1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slideLayout" Target="../slideLayouts/slideLayout98.xml"/><Relationship Id="rId7" Type="http://schemas.openxmlformats.org/officeDocument/2006/relationships/image" Target="../media/image16.png"/><Relationship Id="rId2" Type="http://schemas.openxmlformats.org/officeDocument/2006/relationships/control" Target="../activeX/activeX4.xml"/><Relationship Id="rId1" Type="http://schemas.openxmlformats.org/officeDocument/2006/relationships/vmlDrawing" Target="../drawings/vmlDrawing4.vml"/><Relationship Id="rId6" Type="http://schemas.openxmlformats.org/officeDocument/2006/relationships/image" Target="../media/image15.png"/><Relationship Id="rId5" Type="http://schemas.openxmlformats.org/officeDocument/2006/relationships/image" Target="../media/image2.png"/><Relationship Id="rId4" Type="http://schemas.openxmlformats.org/officeDocument/2006/relationships/notesSlide" Target="../notesSlides/notesSlide8.xml"/><Relationship Id="rId9" Type="http://schemas.openxmlformats.org/officeDocument/2006/relationships/image" Target="../media/image27.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80.xm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23.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slideLayout" Target="../slideLayouts/slideLayout93.xml"/><Relationship Id="rId7" Type="http://schemas.openxmlformats.org/officeDocument/2006/relationships/image" Target="../media/image34.jpeg"/><Relationship Id="rId2" Type="http://schemas.openxmlformats.org/officeDocument/2006/relationships/control" Target="../activeX/activeX5.xml"/><Relationship Id="rId1" Type="http://schemas.openxmlformats.org/officeDocument/2006/relationships/vmlDrawing" Target="../drawings/vmlDrawing5.v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93.xml"/><Relationship Id="rId7" Type="http://schemas.openxmlformats.org/officeDocument/2006/relationships/image" Target="../media/image35.wmf"/><Relationship Id="rId2" Type="http://schemas.openxmlformats.org/officeDocument/2006/relationships/control" Target="../activeX/activeX6.xml"/><Relationship Id="rId1" Type="http://schemas.openxmlformats.org/officeDocument/2006/relationships/vmlDrawing" Target="../drawings/vmlDrawing6.vml"/><Relationship Id="rId6" Type="http://schemas.openxmlformats.org/officeDocument/2006/relationships/image" Target="../media/image36.jpeg"/><Relationship Id="rId5" Type="http://schemas.openxmlformats.org/officeDocument/2006/relationships/image" Target="../media/image2.pn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26.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slideLayout" Target="../slideLayouts/slideLayout93.xml"/><Relationship Id="rId7" Type="http://schemas.openxmlformats.org/officeDocument/2006/relationships/image" Target="../media/image37.jpeg"/><Relationship Id="rId2" Type="http://schemas.openxmlformats.org/officeDocument/2006/relationships/control" Target="../activeX/activeX7.xml"/><Relationship Id="rId1" Type="http://schemas.openxmlformats.org/officeDocument/2006/relationships/vmlDrawing" Target="../drawings/vmlDrawing7.v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notesSlide" Target="../notesSlides/notesSlide10.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9.xml"/></Relationships>
</file>

<file path=ppt/slides/_rels/slide28.xml.rels><?xml version="1.0" encoding="UTF-8" standalone="yes"?>
<Relationships xmlns="http://schemas.openxmlformats.org/package/2006/relationships"><Relationship Id="rId2" Type="http://schemas.openxmlformats.org/officeDocument/2006/relationships/hyperlink" Target="https://www.youtube.com/watch?v=enwU5jIXSlU" TargetMode="External"/><Relationship Id="rId1" Type="http://schemas.openxmlformats.org/officeDocument/2006/relationships/slideLayout" Target="../slideLayouts/slideLayout69.xml"/></Relationships>
</file>

<file path=ppt/slides/_rels/slide2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32.xml.rels><?xml version="1.0" encoding="UTF-8" standalone="yes"?>
<Relationships xmlns="http://schemas.openxmlformats.org/package/2006/relationships"><Relationship Id="rId2" Type="http://schemas.openxmlformats.org/officeDocument/2006/relationships/hyperlink" Target="http://www.themeatrix.com/" TargetMode="External"/><Relationship Id="rId1" Type="http://schemas.openxmlformats.org/officeDocument/2006/relationships/slideLayout" Target="../slideLayouts/slideLayout69.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google.co.uk/url?sa=i&amp;rct=j&amp;q=&amp;esrc=s&amp;frm=1&amp;source=images&amp;cd=&amp;cad=rja&amp;uact=8&amp;ved=0CAcQjRxqFQoTCMaN3LahiMkCFUa2FAodrZ4JWQ&amp;url=http://www.glutenfreelifesaver.no/blog/2015/4/29/disse-eggene-har-400-mer-omega-3-enn-vanlige-egg&amp;psig=AFQjCNEdCtX3z1esKXy1xGSl1WcSLE_pKw&amp;ust=1447327542896860" TargetMode="External"/><Relationship Id="rId1" Type="http://schemas.openxmlformats.org/officeDocument/2006/relationships/slideLayout" Target="../slideLayouts/slideLayout69.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google.co.uk/url?sa=i&amp;rct=j&amp;q=&amp;esrc=s&amp;frm=1&amp;source=images&amp;cd=&amp;cad=rja&amp;uact=8&amp;ved=0CAcQjRxqFQoTCIaG_NqhiMkCFYtYFAod4JoBuA&amp;url=http://thepoultryguide.com/chicken-brooders/&amp;bvm=bv.106923889,d.d24&amp;psig=AFQjCNHNs9S2UXADag7y16VKtzul-gV53A&amp;ust=1447327620128872" TargetMode="External"/><Relationship Id="rId1" Type="http://schemas.openxmlformats.org/officeDocument/2006/relationships/slideLayout" Target="../slideLayouts/slideLayout69.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s://www.google.co.uk/url?sa=i&amp;rct=j&amp;q=&amp;esrc=s&amp;frm=1&amp;source=images&amp;cd=&amp;cad=rja&amp;uact=8&amp;ved=0CAcQjRxqFQoTCJjBo4eiiMkCFYu4FAodGhUEKg&amp;url=https://en.wikipedia.org/wiki/Concentrated_Animal_Feeding_Operation&amp;bvm=bv.106923889,d.d24&amp;psig=AFQjCNGcnUmGsuHcKXW1koV8b0_ZG7LWqA&amp;ust=1447327684860786" TargetMode="External"/><Relationship Id="rId1" Type="http://schemas.openxmlformats.org/officeDocument/2006/relationships/slideLayout" Target="../slideLayouts/slideLayout69.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google.co.uk/url?sa=i&amp;rct=j&amp;q=&amp;esrc=s&amp;frm=1&amp;source=images&amp;cd=&amp;cad=rja&amp;uact=8&amp;ved=0CAcQjRxqFQoTCNaErryiiMkCFUdaGgodThcEiQ&amp;url=http://leesonphoto.photoshelter.com/image/I0000et0ljbSMrqw&amp;bvm=bv.106923889,d.d24&amp;psig=AFQjCNHcROJc4ta2Kikkegs4Qu5i-hd3MA&amp;ust=1447327818725408" TargetMode="External"/><Relationship Id="rId1" Type="http://schemas.openxmlformats.org/officeDocument/2006/relationships/slideLayout" Target="../slideLayouts/slideLayout69.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s://www.google.co.uk/url?sa=i&amp;rct=j&amp;q=&amp;esrc=s&amp;frm=1&amp;source=images&amp;cd=&amp;cad=rja&amp;uact=8&amp;ved=0CAcQjRxqFQoTCLP8-YajiMkCFQJNGgodSCINjw&amp;url=https://forums.sufficientvelocity.com/threads/how-did-modern-chickens-get-so-damn-big.11675/&amp;bvm=bv.106923889,d.d24&amp;psig=AFQjCNGRK-b73ouAxkscmu0ftXmDeBu9cg&amp;ust=1447327983517561" TargetMode="External"/><Relationship Id="rId1" Type="http://schemas.openxmlformats.org/officeDocument/2006/relationships/slideLayout" Target="../slideLayouts/slideLayout69.xml"/></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bodybalance4you.wordpress.com/2013/07/05/non-organic-vs-organic-meat/" TargetMode="External"/><Relationship Id="rId1" Type="http://schemas.openxmlformats.org/officeDocument/2006/relationships/slideLayout" Target="../slideLayouts/slideLayout6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40.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slideLayout" Target="../slideLayouts/slideLayout93.xml"/><Relationship Id="rId7" Type="http://schemas.openxmlformats.org/officeDocument/2006/relationships/image" Target="../media/image16.png"/><Relationship Id="rId2" Type="http://schemas.openxmlformats.org/officeDocument/2006/relationships/control" Target="../activeX/activeX8.xml"/><Relationship Id="rId1" Type="http://schemas.openxmlformats.org/officeDocument/2006/relationships/vmlDrawing" Target="../drawings/vmlDrawing8.v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notesSlide" Target="../notesSlides/notesSlide11.xml"/><Relationship Id="rId9" Type="http://schemas.openxmlformats.org/officeDocument/2006/relationships/image" Target="../media/image35.wmf"/></Relationships>
</file>

<file path=ppt/slides/_rels/slide41.xml.rels><?xml version="1.0" encoding="UTF-8" standalone="yes"?>
<Relationships xmlns="http://schemas.openxmlformats.org/package/2006/relationships"><Relationship Id="rId2" Type="http://schemas.openxmlformats.org/officeDocument/2006/relationships/hyperlink" Target="https://www.youtube.com/watch?v=nV04zyfLyN4" TargetMode="External"/><Relationship Id="rId1" Type="http://schemas.openxmlformats.org/officeDocument/2006/relationships/slideLayout" Target="../slideLayouts/slideLayout8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3.5 – Energy transfers</a:t>
            </a:r>
            <a:endParaRPr lang="en-GB" dirty="0"/>
          </a:p>
        </p:txBody>
      </p:sp>
      <p:sp>
        <p:nvSpPr>
          <p:cNvPr id="3" name="Content Placeholder 2"/>
          <p:cNvSpPr>
            <a:spLocks noGrp="1"/>
          </p:cNvSpPr>
          <p:nvPr>
            <p:ph idx="1"/>
          </p:nvPr>
        </p:nvSpPr>
        <p:spPr/>
        <p:txBody>
          <a:bodyPr>
            <a:normAutofit/>
          </a:bodyPr>
          <a:lstStyle/>
          <a:p>
            <a:pPr marL="525780" indent="-457200">
              <a:buFont typeface="+mj-lt"/>
              <a:buAutoNum type="arabicPeriod"/>
            </a:pPr>
            <a:r>
              <a:rPr lang="en-GB" dirty="0" smtClean="0"/>
              <a:t>Photosynthesis</a:t>
            </a:r>
          </a:p>
          <a:p>
            <a:pPr marL="525780" indent="-457200">
              <a:buFont typeface="+mj-lt"/>
              <a:buAutoNum type="arabicPeriod"/>
            </a:pPr>
            <a:r>
              <a:rPr lang="en-GB" dirty="0" smtClean="0"/>
              <a:t>Respiration</a:t>
            </a:r>
          </a:p>
          <a:p>
            <a:pPr marL="525780" indent="-457200">
              <a:buFont typeface="+mj-lt"/>
              <a:buAutoNum type="arabicPeriod"/>
            </a:pPr>
            <a:r>
              <a:rPr lang="en-GB" b="1" dirty="0" smtClean="0"/>
              <a:t>Energy and ecosystems</a:t>
            </a:r>
          </a:p>
          <a:p>
            <a:pPr marL="525780" indent="-457200">
              <a:buFont typeface="+mj-lt"/>
              <a:buAutoNum type="arabicPeriod"/>
            </a:pPr>
            <a:r>
              <a:rPr lang="en-GB" dirty="0" smtClean="0"/>
              <a:t>Nutrient cycles</a:t>
            </a:r>
            <a:endParaRPr lang="en-GB" dirty="0"/>
          </a:p>
        </p:txBody>
      </p:sp>
    </p:spTree>
    <p:extLst>
      <p:ext uri="{BB962C8B-B14F-4D97-AF65-F5344CB8AC3E}">
        <p14:creationId xmlns:p14="http://schemas.microsoft.com/office/powerpoint/2010/main" val="34788353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Energy transfers in and between organisms</a:t>
            </a:r>
            <a:endParaRPr lang="en-GB" dirty="0"/>
          </a:p>
        </p:txBody>
      </p:sp>
      <p:sp>
        <p:nvSpPr>
          <p:cNvPr id="3" name="Subtitle 2"/>
          <p:cNvSpPr>
            <a:spLocks noGrp="1"/>
          </p:cNvSpPr>
          <p:nvPr>
            <p:ph type="subTitle" idx="1"/>
          </p:nvPr>
        </p:nvSpPr>
        <p:spPr/>
        <p:txBody>
          <a:bodyPr>
            <a:normAutofit/>
          </a:bodyPr>
          <a:lstStyle/>
          <a:p>
            <a:r>
              <a:rPr lang="en-GB" dirty="0" smtClean="0"/>
              <a:t>A2 Biology    AQA   3.5</a:t>
            </a:r>
          </a:p>
        </p:txBody>
      </p:sp>
    </p:spTree>
    <p:extLst>
      <p:ext uri="{BB962C8B-B14F-4D97-AF65-F5344CB8AC3E}">
        <p14:creationId xmlns:p14="http://schemas.microsoft.com/office/powerpoint/2010/main" val="1624984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20888"/>
            <a:ext cx="8136904" cy="1584176"/>
          </a:xfrm>
        </p:spPr>
        <p:txBody>
          <a:bodyPr>
            <a:noAutofit/>
          </a:bodyPr>
          <a:lstStyle/>
          <a:p>
            <a:pPr algn="ctr"/>
            <a:r>
              <a:rPr lang="en-GB" sz="7200" dirty="0" smtClean="0"/>
              <a:t>13 Energy and ecosystems</a:t>
            </a:r>
            <a:endParaRPr lang="en-GB" sz="7200" dirty="0"/>
          </a:p>
        </p:txBody>
      </p:sp>
    </p:spTree>
    <p:extLst>
      <p:ext uri="{BB962C8B-B14F-4D97-AF65-F5344CB8AC3E}">
        <p14:creationId xmlns:p14="http://schemas.microsoft.com/office/powerpoint/2010/main" val="20857144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619250"/>
            <a:ext cx="8136904" cy="3391644"/>
          </a:xfrm>
        </p:spPr>
        <p:txBody>
          <a:bodyPr>
            <a:noAutofit/>
          </a:bodyPr>
          <a:lstStyle/>
          <a:p>
            <a:pPr algn="ctr"/>
            <a:r>
              <a:rPr lang="en-GB" sz="7200" dirty="0" smtClean="0"/>
              <a:t>13.2 – Energy transfer and productivity</a:t>
            </a:r>
            <a:endParaRPr lang="en-GB" sz="7200" dirty="0"/>
          </a:p>
        </p:txBody>
      </p:sp>
    </p:spTree>
    <p:extLst>
      <p:ext uri="{BB962C8B-B14F-4D97-AF65-F5344CB8AC3E}">
        <p14:creationId xmlns:p14="http://schemas.microsoft.com/office/powerpoint/2010/main" val="33915474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7" name="Rectangle 3"/>
          <p:cNvSpPr txBox="1">
            <a:spLocks noRot="1" noChangeArrowheads="1"/>
          </p:cNvSpPr>
          <p:nvPr/>
        </p:nvSpPr>
        <p:spPr>
          <a:xfrm>
            <a:off x="899590" y="2714620"/>
            <a:ext cx="7561721" cy="3522692"/>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lvl="0"/>
            <a:r>
              <a:rPr lang="en-GB" dirty="0" smtClean="0"/>
              <a:t>Calculate the percentage of energy that is transferred from one trophic level to the next.</a:t>
            </a:r>
          </a:p>
          <a:p>
            <a:pPr lvl="0"/>
            <a:r>
              <a:rPr lang="en-GB" dirty="0" smtClean="0"/>
              <a:t>Explain how is energy lost along a food chain.</a:t>
            </a:r>
          </a:p>
          <a:p>
            <a:pPr lvl="0"/>
            <a:r>
              <a:rPr lang="en-GB" dirty="0" smtClean="0"/>
              <a:t>Explain what is meant by gross primary productivity and net primary productivity.</a:t>
            </a:r>
            <a:endParaRPr lang="en-GB" dirty="0">
              <a:solidFill>
                <a:schemeClr val="tx1"/>
              </a:solidFill>
            </a:endParaRPr>
          </a:p>
        </p:txBody>
      </p:sp>
    </p:spTree>
    <p:extLst>
      <p:ext uri="{BB962C8B-B14F-4D97-AF65-F5344CB8AC3E}">
        <p14:creationId xmlns:p14="http://schemas.microsoft.com/office/powerpoint/2010/main" val="94447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Starter</a:t>
            </a:r>
            <a:endParaRPr lang="en-GB" dirty="0"/>
          </a:p>
        </p:txBody>
      </p:sp>
      <p:sp>
        <p:nvSpPr>
          <p:cNvPr id="3" name="Content Placeholder 2"/>
          <p:cNvSpPr>
            <a:spLocks noGrp="1"/>
          </p:cNvSpPr>
          <p:nvPr>
            <p:ph idx="1"/>
          </p:nvPr>
        </p:nvSpPr>
        <p:spPr>
          <a:xfrm>
            <a:off x="647700" y="2323652"/>
            <a:ext cx="7962900" cy="3715198"/>
          </a:xfrm>
        </p:spPr>
        <p:txBody>
          <a:bodyPr>
            <a:noAutofit/>
          </a:bodyPr>
          <a:lstStyle/>
          <a:p>
            <a:pPr>
              <a:buNone/>
            </a:pPr>
            <a:r>
              <a:rPr lang="en-US" sz="2000" dirty="0" smtClean="0">
                <a:latin typeface="Century Gothic" pitchFamily="34" charset="0"/>
              </a:rPr>
              <a:t>Can you determine the number of kilowatt-hours of electricity the student would receive if the efficiency of transfer in the following flow were only 10%:</a:t>
            </a:r>
          </a:p>
          <a:p>
            <a:pPr>
              <a:buNone/>
            </a:pPr>
            <a:endParaRPr lang="en-US" sz="2000" b="1" dirty="0" smtClean="0">
              <a:latin typeface="Century Gothic" pitchFamily="34" charset="0"/>
            </a:endParaRPr>
          </a:p>
          <a:p>
            <a:pPr>
              <a:buNone/>
            </a:pPr>
            <a:endParaRPr lang="en-US" sz="2000" b="1" dirty="0" smtClean="0">
              <a:latin typeface="Century Gothic" pitchFamily="34" charset="0"/>
            </a:endParaRPr>
          </a:p>
          <a:p>
            <a:pPr>
              <a:buNone/>
            </a:pPr>
            <a:r>
              <a:rPr lang="en-US" sz="2000" b="1" dirty="0" smtClean="0">
                <a:latin typeface="Century Gothic" pitchFamily="34" charset="0"/>
              </a:rPr>
              <a:t>10,000 kWh from a power plant </a:t>
            </a:r>
            <a:r>
              <a:rPr lang="en-US" sz="2000" b="1" dirty="0" smtClean="0">
                <a:latin typeface="Century Gothic" pitchFamily="34" charset="0"/>
                <a:sym typeface="Wingdings" pitchFamily="2" charset="2"/>
              </a:rPr>
              <a:t> </a:t>
            </a:r>
            <a:r>
              <a:rPr lang="en-US" sz="2000" b="1" dirty="0" smtClean="0">
                <a:latin typeface="Century Gothic" pitchFamily="34" charset="0"/>
              </a:rPr>
              <a:t>transformer </a:t>
            </a:r>
            <a:r>
              <a:rPr lang="en-US" sz="2000" b="1" dirty="0" smtClean="0">
                <a:latin typeface="Century Gothic" pitchFamily="34" charset="0"/>
                <a:sym typeface="Wingdings" pitchFamily="2" charset="2"/>
              </a:rPr>
              <a:t></a:t>
            </a:r>
            <a:r>
              <a:rPr lang="en-US" sz="2000" b="1" dirty="0" smtClean="0">
                <a:latin typeface="Century Gothic" pitchFamily="34" charset="0"/>
              </a:rPr>
              <a:t> home </a:t>
            </a:r>
            <a:r>
              <a:rPr lang="en-US" sz="2000" b="1" dirty="0" smtClean="0">
                <a:latin typeface="Century Gothic" pitchFamily="34" charset="0"/>
                <a:sym typeface="Wingdings" pitchFamily="2" charset="2"/>
              </a:rPr>
              <a:t> </a:t>
            </a:r>
            <a:r>
              <a:rPr lang="en-US" sz="2000" b="1" dirty="0" smtClean="0">
                <a:latin typeface="Century Gothic" pitchFamily="34" charset="0"/>
              </a:rPr>
              <a:t>student</a:t>
            </a:r>
            <a:r>
              <a:rPr lang="en-US" altLang="en-US" sz="2000" b="1" dirty="0" smtClean="0">
                <a:latin typeface="Century Gothic" pitchFamily="34" charset="0"/>
              </a:rPr>
              <a:t>’</a:t>
            </a:r>
            <a:r>
              <a:rPr lang="en-US" sz="2000" b="1" dirty="0" smtClean="0">
                <a:latin typeface="Century Gothic" pitchFamily="34" charset="0"/>
              </a:rPr>
              <a:t>s room </a:t>
            </a:r>
            <a:r>
              <a:rPr lang="en-US" sz="2000" b="1" dirty="0" smtClean="0">
                <a:latin typeface="Century Gothic" pitchFamily="34" charset="0"/>
                <a:sym typeface="Wingdings" pitchFamily="2" charset="2"/>
              </a:rPr>
              <a:t></a:t>
            </a:r>
            <a:r>
              <a:rPr lang="en-US" sz="2000" b="1" dirty="0" smtClean="0">
                <a:latin typeface="Century Gothic" pitchFamily="34" charset="0"/>
              </a:rPr>
              <a:t> student</a:t>
            </a:r>
            <a:r>
              <a:rPr lang="en-US" altLang="en-US" sz="2000" b="1" dirty="0" smtClean="0">
                <a:latin typeface="Century Gothic" pitchFamily="34" charset="0"/>
              </a:rPr>
              <a:t>’</a:t>
            </a:r>
            <a:r>
              <a:rPr lang="en-US" sz="2000" b="1" dirty="0" smtClean="0">
                <a:latin typeface="Century Gothic" pitchFamily="34" charset="0"/>
              </a:rPr>
              <a:t>s computer</a:t>
            </a:r>
          </a:p>
          <a:p>
            <a:endParaRPr lang="en-US" sz="2000" dirty="0" smtClean="0">
              <a:latin typeface="Century Gothic" pitchFamily="34" charset="0"/>
            </a:endParaRPr>
          </a:p>
          <a:p>
            <a:pPr>
              <a:buNone/>
            </a:pPr>
            <a:r>
              <a:rPr lang="en-US" sz="2000" dirty="0" smtClean="0">
                <a:latin typeface="Century Gothic" pitchFamily="34" charset="0"/>
              </a:rPr>
              <a:t>The resulting 1 kWh available for the student</a:t>
            </a:r>
            <a:r>
              <a:rPr lang="en-US" altLang="en-US" sz="2000" dirty="0" smtClean="0">
                <a:latin typeface="Century Gothic" pitchFamily="34" charset="0"/>
              </a:rPr>
              <a:t>’</a:t>
            </a:r>
            <a:r>
              <a:rPr lang="en-US" sz="2000" dirty="0" smtClean="0">
                <a:latin typeface="Century Gothic" pitchFamily="34" charset="0"/>
              </a:rPr>
              <a:t>s use will introduce the concept of energy flow through a system.</a:t>
            </a:r>
          </a:p>
          <a:p>
            <a:endParaRPr lang="en-GB" sz="2000" dirty="0">
              <a:latin typeface="Century Gothic"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C:\Users\stocalloway\AppData\Local\Microsoft\Windows\Temporary Internet Files\Content.IE5\XV1DIN80\MC910217033[1].png"/>
          <p:cNvPicPr>
            <a:picLocks noChangeAspect="1" noChangeArrowheads="1"/>
          </p:cNvPicPr>
          <p:nvPr/>
        </p:nvPicPr>
        <p:blipFill>
          <a:blip r:embed="rId2" cstate="print"/>
          <a:srcRect/>
          <a:stretch>
            <a:fillRect/>
          </a:stretch>
        </p:blipFill>
        <p:spPr bwMode="auto">
          <a:xfrm>
            <a:off x="-107950" y="0"/>
            <a:ext cx="9144000" cy="6858000"/>
          </a:xfrm>
          <a:prstGeom prst="rect">
            <a:avLst/>
          </a:prstGeom>
          <a:noFill/>
          <a:ln w="9525">
            <a:noFill/>
            <a:miter lim="800000"/>
            <a:headEnd/>
            <a:tailEnd/>
          </a:ln>
        </p:spPr>
      </p:pic>
      <p:sp>
        <p:nvSpPr>
          <p:cNvPr id="3" name="Content Placeholder 2"/>
          <p:cNvSpPr>
            <a:spLocks noGrp="1"/>
          </p:cNvSpPr>
          <p:nvPr>
            <p:ph idx="1"/>
          </p:nvPr>
        </p:nvSpPr>
        <p:spPr>
          <a:xfrm>
            <a:off x="323850" y="476250"/>
            <a:ext cx="8229600" cy="5905500"/>
          </a:xfrm>
        </p:spPr>
        <p:txBody>
          <a:bodyPr>
            <a:normAutofit/>
          </a:bodyPr>
          <a:lstStyle/>
          <a:p>
            <a:pPr algn="ctr">
              <a:buFontTx/>
              <a:buNone/>
            </a:pPr>
            <a:r>
              <a:rPr lang="en-GB" sz="3600" smtClean="0">
                <a:latin typeface="Comic Sans MS" pitchFamily="66" charset="0"/>
                <a:ea typeface="ＭＳ Ｐゴシック" pitchFamily="-84" charset="-128"/>
              </a:rPr>
              <a:t>How much of the sun</a:t>
            </a:r>
            <a:r>
              <a:rPr lang="en-GB" altLang="en-US" sz="3600" smtClean="0">
                <a:latin typeface="Comic Sans MS" pitchFamily="66" charset="0"/>
                <a:ea typeface="ＭＳ Ｐゴシック" pitchFamily="-84" charset="-128"/>
              </a:rPr>
              <a:t>’</a:t>
            </a:r>
            <a:r>
              <a:rPr lang="en-GB" sz="3600" smtClean="0">
                <a:latin typeface="Comic Sans MS" pitchFamily="66" charset="0"/>
                <a:ea typeface="ＭＳ Ｐゴシック" pitchFamily="-84" charset="-128"/>
              </a:rPr>
              <a:t>s radiation (solar or light energy) is captured by a plant or algae? Why?</a:t>
            </a:r>
          </a:p>
          <a:p>
            <a:pPr algn="ctr">
              <a:buFontTx/>
              <a:buNone/>
            </a:pPr>
            <a:endParaRPr lang="en-GB" sz="2800" smtClean="0">
              <a:latin typeface="Comic Sans MS" pitchFamily="66" charset="0"/>
              <a:ea typeface="ＭＳ Ｐゴシック" pitchFamily="-84" charset="-128"/>
            </a:endParaRPr>
          </a:p>
          <a:p>
            <a:pPr algn="ctr">
              <a:buFontTx/>
              <a:buNone/>
            </a:pPr>
            <a:endParaRPr lang="en-GB" sz="2800" smtClean="0">
              <a:latin typeface="Comic Sans MS" pitchFamily="66" charset="0"/>
              <a:ea typeface="ＭＳ Ｐゴシック" pitchFamily="-84" charset="-128"/>
            </a:endParaRPr>
          </a:p>
          <a:p>
            <a:pPr algn="ctr">
              <a:buFontTx/>
              <a:buNone/>
            </a:pPr>
            <a:endParaRPr lang="en-GB" sz="2800" smtClean="0">
              <a:latin typeface="Comic Sans MS" pitchFamily="66" charset="0"/>
              <a:ea typeface="ＭＳ Ｐゴシック" pitchFamily="-84" charset="-128"/>
            </a:endParaRPr>
          </a:p>
          <a:p>
            <a:pPr algn="ctr">
              <a:buFontTx/>
              <a:buNone/>
            </a:pPr>
            <a:endParaRPr lang="en-GB" sz="2800" smtClean="0">
              <a:latin typeface="Comic Sans MS" pitchFamily="66" charset="0"/>
              <a:ea typeface="ＭＳ Ｐゴシック" pitchFamily="-84" charset="-128"/>
            </a:endParaRPr>
          </a:p>
          <a:p>
            <a:pPr algn="ctr">
              <a:buFontTx/>
              <a:buNone/>
            </a:pPr>
            <a:endParaRPr lang="en-GB" sz="2800" smtClean="0">
              <a:latin typeface="Comic Sans MS" pitchFamily="66" charset="0"/>
              <a:ea typeface="ＭＳ Ｐゴシック" pitchFamily="-84" charset="-128"/>
            </a:endParaRPr>
          </a:p>
          <a:p>
            <a:pPr algn="ctr">
              <a:buFontTx/>
              <a:buNone/>
            </a:pPr>
            <a:r>
              <a:rPr lang="en-GB" sz="2800" smtClean="0">
                <a:latin typeface="Comic Sans MS" pitchFamily="66" charset="0"/>
                <a:ea typeface="ＭＳ Ｐゴシック" pitchFamily="-84" charset="-128"/>
              </a:rPr>
              <a:t>6CO</a:t>
            </a:r>
            <a:r>
              <a:rPr lang="en-GB" sz="2800" baseline="-25000" smtClean="0">
                <a:latin typeface="Comic Sans MS" pitchFamily="66" charset="0"/>
                <a:ea typeface="ＭＳ Ｐゴシック" pitchFamily="-84" charset="-128"/>
              </a:rPr>
              <a:t>2</a:t>
            </a:r>
            <a:r>
              <a:rPr lang="en-GB" sz="2800" smtClean="0">
                <a:latin typeface="Comic Sans MS" pitchFamily="66" charset="0"/>
                <a:ea typeface="ＭＳ Ｐゴシック" pitchFamily="-84" charset="-128"/>
              </a:rPr>
              <a:t> + 6H</a:t>
            </a:r>
            <a:r>
              <a:rPr lang="en-GB" sz="2800" baseline="-25000" smtClean="0">
                <a:latin typeface="Comic Sans MS" pitchFamily="66" charset="0"/>
                <a:ea typeface="ＭＳ Ｐゴシック" pitchFamily="-84" charset="-128"/>
              </a:rPr>
              <a:t>2</a:t>
            </a:r>
            <a:r>
              <a:rPr lang="en-GB" sz="2800" smtClean="0">
                <a:latin typeface="Comic Sans MS" pitchFamily="66" charset="0"/>
                <a:ea typeface="ＭＳ Ｐゴシック" pitchFamily="-84" charset="-128"/>
              </a:rPr>
              <a:t>0 + energy light          C</a:t>
            </a:r>
            <a:r>
              <a:rPr lang="en-GB" sz="2800" baseline="-25000" smtClean="0">
                <a:latin typeface="Comic Sans MS" pitchFamily="66" charset="0"/>
                <a:ea typeface="ＭＳ Ｐゴシック" pitchFamily="-84" charset="-128"/>
              </a:rPr>
              <a:t>6</a:t>
            </a:r>
            <a:r>
              <a:rPr lang="en-GB" sz="2800" smtClean="0">
                <a:latin typeface="Comic Sans MS" pitchFamily="66" charset="0"/>
                <a:ea typeface="ＭＳ Ｐゴシック" pitchFamily="-84" charset="-128"/>
              </a:rPr>
              <a:t>H</a:t>
            </a:r>
            <a:r>
              <a:rPr lang="en-GB" sz="2800" baseline="-25000" smtClean="0">
                <a:latin typeface="Comic Sans MS" pitchFamily="66" charset="0"/>
                <a:ea typeface="ＭＳ Ｐゴシック" pitchFamily="-84" charset="-128"/>
              </a:rPr>
              <a:t>12</a:t>
            </a:r>
            <a:r>
              <a:rPr lang="en-GB" sz="2800" smtClean="0">
                <a:latin typeface="Comic Sans MS" pitchFamily="66" charset="0"/>
                <a:ea typeface="ＭＳ Ｐゴシック" pitchFamily="-84" charset="-128"/>
              </a:rPr>
              <a:t>O</a:t>
            </a:r>
            <a:r>
              <a:rPr lang="en-GB" sz="2800" baseline="-25000" smtClean="0">
                <a:latin typeface="Comic Sans MS" pitchFamily="66" charset="0"/>
                <a:ea typeface="ＭＳ Ｐゴシック" pitchFamily="-84" charset="-128"/>
              </a:rPr>
              <a:t>6</a:t>
            </a:r>
            <a:r>
              <a:rPr lang="en-GB" sz="2800" smtClean="0">
                <a:latin typeface="Comic Sans MS" pitchFamily="66" charset="0"/>
                <a:ea typeface="ＭＳ Ｐゴシック" pitchFamily="-84" charset="-128"/>
              </a:rPr>
              <a:t> + 6O</a:t>
            </a:r>
            <a:r>
              <a:rPr lang="en-GB" sz="2800" baseline="-25000" smtClean="0">
                <a:latin typeface="Comic Sans MS" pitchFamily="66" charset="0"/>
                <a:ea typeface="ＭＳ Ｐゴシック" pitchFamily="-84" charset="-128"/>
              </a:rPr>
              <a:t>2</a:t>
            </a:r>
          </a:p>
        </p:txBody>
      </p:sp>
      <p:cxnSp>
        <p:nvCxnSpPr>
          <p:cNvPr id="4" name="Straight Arrow Connector 3"/>
          <p:cNvCxnSpPr>
            <a:cxnSpLocks noChangeShapeType="1"/>
          </p:cNvCxnSpPr>
          <p:nvPr/>
        </p:nvCxnSpPr>
        <p:spPr bwMode="auto">
          <a:xfrm>
            <a:off x="5292725" y="5013325"/>
            <a:ext cx="431800" cy="0"/>
          </a:xfrm>
          <a:prstGeom prst="straightConnector1">
            <a:avLst/>
          </a:prstGeom>
          <a:noFill/>
          <a:ln w="25400">
            <a:solidFill>
              <a:srgbClr val="000000"/>
            </a:solidFill>
            <a:round/>
            <a:headEnd/>
            <a:tailEnd type="arrow" w="med" len="med"/>
          </a:ln>
          <a:effectLst>
            <a:outerShdw dist="20000" dir="5400000" rotWithShape="0">
              <a:srgbClr val="808080">
                <a:alpha val="37999"/>
              </a:srgbClr>
            </a:outerShdw>
          </a:effectLst>
        </p:spPr>
      </p:cxnSp>
      <p:sp>
        <p:nvSpPr>
          <p:cNvPr id="2" name="TextBox 1"/>
          <p:cNvSpPr txBox="1">
            <a:spLocks noChangeArrowheads="1"/>
          </p:cNvSpPr>
          <p:nvPr/>
        </p:nvSpPr>
        <p:spPr bwMode="auto">
          <a:xfrm>
            <a:off x="3635375" y="2781300"/>
            <a:ext cx="2449513" cy="1016000"/>
          </a:xfrm>
          <a:prstGeom prst="rect">
            <a:avLst/>
          </a:prstGeom>
          <a:noFill/>
          <a:ln w="9525">
            <a:noFill/>
            <a:miter lim="800000"/>
            <a:headEnd/>
            <a:tailEnd/>
          </a:ln>
        </p:spPr>
        <p:txBody>
          <a:bodyPr>
            <a:spAutoFit/>
          </a:bodyPr>
          <a:lstStyle/>
          <a:p>
            <a:pPr>
              <a:spcBef>
                <a:spcPct val="0"/>
              </a:spcBef>
            </a:pPr>
            <a:r>
              <a:rPr lang="en-US" sz="6000" b="1" smtClean="0">
                <a:solidFill>
                  <a:srgbClr val="000000"/>
                </a:solidFill>
                <a:latin typeface="Comic Sans MS" pitchFamily="66" charset="0"/>
              </a:rPr>
              <a:t>1-3%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42" name="Rectangle 2"/>
          <p:cNvSpPr>
            <a:spLocks noGrp="1" noChangeArrowheads="1"/>
          </p:cNvSpPr>
          <p:nvPr>
            <p:ph type="title"/>
          </p:nvPr>
        </p:nvSpPr>
        <p:spPr/>
        <p:txBody>
          <a:bodyPr/>
          <a:lstStyle/>
          <a:p>
            <a:r>
              <a:rPr lang="en-GB"/>
              <a:t>Energy availability in photoautotrophs</a:t>
            </a:r>
          </a:p>
        </p:txBody>
      </p:sp>
      <p:pic>
        <p:nvPicPr>
          <p:cNvPr id="1136645" name="Picture 5" descr="flash_icon"/>
          <p:cNvPicPr>
            <a:picLocks noChangeAspect="1" noChangeArrowheads="1"/>
          </p:cNvPicPr>
          <p:nvPr/>
        </p:nvPicPr>
        <p:blipFill>
          <a:blip r:embed="rId5" cstate="print"/>
          <a:srcRect/>
          <a:stretch>
            <a:fillRect/>
          </a:stretch>
        </p:blipFill>
        <p:spPr bwMode="auto">
          <a:xfrm>
            <a:off x="7451725" y="115888"/>
            <a:ext cx="385763" cy="431800"/>
          </a:xfrm>
          <a:prstGeom prst="rect">
            <a:avLst/>
          </a:prstGeom>
          <a:noFill/>
        </p:spPr>
      </p:pic>
      <p:pic>
        <p:nvPicPr>
          <p:cNvPr id="1136647" name="Picture 7" descr="notes_icon"/>
          <p:cNvPicPr>
            <a:picLocks noChangeAspect="1" noChangeArrowheads="1"/>
          </p:cNvPicPr>
          <p:nvPr/>
        </p:nvPicPr>
        <p:blipFill>
          <a:blip r:embed="rId6" cstate="print"/>
          <a:srcRect/>
          <a:stretch>
            <a:fillRect/>
          </a:stretch>
        </p:blipFill>
        <p:spPr bwMode="auto">
          <a:xfrm>
            <a:off x="6973888" y="150813"/>
            <a:ext cx="442912" cy="387350"/>
          </a:xfrm>
          <a:prstGeom prst="rect">
            <a:avLst/>
          </a:prstGeom>
          <a:noFill/>
        </p:spPr>
      </p:pic>
      <p:pic>
        <p:nvPicPr>
          <p:cNvPr id="930833" name="Picture 17" descr="forward_arrow_colour">
            <a:hlinkClick r:id="" action="ppaction://hlinkshowjump?jump=nextslide"/>
          </p:cNvPr>
          <p:cNvPicPr>
            <a:picLocks noChangeAspect="1" noChangeArrowheads="1"/>
          </p:cNvPicPr>
          <p:nvPr/>
        </p:nvPicPr>
        <p:blipFill>
          <a:blip r:embed="rId7" cstate="print"/>
          <a:srcRect/>
          <a:stretch>
            <a:fillRect/>
          </a:stretch>
        </p:blipFill>
        <p:spPr bwMode="auto">
          <a:xfrm>
            <a:off x="8447088" y="6167438"/>
            <a:ext cx="630237" cy="574675"/>
          </a:xfrm>
          <a:prstGeom prst="rect">
            <a:avLst/>
          </a:prstGeom>
          <a:noFill/>
          <a:ln w="9525">
            <a:noFill/>
            <a:miter lim="800000"/>
            <a:headEnd/>
            <a:tailEnd/>
          </a:ln>
        </p:spPr>
      </p:pic>
      <p:pic>
        <p:nvPicPr>
          <p:cNvPr id="1136654" name="ShockwaveFlash1JPG" descr="energytransfer_leaf_cr"/>
          <p:cNvPicPr>
            <a:picLocks noChangeAspect="1" noChangeArrowheads="1"/>
          </p:cNvPicPr>
          <p:nvPr/>
        </p:nvPicPr>
        <p:blipFill>
          <a:blip r:embed="rId8" cstate="print"/>
          <a:srcRect/>
          <a:stretch>
            <a:fillRect/>
          </a:stretch>
        </p:blipFill>
        <p:spPr bwMode="auto">
          <a:xfrm>
            <a:off x="212725" y="800100"/>
            <a:ext cx="8699500" cy="5308600"/>
          </a:xfrm>
          <a:prstGeom prst="rect">
            <a:avLst/>
          </a:prstGeom>
          <a:noFill/>
          <a:ln w="38100" algn="ctr">
            <a:noFill/>
            <a:miter lim="800000"/>
            <a:headEnd/>
            <a:tailEnd/>
          </a:ln>
          <a:effectLst/>
        </p:spPr>
      </p:pic>
    </p:spTree>
    <p:controls>
      <mc:AlternateContent xmlns:mc="http://schemas.openxmlformats.org/markup-compatibility/2006">
        <mc:Choice xmlns:v="urn:schemas-microsoft-com:vml" Requires="v">
          <p:control spid="437271"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9"/>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sz="3200" dirty="0" smtClean="0">
                <a:cs typeface="Comic Sans MS"/>
              </a:rPr>
              <a:t>Energy losses in food chains</a:t>
            </a:r>
            <a:endParaRPr lang="en-US" sz="3200" b="1" dirty="0">
              <a:cs typeface="Comic Sans MS"/>
            </a:endParaRPr>
          </a:p>
        </p:txBody>
      </p:sp>
      <p:sp>
        <p:nvSpPr>
          <p:cNvPr id="3" name="Content Placeholder 2"/>
          <p:cNvSpPr>
            <a:spLocks noGrp="1"/>
          </p:cNvSpPr>
          <p:nvPr>
            <p:ph idx="1"/>
          </p:nvPr>
        </p:nvSpPr>
        <p:spPr/>
        <p:txBody>
          <a:bodyPr>
            <a:normAutofit/>
          </a:bodyPr>
          <a:lstStyle/>
          <a:p>
            <a:pPr>
              <a:lnSpc>
                <a:spcPct val="80000"/>
              </a:lnSpc>
            </a:pPr>
            <a:r>
              <a:rPr lang="en-US" sz="2600" dirty="0" smtClean="0">
                <a:latin typeface="Century Gothic" pitchFamily="34" charset="0"/>
                <a:ea typeface="ＭＳ Ｐゴシック" pitchFamily="-84" charset="-128"/>
              </a:rPr>
              <a:t>Most of the sun</a:t>
            </a:r>
            <a:r>
              <a:rPr lang="en-US" altLang="en-US" sz="2600" dirty="0" smtClean="0">
                <a:latin typeface="Century Gothic" pitchFamily="34" charset="0"/>
                <a:ea typeface="ＭＳ Ｐゴシック" pitchFamily="-84" charset="-128"/>
              </a:rPr>
              <a:t>’</a:t>
            </a:r>
            <a:r>
              <a:rPr lang="en-US" sz="2600" dirty="0" smtClean="0">
                <a:latin typeface="Century Gothic" pitchFamily="34" charset="0"/>
                <a:ea typeface="ＭＳ Ｐゴシック" pitchFamily="-84" charset="-128"/>
              </a:rPr>
              <a:t>s energy is </a:t>
            </a:r>
            <a:r>
              <a:rPr lang="en-US" sz="2600" b="1" dirty="0" smtClean="0">
                <a:solidFill>
                  <a:schemeClr val="accent1"/>
                </a:solidFill>
                <a:latin typeface="Century Gothic" pitchFamily="34" charset="0"/>
                <a:ea typeface="ＭＳ Ｐゴシック" pitchFamily="-84" charset="-128"/>
              </a:rPr>
              <a:t>reflected</a:t>
            </a:r>
            <a:r>
              <a:rPr lang="en-US" sz="2600" dirty="0" smtClean="0">
                <a:latin typeface="Century Gothic" pitchFamily="34" charset="0"/>
                <a:ea typeface="ＭＳ Ｐゴシック" pitchFamily="-84" charset="-128"/>
              </a:rPr>
              <a:t> back into space by clouds and dust or absorbed by the atmosphere.</a:t>
            </a:r>
          </a:p>
          <a:p>
            <a:pPr>
              <a:lnSpc>
                <a:spcPct val="80000"/>
              </a:lnSpc>
            </a:pPr>
            <a:r>
              <a:rPr lang="en-US" sz="2600" dirty="0" smtClean="0">
                <a:latin typeface="Century Gothic" pitchFamily="34" charset="0"/>
                <a:ea typeface="ＭＳ Ｐゴシック" pitchFamily="-84" charset="-128"/>
              </a:rPr>
              <a:t>Not all wavelengths of light can be </a:t>
            </a:r>
            <a:r>
              <a:rPr lang="en-US" sz="2600" b="1" dirty="0" smtClean="0">
                <a:solidFill>
                  <a:schemeClr val="accent1"/>
                </a:solidFill>
                <a:latin typeface="Century Gothic" pitchFamily="34" charset="0"/>
                <a:ea typeface="ＭＳ Ｐゴシック" pitchFamily="-84" charset="-128"/>
              </a:rPr>
              <a:t>absorbed</a:t>
            </a:r>
            <a:r>
              <a:rPr lang="en-US" sz="2600" dirty="0" smtClean="0">
                <a:latin typeface="Century Gothic" pitchFamily="34" charset="0"/>
                <a:ea typeface="ＭＳ Ｐゴシック" pitchFamily="-84" charset="-128"/>
              </a:rPr>
              <a:t> and used for photosynthesis</a:t>
            </a:r>
          </a:p>
          <a:p>
            <a:pPr>
              <a:lnSpc>
                <a:spcPct val="80000"/>
              </a:lnSpc>
            </a:pPr>
            <a:r>
              <a:rPr lang="en-US" sz="2600" dirty="0" smtClean="0">
                <a:latin typeface="Century Gothic" pitchFamily="34" charset="0"/>
                <a:ea typeface="ＭＳ Ｐゴシック" pitchFamily="-84" charset="-128"/>
              </a:rPr>
              <a:t>Light may not fall on a </a:t>
            </a:r>
            <a:r>
              <a:rPr lang="en-US" sz="2600" b="1" dirty="0" smtClean="0">
                <a:solidFill>
                  <a:schemeClr val="accent1"/>
                </a:solidFill>
                <a:latin typeface="Century Gothic" pitchFamily="34" charset="0"/>
                <a:ea typeface="ＭＳ Ｐゴシック" pitchFamily="-84" charset="-128"/>
              </a:rPr>
              <a:t>chlorophyll</a:t>
            </a:r>
            <a:r>
              <a:rPr lang="en-US" sz="2600" dirty="0" smtClean="0">
                <a:latin typeface="Century Gothic" pitchFamily="34" charset="0"/>
                <a:ea typeface="ＭＳ Ｐゴシック" pitchFamily="-84" charset="-128"/>
              </a:rPr>
              <a:t> molecule</a:t>
            </a:r>
          </a:p>
          <a:p>
            <a:pPr>
              <a:lnSpc>
                <a:spcPct val="80000"/>
              </a:lnSpc>
            </a:pPr>
            <a:r>
              <a:rPr lang="en-US" sz="2600" dirty="0" smtClean="0">
                <a:latin typeface="Century Gothic" pitchFamily="34" charset="0"/>
                <a:ea typeface="ＭＳ Ｐゴシック" pitchFamily="-84" charset="-128"/>
              </a:rPr>
              <a:t>A factor, such as low </a:t>
            </a:r>
            <a:r>
              <a:rPr lang="en-US" sz="2600" b="1" dirty="0" smtClean="0">
                <a:solidFill>
                  <a:schemeClr val="accent1"/>
                </a:solidFill>
                <a:latin typeface="Century Gothic" pitchFamily="34" charset="0"/>
                <a:ea typeface="ＭＳ Ｐゴシック" pitchFamily="-84" charset="-128"/>
              </a:rPr>
              <a:t>carbon</a:t>
            </a:r>
            <a:r>
              <a:rPr lang="en-US" sz="2600" dirty="0" smtClean="0">
                <a:latin typeface="Century Gothic" pitchFamily="34" charset="0"/>
                <a:ea typeface="ＭＳ Ｐゴシック" pitchFamily="-84" charset="-128"/>
              </a:rPr>
              <a:t> </a:t>
            </a:r>
            <a:r>
              <a:rPr lang="en-US" sz="2600" b="1" dirty="0" smtClean="0">
                <a:solidFill>
                  <a:schemeClr val="accent1"/>
                </a:solidFill>
                <a:latin typeface="Century Gothic" pitchFamily="34" charset="0"/>
                <a:ea typeface="ＭＳ Ｐゴシック" pitchFamily="-84" charset="-128"/>
              </a:rPr>
              <a:t>dioxide</a:t>
            </a:r>
            <a:r>
              <a:rPr lang="en-US" sz="2600" dirty="0" smtClean="0">
                <a:latin typeface="Century Gothic" pitchFamily="34" charset="0"/>
                <a:ea typeface="ＭＳ Ｐゴシック" pitchFamily="-84" charset="-128"/>
              </a:rPr>
              <a:t> levels, may </a:t>
            </a:r>
            <a:r>
              <a:rPr lang="en-US" sz="2600" b="1" dirty="0" smtClean="0">
                <a:solidFill>
                  <a:schemeClr val="accent1"/>
                </a:solidFill>
                <a:latin typeface="Century Gothic" pitchFamily="34" charset="0"/>
                <a:ea typeface="ＭＳ Ｐゴシック" pitchFamily="-84" charset="-128"/>
              </a:rPr>
              <a:t>limit</a:t>
            </a:r>
            <a:r>
              <a:rPr lang="en-US" sz="2600" dirty="0" smtClean="0">
                <a:latin typeface="Century Gothic" pitchFamily="34" charset="0"/>
                <a:ea typeface="ＭＳ Ｐゴシック" pitchFamily="-84" charset="-128"/>
              </a:rPr>
              <a:t> the rate of photosynthesis</a:t>
            </a:r>
          </a:p>
          <a:p>
            <a:pPr>
              <a:lnSpc>
                <a:spcPct val="80000"/>
              </a:lnSpc>
            </a:pPr>
            <a:endParaRPr lang="en-US" sz="2600" dirty="0" smtClean="0">
              <a:latin typeface="Century Gothic" pitchFamily="34" charset="0"/>
              <a:ea typeface="ＭＳ Ｐゴシック" pitchFamily="-84" charset="-128"/>
            </a:endParaRPr>
          </a:p>
          <a:p>
            <a:pPr>
              <a:lnSpc>
                <a:spcPct val="80000"/>
              </a:lnSpc>
            </a:pPr>
            <a:endParaRPr lang="en-US" sz="2600" dirty="0" smtClean="0">
              <a:latin typeface="Century Gothic" pitchFamily="34" charset="0"/>
              <a:ea typeface="ＭＳ Ｐゴシック" pitchFamily="-84" charset="-128"/>
            </a:endParaRPr>
          </a:p>
        </p:txBody>
      </p:sp>
      <p:pic>
        <p:nvPicPr>
          <p:cNvPr id="20483" name="Picture 1"/>
          <p:cNvPicPr>
            <a:picLocks noChangeAspect="1"/>
          </p:cNvPicPr>
          <p:nvPr/>
        </p:nvPicPr>
        <p:blipFill>
          <a:blip r:embed="rId2" cstate="print"/>
          <a:srcRect/>
          <a:stretch>
            <a:fillRect/>
          </a:stretch>
        </p:blipFill>
        <p:spPr bwMode="auto">
          <a:xfrm>
            <a:off x="6534150" y="5160926"/>
            <a:ext cx="2609850" cy="169707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sz="3200" dirty="0" smtClean="0">
                <a:latin typeface="+mn-lt"/>
                <a:cs typeface="Comic Sans MS"/>
              </a:rPr>
              <a:t>Energy losses in food chains</a:t>
            </a:r>
            <a:endParaRPr lang="en-US" sz="3200" b="1" dirty="0">
              <a:latin typeface="+mn-lt"/>
              <a:cs typeface="Comic Sans MS"/>
            </a:endParaRPr>
          </a:p>
        </p:txBody>
      </p:sp>
      <p:sp>
        <p:nvSpPr>
          <p:cNvPr id="3" name="Content Placeholder 2"/>
          <p:cNvSpPr>
            <a:spLocks noGrp="1"/>
          </p:cNvSpPr>
          <p:nvPr>
            <p:ph idx="1"/>
          </p:nvPr>
        </p:nvSpPr>
        <p:spPr>
          <a:xfrm>
            <a:off x="792163" y="2411413"/>
            <a:ext cx="7608887" cy="3455987"/>
          </a:xfrm>
        </p:spPr>
        <p:txBody>
          <a:bodyPr>
            <a:normAutofit/>
          </a:bodyPr>
          <a:lstStyle/>
          <a:p>
            <a:pPr>
              <a:lnSpc>
                <a:spcPct val="90000"/>
              </a:lnSpc>
            </a:pPr>
            <a:r>
              <a:rPr lang="en-US" sz="2400" dirty="0" smtClean="0">
                <a:ea typeface="ＭＳ Ｐゴシック" pitchFamily="-84" charset="-128"/>
              </a:rPr>
              <a:t>The total quantity of energy that the plants in a community convert to organic matter is call </a:t>
            </a:r>
            <a:r>
              <a:rPr lang="en-US" sz="2400" b="1" dirty="0" smtClean="0">
                <a:solidFill>
                  <a:schemeClr val="accent1"/>
                </a:solidFill>
                <a:ea typeface="ＭＳ Ｐゴシック" pitchFamily="-84" charset="-128"/>
              </a:rPr>
              <a:t>gross</a:t>
            </a:r>
            <a:r>
              <a:rPr lang="en-US" sz="2400" dirty="0" smtClean="0">
                <a:solidFill>
                  <a:srgbClr val="000099"/>
                </a:solidFill>
                <a:ea typeface="ＭＳ Ｐゴシック" pitchFamily="-84" charset="-128"/>
              </a:rPr>
              <a:t> </a:t>
            </a:r>
            <a:r>
              <a:rPr lang="en-US" sz="2400" b="1" dirty="0" smtClean="0">
                <a:solidFill>
                  <a:schemeClr val="accent1"/>
                </a:solidFill>
                <a:ea typeface="ＭＳ Ｐゴシック" pitchFamily="-84" charset="-128"/>
              </a:rPr>
              <a:t>production</a:t>
            </a:r>
            <a:r>
              <a:rPr lang="en-US" sz="2400" dirty="0" smtClean="0">
                <a:ea typeface="ＭＳ Ｐゴシック" pitchFamily="-84" charset="-128"/>
              </a:rPr>
              <a:t>. </a:t>
            </a:r>
          </a:p>
          <a:p>
            <a:pPr>
              <a:lnSpc>
                <a:spcPct val="90000"/>
              </a:lnSpc>
            </a:pPr>
            <a:endParaRPr lang="en-US" sz="2400" dirty="0" smtClean="0">
              <a:ea typeface="ＭＳ Ｐゴシック" pitchFamily="-84" charset="-128"/>
            </a:endParaRPr>
          </a:p>
          <a:p>
            <a:pPr>
              <a:lnSpc>
                <a:spcPct val="90000"/>
              </a:lnSpc>
            </a:pPr>
            <a:r>
              <a:rPr lang="en-US" sz="2400" dirty="0" smtClean="0">
                <a:ea typeface="ＭＳ Ｐゴシック" pitchFamily="-84" charset="-128"/>
              </a:rPr>
              <a:t>Plants use 20-50% of this energy as respiration, leaving little to be stored. The rate at which they store energy is called the </a:t>
            </a:r>
            <a:r>
              <a:rPr lang="en-US" sz="2400" b="1" dirty="0" smtClean="0">
                <a:solidFill>
                  <a:schemeClr val="accent1"/>
                </a:solidFill>
                <a:ea typeface="ＭＳ Ｐゴシック" pitchFamily="-84" charset="-128"/>
              </a:rPr>
              <a:t>net</a:t>
            </a:r>
            <a:r>
              <a:rPr lang="en-US" sz="2400" dirty="0" smtClean="0">
                <a:solidFill>
                  <a:srgbClr val="000099"/>
                </a:solidFill>
                <a:ea typeface="ＭＳ Ｐゴシック" pitchFamily="-84" charset="-128"/>
              </a:rPr>
              <a:t> </a:t>
            </a:r>
            <a:r>
              <a:rPr lang="en-US" sz="2400" b="1" dirty="0" smtClean="0">
                <a:solidFill>
                  <a:schemeClr val="accent1"/>
                </a:solidFill>
                <a:ea typeface="ＭＳ Ｐゴシック" pitchFamily="-84" charset="-128"/>
              </a:rPr>
              <a:t>production</a:t>
            </a:r>
            <a:r>
              <a:rPr lang="en-US" sz="2400" dirty="0" smtClean="0">
                <a:ea typeface="ＭＳ Ｐゴシック" pitchFamily="-84" charset="-128"/>
              </a:rPr>
              <a:t>. </a:t>
            </a:r>
          </a:p>
          <a:p>
            <a:pPr>
              <a:lnSpc>
                <a:spcPct val="90000"/>
              </a:lnSpc>
            </a:pPr>
            <a:endParaRPr lang="en-US" sz="2400" dirty="0" smtClean="0">
              <a:ea typeface="ＭＳ Ｐゴシック" pitchFamily="-84" charset="-128"/>
            </a:endParaRPr>
          </a:p>
          <a:p>
            <a:pPr>
              <a:lnSpc>
                <a:spcPct val="90000"/>
              </a:lnSpc>
            </a:pPr>
            <a:endParaRPr lang="en-US" sz="2400" dirty="0" smtClean="0">
              <a:ea typeface="ＭＳ Ｐゴシック" pitchFamily="-84" charset="-128"/>
            </a:endParaRPr>
          </a:p>
        </p:txBody>
      </p:sp>
      <p:pic>
        <p:nvPicPr>
          <p:cNvPr id="21507" name="Picture 1"/>
          <p:cNvPicPr>
            <a:picLocks noChangeAspect="1"/>
          </p:cNvPicPr>
          <p:nvPr/>
        </p:nvPicPr>
        <p:blipFill>
          <a:blip r:embed="rId2" cstate="print"/>
          <a:srcRect/>
          <a:stretch>
            <a:fillRect/>
          </a:stretch>
        </p:blipFill>
        <p:spPr bwMode="auto">
          <a:xfrm>
            <a:off x="6370637" y="5054600"/>
            <a:ext cx="2773363" cy="1803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7666" name="Rectangle 2"/>
          <p:cNvSpPr>
            <a:spLocks noGrp="1" noChangeArrowheads="1"/>
          </p:cNvSpPr>
          <p:nvPr>
            <p:ph type="title"/>
          </p:nvPr>
        </p:nvSpPr>
        <p:spPr/>
        <p:txBody>
          <a:bodyPr/>
          <a:lstStyle/>
          <a:p>
            <a:r>
              <a:rPr lang="en-GB"/>
              <a:t>Primary production</a:t>
            </a:r>
          </a:p>
        </p:txBody>
      </p:sp>
      <p:pic>
        <p:nvPicPr>
          <p:cNvPr id="1137669" name="Picture 5" descr="flash_icon"/>
          <p:cNvPicPr>
            <a:picLocks noChangeAspect="1" noChangeArrowheads="1"/>
          </p:cNvPicPr>
          <p:nvPr/>
        </p:nvPicPr>
        <p:blipFill>
          <a:blip r:embed="rId5" cstate="print"/>
          <a:srcRect/>
          <a:stretch>
            <a:fillRect/>
          </a:stretch>
        </p:blipFill>
        <p:spPr bwMode="auto">
          <a:xfrm>
            <a:off x="7451725" y="115888"/>
            <a:ext cx="385763" cy="431800"/>
          </a:xfrm>
          <a:prstGeom prst="rect">
            <a:avLst/>
          </a:prstGeom>
          <a:noFill/>
        </p:spPr>
      </p:pic>
      <p:pic>
        <p:nvPicPr>
          <p:cNvPr id="930833" name="Picture 17" descr="forward_arrow_colour">
            <a:hlinkClick r:id="" action="ppaction://hlinkshowjump?jump=nextslide"/>
          </p:cNvPr>
          <p:cNvPicPr>
            <a:picLocks noChangeAspect="1" noChangeArrowheads="1"/>
          </p:cNvPicPr>
          <p:nvPr/>
        </p:nvPicPr>
        <p:blipFill>
          <a:blip r:embed="rId6" cstate="print"/>
          <a:srcRect/>
          <a:stretch>
            <a:fillRect/>
          </a:stretch>
        </p:blipFill>
        <p:spPr bwMode="auto">
          <a:xfrm>
            <a:off x="8447088" y="6167438"/>
            <a:ext cx="630237" cy="574675"/>
          </a:xfrm>
          <a:prstGeom prst="rect">
            <a:avLst/>
          </a:prstGeom>
          <a:noFill/>
          <a:ln w="9525">
            <a:noFill/>
            <a:miter lim="800000"/>
            <a:headEnd/>
            <a:tailEnd/>
          </a:ln>
        </p:spPr>
      </p:pic>
      <p:pic>
        <p:nvPicPr>
          <p:cNvPr id="1137674" name="ShockwaveFlash1JPG" descr="energy_transfer_cl_customised_GPP"/>
          <p:cNvPicPr>
            <a:picLocks noChangeAspect="1" noChangeArrowheads="1"/>
          </p:cNvPicPr>
          <p:nvPr/>
        </p:nvPicPr>
        <p:blipFill>
          <a:blip r:embed="rId7" cstate="print"/>
          <a:srcRect/>
          <a:stretch>
            <a:fillRect/>
          </a:stretch>
        </p:blipFill>
        <p:spPr bwMode="auto">
          <a:xfrm>
            <a:off x="212725" y="800100"/>
            <a:ext cx="8699500" cy="5308600"/>
          </a:xfrm>
          <a:prstGeom prst="rect">
            <a:avLst/>
          </a:prstGeom>
          <a:noFill/>
          <a:ln w="38100" algn="ctr">
            <a:noFill/>
            <a:miter lim="800000"/>
            <a:headEnd/>
            <a:tailEnd/>
          </a:ln>
          <a:effectLst/>
        </p:spPr>
      </p:pic>
    </p:spTree>
    <p:controls>
      <mc:AlternateContent xmlns:mc="http://schemas.openxmlformats.org/markup-compatibility/2006">
        <mc:Choice xmlns:v="urn:schemas-microsoft-com:vml" Requires="v">
          <p:control spid="442391"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8"/>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a:xfrm>
            <a:off x="1043492" y="2323652"/>
            <a:ext cx="7128958" cy="3508977"/>
          </a:xfrm>
        </p:spPr>
        <p:txBody>
          <a:bodyPr>
            <a:normAutofit lnSpcReduction="10000"/>
          </a:bodyPr>
          <a:lstStyle/>
          <a:p>
            <a:r>
              <a:rPr lang="en-GB" dirty="0" smtClean="0"/>
              <a:t>Rabbits feed on grass which contains   20,000 kJm</a:t>
            </a:r>
            <a:r>
              <a:rPr lang="en-GB" baseline="30000" dirty="0" smtClean="0"/>
              <a:t>-2</a:t>
            </a:r>
            <a:r>
              <a:rPr lang="en-GB" dirty="0" smtClean="0"/>
              <a:t> yr</a:t>
            </a:r>
            <a:r>
              <a:rPr lang="en-GB" baseline="30000" dirty="0" smtClean="0"/>
              <a:t>-1</a:t>
            </a:r>
            <a:r>
              <a:rPr lang="en-GB" dirty="0" smtClean="0"/>
              <a:t> of energy. However, they do not take in 12,000 kJm</a:t>
            </a:r>
            <a:r>
              <a:rPr lang="en-GB" baseline="30000" dirty="0" smtClean="0"/>
              <a:t>-2</a:t>
            </a:r>
            <a:r>
              <a:rPr lang="en-GB" dirty="0" smtClean="0"/>
              <a:t> yr</a:t>
            </a:r>
            <a:r>
              <a:rPr lang="en-GB" baseline="30000" dirty="0" smtClean="0"/>
              <a:t>-1</a:t>
            </a:r>
            <a:r>
              <a:rPr lang="en-GB" dirty="0" smtClean="0"/>
              <a:t>  of the energy available to them. </a:t>
            </a:r>
          </a:p>
          <a:p>
            <a:pPr>
              <a:buNone/>
            </a:pPr>
            <a:r>
              <a:rPr lang="en-GB" dirty="0" smtClean="0"/>
              <a:t>	</a:t>
            </a:r>
            <a:r>
              <a:rPr lang="en-GB" b="1" dirty="0" smtClean="0"/>
              <a:t>What is the rabbits’ gross productivity?</a:t>
            </a:r>
          </a:p>
          <a:p>
            <a:endParaRPr lang="en-GB" dirty="0" smtClean="0"/>
          </a:p>
          <a:p>
            <a:pPr>
              <a:buNone/>
            </a:pPr>
            <a:r>
              <a:rPr lang="en-GB" dirty="0" smtClean="0"/>
              <a:t>	GP = energy available – energy not taken in</a:t>
            </a:r>
          </a:p>
          <a:p>
            <a:pPr>
              <a:buNone/>
            </a:pPr>
            <a:r>
              <a:rPr lang="en-GB" dirty="0" smtClean="0"/>
              <a:t>		= 20,000 – 12,000</a:t>
            </a:r>
          </a:p>
          <a:p>
            <a:pPr>
              <a:buNone/>
            </a:pPr>
            <a:r>
              <a:rPr lang="en-GB" dirty="0" smtClean="0"/>
              <a:t>		= 8000 kJm</a:t>
            </a:r>
            <a:r>
              <a:rPr lang="en-GB" baseline="30000" dirty="0" smtClean="0"/>
              <a:t>-2</a:t>
            </a:r>
            <a:r>
              <a:rPr lang="en-GB" dirty="0" smtClean="0"/>
              <a:t> yr</a:t>
            </a:r>
            <a:r>
              <a:rPr lang="en-GB" baseline="30000" dirty="0" smtClean="0"/>
              <a:t>-1</a:t>
            </a:r>
            <a:r>
              <a:rPr lang="en-GB"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a:xfrm>
            <a:off x="1043492" y="2323652"/>
            <a:ext cx="7128958" cy="3508977"/>
          </a:xfrm>
        </p:spPr>
        <p:txBody>
          <a:bodyPr>
            <a:normAutofit/>
          </a:bodyPr>
          <a:lstStyle/>
          <a:p>
            <a:r>
              <a:rPr lang="en-GB" dirty="0" smtClean="0"/>
              <a:t>The rabbits lose 6000 kJm</a:t>
            </a:r>
            <a:r>
              <a:rPr lang="en-GB" baseline="30000" dirty="0" smtClean="0"/>
              <a:t>-2</a:t>
            </a:r>
            <a:r>
              <a:rPr lang="en-GB" dirty="0" smtClean="0"/>
              <a:t> yr</a:t>
            </a:r>
            <a:r>
              <a:rPr lang="en-GB" baseline="30000" dirty="0" smtClean="0"/>
              <a:t>-1</a:t>
            </a:r>
            <a:r>
              <a:rPr lang="en-GB" dirty="0" smtClean="0"/>
              <a:t> using energy from respiration. </a:t>
            </a:r>
          </a:p>
          <a:p>
            <a:pPr>
              <a:buNone/>
            </a:pPr>
            <a:r>
              <a:rPr lang="en-GB" dirty="0" smtClean="0"/>
              <a:t>	</a:t>
            </a:r>
            <a:r>
              <a:rPr lang="en-GB" b="1" dirty="0" smtClean="0"/>
              <a:t>What is the rabbits’ net productivity?</a:t>
            </a:r>
          </a:p>
          <a:p>
            <a:endParaRPr lang="en-GB" dirty="0" smtClean="0"/>
          </a:p>
          <a:p>
            <a:pPr>
              <a:buNone/>
            </a:pPr>
            <a:r>
              <a:rPr lang="en-GB" dirty="0" smtClean="0"/>
              <a:t>	NP = gross productivity – respiratory loss</a:t>
            </a:r>
          </a:p>
          <a:p>
            <a:pPr>
              <a:buNone/>
            </a:pPr>
            <a:r>
              <a:rPr lang="en-GB" dirty="0" smtClean="0"/>
              <a:t>		= 8000 – 6000</a:t>
            </a:r>
          </a:p>
          <a:p>
            <a:pPr>
              <a:buNone/>
            </a:pPr>
            <a:r>
              <a:rPr lang="en-GB" dirty="0" smtClean="0"/>
              <a:t>		= 2000 kJm</a:t>
            </a:r>
            <a:r>
              <a:rPr lang="en-GB" baseline="30000" dirty="0" smtClean="0"/>
              <a:t>-2</a:t>
            </a:r>
            <a:r>
              <a:rPr lang="en-GB" dirty="0" smtClean="0"/>
              <a:t> yr</a:t>
            </a:r>
            <a:r>
              <a:rPr lang="en-GB" baseline="30000" dirty="0" smtClean="0"/>
              <a:t>-1</a:t>
            </a:r>
            <a:r>
              <a:rPr lang="en-GB"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9191" name="Picture 23" descr="rainforest"/>
          <p:cNvPicPr>
            <a:picLocks noChangeAspect="1" noChangeArrowheads="1"/>
          </p:cNvPicPr>
          <p:nvPr/>
        </p:nvPicPr>
        <p:blipFill>
          <a:blip r:embed="rId3" cstate="print"/>
          <a:srcRect t="11653"/>
          <a:stretch>
            <a:fillRect/>
          </a:stretch>
        </p:blipFill>
        <p:spPr bwMode="auto">
          <a:xfrm>
            <a:off x="4991100" y="2724150"/>
            <a:ext cx="3235325" cy="3790950"/>
          </a:xfrm>
          <a:prstGeom prst="rect">
            <a:avLst/>
          </a:prstGeom>
          <a:noFill/>
        </p:spPr>
      </p:pic>
      <p:pic>
        <p:nvPicPr>
          <p:cNvPr id="1159190" name="Picture 22" descr="desert"/>
          <p:cNvPicPr>
            <a:picLocks noChangeAspect="1" noChangeArrowheads="1"/>
          </p:cNvPicPr>
          <p:nvPr/>
        </p:nvPicPr>
        <p:blipFill>
          <a:blip r:embed="rId4" cstate="print"/>
          <a:srcRect t="12488"/>
          <a:stretch>
            <a:fillRect/>
          </a:stretch>
        </p:blipFill>
        <p:spPr bwMode="auto">
          <a:xfrm>
            <a:off x="893763" y="2705100"/>
            <a:ext cx="3068637" cy="3771900"/>
          </a:xfrm>
          <a:prstGeom prst="rect">
            <a:avLst/>
          </a:prstGeom>
          <a:noFill/>
        </p:spPr>
      </p:pic>
      <p:sp>
        <p:nvSpPr>
          <p:cNvPr id="1159174" name="TextBox 7"/>
          <p:cNvSpPr txBox="1">
            <a:spLocks noChangeArrowheads="1"/>
          </p:cNvSpPr>
          <p:nvPr/>
        </p:nvSpPr>
        <p:spPr bwMode="auto">
          <a:xfrm>
            <a:off x="523875" y="742950"/>
            <a:ext cx="8162925" cy="1938992"/>
          </a:xfrm>
          <a:prstGeom prst="rect">
            <a:avLst/>
          </a:prstGeom>
          <a:noFill/>
          <a:ln w="9525">
            <a:noFill/>
            <a:miter lim="800000"/>
            <a:headEnd/>
            <a:tailEnd/>
          </a:ln>
        </p:spPr>
        <p:txBody>
          <a:bodyPr wrap="square">
            <a:spAutoFit/>
          </a:bodyPr>
          <a:lstStyle/>
          <a:p>
            <a:r>
              <a:rPr lang="en-GB" b="1" dirty="0">
                <a:solidFill>
                  <a:schemeClr val="accent1"/>
                </a:solidFill>
                <a:latin typeface="Century Gothic" pitchFamily="34" charset="0"/>
                <a:cs typeface="Arial" charset="0"/>
              </a:rPr>
              <a:t>Net primary productivity</a:t>
            </a:r>
            <a:r>
              <a:rPr lang="en-GB" dirty="0">
                <a:solidFill>
                  <a:schemeClr val="accent1"/>
                </a:solidFill>
                <a:latin typeface="Century Gothic" pitchFamily="34" charset="0"/>
                <a:cs typeface="Arial" charset="0"/>
              </a:rPr>
              <a:t> </a:t>
            </a:r>
            <a:r>
              <a:rPr lang="en-GB" dirty="0">
                <a:solidFill>
                  <a:schemeClr val="tx1"/>
                </a:solidFill>
                <a:latin typeface="Century Gothic" pitchFamily="34" charset="0"/>
                <a:cs typeface="Arial" charset="0"/>
              </a:rPr>
              <a:t>(NPP) is a good way to compare different ecosystems. </a:t>
            </a:r>
            <a:r>
              <a:rPr lang="en-GB" dirty="0">
                <a:solidFill>
                  <a:schemeClr val="tx1"/>
                </a:solidFill>
                <a:latin typeface="Century Gothic" pitchFamily="34" charset="0"/>
              </a:rPr>
              <a:t>The availability of light, water and nutrients are different around the world and therefore the productivity of the world’s ecosystems also varies greatly.</a:t>
            </a:r>
            <a:endParaRPr lang="en-US" dirty="0">
              <a:solidFill>
                <a:schemeClr val="tx1"/>
              </a:solidFill>
              <a:latin typeface="Century Gothic" pitchFamily="34" charset="0"/>
            </a:endParaRPr>
          </a:p>
        </p:txBody>
      </p:sp>
      <p:sp>
        <p:nvSpPr>
          <p:cNvPr id="1159177" name="TextBox 7"/>
          <p:cNvSpPr txBox="1">
            <a:spLocks noChangeArrowheads="1"/>
          </p:cNvSpPr>
          <p:nvPr/>
        </p:nvSpPr>
        <p:spPr bwMode="auto">
          <a:xfrm>
            <a:off x="1009650" y="5094288"/>
            <a:ext cx="2851150" cy="1187450"/>
          </a:xfrm>
          <a:prstGeom prst="rect">
            <a:avLst/>
          </a:prstGeom>
          <a:noFill/>
          <a:ln w="9525">
            <a:noFill/>
            <a:miter lim="800000"/>
            <a:headEnd/>
            <a:tailEnd/>
          </a:ln>
        </p:spPr>
        <p:txBody>
          <a:bodyPr>
            <a:spAutoFit/>
          </a:bodyPr>
          <a:lstStyle/>
          <a:p>
            <a:pPr algn="ctr"/>
            <a:r>
              <a:rPr lang="en-GB" b="1">
                <a:solidFill>
                  <a:schemeClr val="bg1"/>
                </a:solidFill>
                <a:cs typeface="Arial" charset="0"/>
              </a:rPr>
              <a:t>desert ecosystem NPP = </a:t>
            </a:r>
            <a:br>
              <a:rPr lang="en-GB" b="1">
                <a:solidFill>
                  <a:schemeClr val="bg1"/>
                </a:solidFill>
                <a:cs typeface="Arial" charset="0"/>
              </a:rPr>
            </a:br>
            <a:r>
              <a:rPr lang="en-GB" b="1" u="sng">
                <a:solidFill>
                  <a:schemeClr val="bg1"/>
                </a:solidFill>
                <a:cs typeface="Arial" charset="0"/>
              </a:rPr>
              <a:t>260</a:t>
            </a:r>
            <a:r>
              <a:rPr lang="en-GB" b="1">
                <a:solidFill>
                  <a:schemeClr val="bg1"/>
                </a:solidFill>
                <a:cs typeface="Arial" charset="0"/>
              </a:rPr>
              <a:t> </a:t>
            </a:r>
            <a:r>
              <a:rPr lang="en-GB" b="1">
                <a:solidFill>
                  <a:schemeClr val="bg1"/>
                </a:solidFill>
              </a:rPr>
              <a:t>kJm</a:t>
            </a:r>
            <a:r>
              <a:rPr lang="en-GB" b="1" baseline="30000">
                <a:solidFill>
                  <a:schemeClr val="bg1"/>
                </a:solidFill>
              </a:rPr>
              <a:t>-2</a:t>
            </a:r>
            <a:r>
              <a:rPr lang="en-GB" b="1">
                <a:solidFill>
                  <a:schemeClr val="bg1"/>
                </a:solidFill>
              </a:rPr>
              <a:t> year</a:t>
            </a:r>
            <a:r>
              <a:rPr lang="en-GB" b="1" baseline="30000">
                <a:solidFill>
                  <a:schemeClr val="bg1"/>
                </a:solidFill>
              </a:rPr>
              <a:t>-1</a:t>
            </a:r>
            <a:endParaRPr lang="en-US" b="1" baseline="30000">
              <a:solidFill>
                <a:schemeClr val="bg1"/>
              </a:solidFill>
              <a:cs typeface="Arial" charset="0"/>
            </a:endParaRPr>
          </a:p>
        </p:txBody>
      </p:sp>
      <p:sp>
        <p:nvSpPr>
          <p:cNvPr id="1159179" name="TextBox 9"/>
          <p:cNvSpPr txBox="1">
            <a:spLocks noChangeArrowheads="1"/>
          </p:cNvSpPr>
          <p:nvPr/>
        </p:nvSpPr>
        <p:spPr bwMode="auto">
          <a:xfrm>
            <a:off x="4984750" y="5095875"/>
            <a:ext cx="3270250" cy="1187450"/>
          </a:xfrm>
          <a:prstGeom prst="rect">
            <a:avLst/>
          </a:prstGeom>
          <a:noFill/>
          <a:ln w="9525">
            <a:noFill/>
            <a:miter lim="800000"/>
            <a:headEnd/>
            <a:tailEnd/>
          </a:ln>
        </p:spPr>
        <p:txBody>
          <a:bodyPr>
            <a:spAutoFit/>
          </a:bodyPr>
          <a:lstStyle/>
          <a:p>
            <a:pPr algn="ctr"/>
            <a:r>
              <a:rPr lang="en-GB" b="1">
                <a:solidFill>
                  <a:schemeClr val="bg1"/>
                </a:solidFill>
                <a:cs typeface="Arial" charset="0"/>
              </a:rPr>
              <a:t>tropical rainforest ecosystem NPP = </a:t>
            </a:r>
            <a:r>
              <a:rPr lang="en-GB" b="1" u="sng">
                <a:solidFill>
                  <a:schemeClr val="bg1"/>
                </a:solidFill>
                <a:cs typeface="Arial" charset="0"/>
              </a:rPr>
              <a:t>400,000</a:t>
            </a:r>
            <a:r>
              <a:rPr lang="en-GB" b="1">
                <a:solidFill>
                  <a:schemeClr val="bg1"/>
                </a:solidFill>
                <a:cs typeface="Arial" charset="0"/>
              </a:rPr>
              <a:t> </a:t>
            </a:r>
            <a:r>
              <a:rPr lang="en-GB" b="1">
                <a:solidFill>
                  <a:schemeClr val="bg1"/>
                </a:solidFill>
              </a:rPr>
              <a:t>kJm</a:t>
            </a:r>
            <a:r>
              <a:rPr lang="en-GB" b="1" baseline="30000">
                <a:solidFill>
                  <a:schemeClr val="bg1"/>
                </a:solidFill>
              </a:rPr>
              <a:t>-2</a:t>
            </a:r>
            <a:r>
              <a:rPr lang="en-GB" b="1">
                <a:solidFill>
                  <a:schemeClr val="bg1"/>
                </a:solidFill>
              </a:rPr>
              <a:t> year</a:t>
            </a:r>
            <a:r>
              <a:rPr lang="en-GB" b="1" baseline="30000">
                <a:solidFill>
                  <a:schemeClr val="bg1"/>
                </a:solidFill>
              </a:rPr>
              <a:t>-1</a:t>
            </a:r>
            <a:endParaRPr lang="en-US" b="1" baseline="3000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159190"/>
                                        </p:tgtEl>
                                        <p:attrNameLst>
                                          <p:attrName>style.visibility</p:attrName>
                                        </p:attrNameLst>
                                      </p:cBhvr>
                                      <p:to>
                                        <p:strVal val="visible"/>
                                      </p:to>
                                    </p:set>
                                    <p:animEffect transition="in" filter="wipe(up)">
                                      <p:cBhvr>
                                        <p:cTn id="7" dur="500"/>
                                        <p:tgtEl>
                                          <p:spTgt spid="11591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159191"/>
                                        </p:tgtEl>
                                        <p:attrNameLst>
                                          <p:attrName>style.visibility</p:attrName>
                                        </p:attrNameLst>
                                      </p:cBhvr>
                                      <p:to>
                                        <p:strVal val="visible"/>
                                      </p:to>
                                    </p:set>
                                    <p:animEffect transition="in" filter="wipe(up)">
                                      <p:cBhvr>
                                        <p:cTn id="12" dur="500"/>
                                        <p:tgtEl>
                                          <p:spTgt spid="115919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59177"/>
                                        </p:tgtEl>
                                        <p:attrNameLst>
                                          <p:attrName>style.visibility</p:attrName>
                                        </p:attrNameLst>
                                      </p:cBhvr>
                                      <p:to>
                                        <p:strVal val="visible"/>
                                      </p:to>
                                    </p:set>
                                    <p:animEffect transition="in" filter="dissolve">
                                      <p:cBhvr>
                                        <p:cTn id="17" dur="500"/>
                                        <p:tgtEl>
                                          <p:spTgt spid="115917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159179"/>
                                        </p:tgtEl>
                                        <p:attrNameLst>
                                          <p:attrName>style.visibility</p:attrName>
                                        </p:attrNameLst>
                                      </p:cBhvr>
                                      <p:to>
                                        <p:strVal val="visible"/>
                                      </p:to>
                                    </p:set>
                                    <p:animEffect transition="in" filter="dissolve">
                                      <p:cBhvr>
                                        <p:cTn id="22" dur="500"/>
                                        <p:tgtEl>
                                          <p:spTgt spid="1159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9177" grpId="0"/>
      <p:bldP spid="115917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0130" name="Rectangle 2"/>
          <p:cNvSpPr>
            <a:spLocks noGrp="1" noChangeArrowheads="1"/>
          </p:cNvSpPr>
          <p:nvPr>
            <p:ph type="title"/>
          </p:nvPr>
        </p:nvSpPr>
        <p:spPr/>
        <p:txBody>
          <a:bodyPr/>
          <a:lstStyle/>
          <a:p>
            <a:r>
              <a:rPr lang="en-GB"/>
              <a:t>Ordering NPP of ecosystems</a:t>
            </a:r>
            <a:endParaRPr lang="en-US"/>
          </a:p>
        </p:txBody>
      </p:sp>
      <p:pic>
        <p:nvPicPr>
          <p:cNvPr id="930833" name="Picture 17" descr="forward_arrow_colour">
            <a:hlinkClick r:id="" action="ppaction://hlinkshowjump?jump=nextslide"/>
          </p:cNvPr>
          <p:cNvPicPr>
            <a:picLocks noChangeAspect="1" noChangeArrowheads="1"/>
          </p:cNvPicPr>
          <p:nvPr/>
        </p:nvPicPr>
        <p:blipFill>
          <a:blip r:embed="rId4" cstate="print"/>
          <a:srcRect/>
          <a:stretch>
            <a:fillRect/>
          </a:stretch>
        </p:blipFill>
        <p:spPr bwMode="auto">
          <a:xfrm>
            <a:off x="8447088" y="6167438"/>
            <a:ext cx="630237" cy="574675"/>
          </a:xfrm>
          <a:prstGeom prst="rect">
            <a:avLst/>
          </a:prstGeom>
          <a:noFill/>
          <a:ln w="9525">
            <a:noFill/>
            <a:miter lim="800000"/>
            <a:headEnd/>
            <a:tailEnd/>
          </a:ln>
        </p:spPr>
      </p:pic>
      <p:pic>
        <p:nvPicPr>
          <p:cNvPr id="1200134" name="Picture 6" descr="flash_icon"/>
          <p:cNvPicPr>
            <a:picLocks noChangeAspect="1" noChangeArrowheads="1"/>
          </p:cNvPicPr>
          <p:nvPr/>
        </p:nvPicPr>
        <p:blipFill>
          <a:blip r:embed="rId5" cstate="print"/>
          <a:srcRect/>
          <a:stretch>
            <a:fillRect/>
          </a:stretch>
        </p:blipFill>
        <p:spPr bwMode="auto">
          <a:xfrm>
            <a:off x="7451725" y="115888"/>
            <a:ext cx="385763" cy="431800"/>
          </a:xfrm>
          <a:prstGeom prst="rect">
            <a:avLst/>
          </a:prstGeom>
          <a:noFill/>
        </p:spPr>
      </p:pic>
      <p:pic>
        <p:nvPicPr>
          <p:cNvPr id="1200136" name="ShockwaveFlash1JPG" descr="energytransfer_ecosystems_sortdrag"/>
          <p:cNvPicPr>
            <a:picLocks noChangeAspect="1" noChangeArrowheads="1"/>
          </p:cNvPicPr>
          <p:nvPr/>
        </p:nvPicPr>
        <p:blipFill>
          <a:blip r:embed="rId6" cstate="print"/>
          <a:srcRect/>
          <a:stretch>
            <a:fillRect/>
          </a:stretch>
        </p:blipFill>
        <p:spPr bwMode="auto">
          <a:xfrm>
            <a:off x="212725" y="800100"/>
            <a:ext cx="8699500" cy="5308600"/>
          </a:xfrm>
          <a:prstGeom prst="rect">
            <a:avLst/>
          </a:prstGeom>
          <a:noFill/>
          <a:ln w="38100" algn="ctr">
            <a:noFill/>
            <a:miter lim="800000"/>
            <a:headEnd/>
            <a:tailEnd/>
          </a:ln>
          <a:effectLst/>
        </p:spPr>
      </p:pic>
    </p:spTree>
    <p:controls>
      <mc:AlternateContent xmlns:mc="http://schemas.openxmlformats.org/markup-compatibility/2006">
        <mc:Choice xmlns:v="urn:schemas-microsoft-com:vml" Requires="v">
          <p:control spid="443415"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7"/>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9714" name="Rectangle 2"/>
          <p:cNvSpPr>
            <a:spLocks noGrp="1" noChangeArrowheads="1"/>
          </p:cNvSpPr>
          <p:nvPr>
            <p:ph type="title"/>
          </p:nvPr>
        </p:nvSpPr>
        <p:spPr>
          <a:xfrm>
            <a:off x="510090" y="265664"/>
            <a:ext cx="7024744" cy="1143000"/>
          </a:xfrm>
        </p:spPr>
        <p:txBody>
          <a:bodyPr/>
          <a:lstStyle/>
          <a:p>
            <a:r>
              <a:rPr lang="en-GB" dirty="0">
                <a:latin typeface="Century Gothic" pitchFamily="34" charset="0"/>
              </a:rPr>
              <a:t>Routes of energy transfer</a:t>
            </a:r>
          </a:p>
        </p:txBody>
      </p:sp>
      <p:sp>
        <p:nvSpPr>
          <p:cNvPr id="1139717" name="Text Box 5"/>
          <p:cNvSpPr txBox="1">
            <a:spLocks noChangeArrowheads="1"/>
          </p:cNvSpPr>
          <p:nvPr/>
        </p:nvSpPr>
        <p:spPr bwMode="auto">
          <a:xfrm>
            <a:off x="512763" y="3175000"/>
            <a:ext cx="4897437" cy="1200329"/>
          </a:xfrm>
          <a:prstGeom prst="rect">
            <a:avLst/>
          </a:prstGeom>
          <a:noFill/>
          <a:ln w="38100" algn="ctr">
            <a:noFill/>
            <a:miter lim="800000"/>
            <a:headEnd/>
            <a:tailEnd/>
          </a:ln>
          <a:effectLst/>
        </p:spPr>
        <p:txBody>
          <a:bodyPr wrap="square">
            <a:spAutoFit/>
          </a:bodyPr>
          <a:lstStyle/>
          <a:p>
            <a:pPr marL="342900" indent="-342900">
              <a:buClr>
                <a:schemeClr val="accent1"/>
              </a:buClr>
              <a:buSzPct val="80000"/>
              <a:buFont typeface="Wingdings" pitchFamily="2" charset="2"/>
              <a:buChar char="l"/>
            </a:pPr>
            <a:r>
              <a:rPr lang="en-GB" dirty="0">
                <a:solidFill>
                  <a:srgbClr val="FF0000"/>
                </a:solidFill>
                <a:latin typeface="Century Gothic" pitchFamily="34" charset="0"/>
              </a:rPr>
              <a:t>The organism is </a:t>
            </a:r>
            <a:r>
              <a:rPr lang="en-GB" b="1" dirty="0">
                <a:solidFill>
                  <a:srgbClr val="FF0000"/>
                </a:solidFill>
                <a:latin typeface="Century Gothic" pitchFamily="34" charset="0"/>
              </a:rPr>
              <a:t>consumed</a:t>
            </a:r>
            <a:r>
              <a:rPr lang="en-GB" dirty="0">
                <a:solidFill>
                  <a:srgbClr val="FF0000"/>
                </a:solidFill>
                <a:latin typeface="Century Gothic" pitchFamily="34" charset="0"/>
              </a:rPr>
              <a:t> by a primary, secondary or tertiary consumer.</a:t>
            </a:r>
          </a:p>
        </p:txBody>
      </p:sp>
      <p:sp>
        <p:nvSpPr>
          <p:cNvPr id="1139718" name="Text Box 6"/>
          <p:cNvSpPr txBox="1">
            <a:spLocks noChangeArrowheads="1"/>
          </p:cNvSpPr>
          <p:nvPr/>
        </p:nvSpPr>
        <p:spPr bwMode="auto">
          <a:xfrm>
            <a:off x="531813" y="4540250"/>
            <a:ext cx="5297487" cy="1938992"/>
          </a:xfrm>
          <a:prstGeom prst="rect">
            <a:avLst/>
          </a:prstGeom>
          <a:noFill/>
          <a:ln w="38100" algn="ctr">
            <a:noFill/>
            <a:miter lim="800000"/>
            <a:headEnd/>
            <a:tailEnd/>
          </a:ln>
          <a:effectLst/>
        </p:spPr>
        <p:txBody>
          <a:bodyPr wrap="square">
            <a:spAutoFit/>
          </a:bodyPr>
          <a:lstStyle/>
          <a:p>
            <a:pPr marL="342900" indent="-342900">
              <a:buClr>
                <a:schemeClr val="accent1"/>
              </a:buClr>
              <a:buSzPct val="80000"/>
              <a:buFont typeface="Wingdings" pitchFamily="2" charset="2"/>
              <a:buChar char="l"/>
            </a:pPr>
            <a:r>
              <a:rPr lang="en-GB" dirty="0">
                <a:solidFill>
                  <a:schemeClr val="tx1"/>
                </a:solidFill>
                <a:latin typeface="Century Gothic" pitchFamily="34" charset="0"/>
              </a:rPr>
              <a:t>Death, production of urine and faeces and loss of organic tissue (e.g. fruit fall, hair loss) allows the </a:t>
            </a:r>
            <a:r>
              <a:rPr lang="en-GB" dirty="0">
                <a:solidFill>
                  <a:srgbClr val="FF0000"/>
                </a:solidFill>
                <a:latin typeface="Century Gothic" pitchFamily="34" charset="0"/>
              </a:rPr>
              <a:t>energy from the organism to be passed on to </a:t>
            </a:r>
            <a:r>
              <a:rPr lang="en-GB" b="1" dirty="0">
                <a:solidFill>
                  <a:srgbClr val="FF0000"/>
                </a:solidFill>
                <a:latin typeface="Century Gothic" pitchFamily="34" charset="0"/>
              </a:rPr>
              <a:t>decomposers</a:t>
            </a:r>
            <a:r>
              <a:rPr lang="en-GB" dirty="0">
                <a:solidFill>
                  <a:srgbClr val="FF0000"/>
                </a:solidFill>
                <a:latin typeface="Century Gothic" pitchFamily="34" charset="0"/>
              </a:rPr>
              <a:t>.</a:t>
            </a:r>
          </a:p>
        </p:txBody>
      </p:sp>
      <p:sp>
        <p:nvSpPr>
          <p:cNvPr id="1139721" name="Text Box 9"/>
          <p:cNvSpPr txBox="1">
            <a:spLocks noChangeArrowheads="1"/>
          </p:cNvSpPr>
          <p:nvPr/>
        </p:nvSpPr>
        <p:spPr bwMode="auto">
          <a:xfrm>
            <a:off x="527050" y="1487488"/>
            <a:ext cx="8140700" cy="1571842"/>
          </a:xfrm>
          <a:prstGeom prst="rect">
            <a:avLst/>
          </a:prstGeom>
          <a:noFill/>
          <a:ln w="38100" algn="ctr">
            <a:noFill/>
            <a:miter lim="800000"/>
            <a:headEnd/>
            <a:tailEnd/>
          </a:ln>
          <a:effectLst/>
        </p:spPr>
        <p:txBody>
          <a:bodyPr wrap="square" lIns="90000" tIns="46800" rIns="90000" bIns="46800">
            <a:spAutoFit/>
          </a:bodyPr>
          <a:lstStyle/>
          <a:p>
            <a:pPr>
              <a:spcBef>
                <a:spcPct val="30000"/>
              </a:spcBef>
            </a:pPr>
            <a:r>
              <a:rPr lang="en-GB" dirty="0">
                <a:solidFill>
                  <a:schemeClr val="tx1"/>
                </a:solidFill>
                <a:latin typeface="Century Gothic" pitchFamily="34" charset="0"/>
              </a:rPr>
              <a:t>The </a:t>
            </a:r>
            <a:r>
              <a:rPr lang="en-GB" b="1" dirty="0">
                <a:solidFill>
                  <a:schemeClr val="accent1"/>
                </a:solidFill>
                <a:latin typeface="Century Gothic" pitchFamily="34" charset="0"/>
              </a:rPr>
              <a:t>net</a:t>
            </a:r>
            <a:r>
              <a:rPr lang="en-GB" dirty="0">
                <a:solidFill>
                  <a:schemeClr val="tx1"/>
                </a:solidFill>
                <a:latin typeface="Century Gothic" pitchFamily="34" charset="0"/>
              </a:rPr>
              <a:t> </a:t>
            </a:r>
            <a:r>
              <a:rPr lang="en-GB" b="1" dirty="0">
                <a:solidFill>
                  <a:schemeClr val="accent1"/>
                </a:solidFill>
                <a:latin typeface="Century Gothic" pitchFamily="34" charset="0"/>
              </a:rPr>
              <a:t>primary</a:t>
            </a:r>
            <a:r>
              <a:rPr lang="en-GB" dirty="0">
                <a:solidFill>
                  <a:schemeClr val="tx1"/>
                </a:solidFill>
                <a:latin typeface="Century Gothic" pitchFamily="34" charset="0"/>
              </a:rPr>
              <a:t> </a:t>
            </a:r>
            <a:r>
              <a:rPr lang="en-GB" b="1" dirty="0">
                <a:solidFill>
                  <a:schemeClr val="accent1"/>
                </a:solidFill>
                <a:latin typeface="Century Gothic" pitchFamily="34" charset="0"/>
              </a:rPr>
              <a:t>productivity</a:t>
            </a:r>
            <a:r>
              <a:rPr lang="en-GB" dirty="0">
                <a:solidFill>
                  <a:schemeClr val="tx1"/>
                </a:solidFill>
                <a:latin typeface="Century Gothic" pitchFamily="34" charset="0"/>
              </a:rPr>
              <a:t> represents the potential </a:t>
            </a:r>
            <a:r>
              <a:rPr lang="en-GB" b="1" dirty="0">
                <a:solidFill>
                  <a:schemeClr val="accent1"/>
                </a:solidFill>
                <a:latin typeface="Century Gothic" pitchFamily="34" charset="0"/>
              </a:rPr>
              <a:t>food</a:t>
            </a:r>
            <a:r>
              <a:rPr lang="en-GB" dirty="0">
                <a:solidFill>
                  <a:schemeClr val="tx1"/>
                </a:solidFill>
                <a:latin typeface="Century Gothic" pitchFamily="34" charset="0"/>
              </a:rPr>
              <a:t> </a:t>
            </a:r>
            <a:r>
              <a:rPr lang="en-GB" b="1" dirty="0">
                <a:solidFill>
                  <a:schemeClr val="accent1"/>
                </a:solidFill>
                <a:latin typeface="Century Gothic" pitchFamily="34" charset="0"/>
              </a:rPr>
              <a:t>available</a:t>
            </a:r>
            <a:r>
              <a:rPr lang="en-GB" dirty="0">
                <a:solidFill>
                  <a:schemeClr val="tx1"/>
                </a:solidFill>
                <a:latin typeface="Century Gothic" pitchFamily="34" charset="0"/>
              </a:rPr>
              <a:t> to consumers in the ecosystem. This </a:t>
            </a:r>
            <a:r>
              <a:rPr lang="en-GB" b="1" dirty="0">
                <a:solidFill>
                  <a:schemeClr val="accent1"/>
                </a:solidFill>
                <a:latin typeface="Century Gothic" pitchFamily="34" charset="0"/>
              </a:rPr>
              <a:t>energy</a:t>
            </a:r>
            <a:r>
              <a:rPr lang="en-GB" dirty="0">
                <a:solidFill>
                  <a:schemeClr val="tx1"/>
                </a:solidFill>
                <a:latin typeface="Century Gothic" pitchFamily="34" charset="0"/>
              </a:rPr>
              <a:t> can be </a:t>
            </a:r>
            <a:r>
              <a:rPr lang="en-GB" b="1" dirty="0">
                <a:solidFill>
                  <a:schemeClr val="accent1"/>
                </a:solidFill>
                <a:latin typeface="Century Gothic" pitchFamily="34" charset="0"/>
              </a:rPr>
              <a:t>transferred</a:t>
            </a:r>
            <a:r>
              <a:rPr lang="en-GB" dirty="0">
                <a:solidFill>
                  <a:schemeClr val="tx1"/>
                </a:solidFill>
                <a:latin typeface="Century Gothic" pitchFamily="34" charset="0"/>
              </a:rPr>
              <a:t> to the next </a:t>
            </a:r>
            <a:r>
              <a:rPr lang="en-GB" dirty="0" err="1">
                <a:solidFill>
                  <a:schemeClr val="tx1"/>
                </a:solidFill>
                <a:latin typeface="Century Gothic" pitchFamily="34" charset="0"/>
              </a:rPr>
              <a:t>trophic</a:t>
            </a:r>
            <a:r>
              <a:rPr lang="en-GB" dirty="0">
                <a:solidFill>
                  <a:schemeClr val="tx1"/>
                </a:solidFill>
                <a:latin typeface="Century Gothic" pitchFamily="34" charset="0"/>
              </a:rPr>
              <a:t> level in several ways:</a:t>
            </a:r>
          </a:p>
        </p:txBody>
      </p:sp>
      <p:pic>
        <p:nvPicPr>
          <p:cNvPr id="1139735" name="Picture 23" descr="squirrel"/>
          <p:cNvPicPr>
            <a:picLocks noChangeAspect="1" noChangeArrowheads="1"/>
          </p:cNvPicPr>
          <p:nvPr/>
        </p:nvPicPr>
        <p:blipFill>
          <a:blip r:embed="rId3" cstate="print"/>
          <a:srcRect/>
          <a:stretch>
            <a:fillRect/>
          </a:stretch>
        </p:blipFill>
        <p:spPr bwMode="auto">
          <a:xfrm>
            <a:off x="6219825" y="2941638"/>
            <a:ext cx="2924175" cy="34766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39717"/>
                                        </p:tgtEl>
                                        <p:attrNameLst>
                                          <p:attrName>style.visibility</p:attrName>
                                        </p:attrNameLst>
                                      </p:cBhvr>
                                      <p:to>
                                        <p:strVal val="visible"/>
                                      </p:to>
                                    </p:set>
                                    <p:animEffect transition="in" filter="dissolve">
                                      <p:cBhvr>
                                        <p:cTn id="7" dur="500"/>
                                        <p:tgtEl>
                                          <p:spTgt spid="113971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39718"/>
                                        </p:tgtEl>
                                        <p:attrNameLst>
                                          <p:attrName>style.visibility</p:attrName>
                                        </p:attrNameLst>
                                      </p:cBhvr>
                                      <p:to>
                                        <p:strVal val="visible"/>
                                      </p:to>
                                    </p:set>
                                    <p:animEffect transition="in" filter="dissolve">
                                      <p:cBhvr>
                                        <p:cTn id="12" dur="500"/>
                                        <p:tgtEl>
                                          <p:spTgt spid="1139718"/>
                                        </p:tgtEl>
                                      </p:cBhvr>
                                    </p:animEffect>
                                  </p:childTnLst>
                                </p:cTn>
                              </p:par>
                              <p:par>
                                <p:cTn id="13" presetID="22" presetClass="entr" presetSubtype="8" fill="hold" nodeType="withEffect">
                                  <p:stCondLst>
                                    <p:cond delay="0"/>
                                  </p:stCondLst>
                                  <p:childTnLst>
                                    <p:set>
                                      <p:cBhvr>
                                        <p:cTn id="14" dur="1" fill="hold">
                                          <p:stCondLst>
                                            <p:cond delay="0"/>
                                          </p:stCondLst>
                                        </p:cTn>
                                        <p:tgtEl>
                                          <p:spTgt spid="1139735"/>
                                        </p:tgtEl>
                                        <p:attrNameLst>
                                          <p:attrName>style.visibility</p:attrName>
                                        </p:attrNameLst>
                                      </p:cBhvr>
                                      <p:to>
                                        <p:strVal val="visible"/>
                                      </p:to>
                                    </p:set>
                                    <p:animEffect transition="in" filter="wipe(left)">
                                      <p:cBhvr>
                                        <p:cTn id="15" dur="500"/>
                                        <p:tgtEl>
                                          <p:spTgt spid="1139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9717" grpId="0"/>
      <p:bldP spid="11397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sz="3200" b="1" dirty="0" smtClean="0">
                <a:latin typeface="Century Gothic" pitchFamily="34" charset="0"/>
                <a:cs typeface="Comic Sans MS"/>
              </a:rPr>
              <a:t>Energy losses in food chains</a:t>
            </a:r>
            <a:endParaRPr lang="en-US" sz="3200" b="1" dirty="0">
              <a:latin typeface="Century Gothic" pitchFamily="34" charset="0"/>
              <a:cs typeface="Comic Sans MS"/>
            </a:endParaRPr>
          </a:p>
        </p:txBody>
      </p:sp>
      <p:sp>
        <p:nvSpPr>
          <p:cNvPr id="3" name="Content Placeholder 2"/>
          <p:cNvSpPr>
            <a:spLocks noGrp="1"/>
          </p:cNvSpPr>
          <p:nvPr>
            <p:ph idx="1"/>
          </p:nvPr>
        </p:nvSpPr>
        <p:spPr/>
        <p:txBody>
          <a:bodyPr>
            <a:normAutofit/>
          </a:bodyPr>
          <a:lstStyle/>
          <a:p>
            <a:pPr>
              <a:defRPr/>
            </a:pPr>
            <a:r>
              <a:rPr lang="en-US" sz="2800" dirty="0" smtClean="0">
                <a:latin typeface="Century Gothic" pitchFamily="34" charset="0"/>
                <a:cs typeface="Comic Sans MS"/>
              </a:rPr>
              <a:t>Only </a:t>
            </a:r>
            <a:r>
              <a:rPr lang="en-US" sz="2800" b="1" dirty="0" smtClean="0">
                <a:solidFill>
                  <a:schemeClr val="accent1"/>
                </a:solidFill>
                <a:latin typeface="Century Gothic" pitchFamily="34" charset="0"/>
                <a:cs typeface="Comic Sans MS"/>
              </a:rPr>
              <a:t>10%</a:t>
            </a:r>
            <a:r>
              <a:rPr lang="en-US" sz="2800" dirty="0" smtClean="0">
                <a:latin typeface="Century Gothic" pitchFamily="34" charset="0"/>
                <a:cs typeface="Comic Sans MS"/>
              </a:rPr>
              <a:t> of the food stored is used by primary consumers for growth.</a:t>
            </a:r>
          </a:p>
          <a:p>
            <a:pPr>
              <a:defRPr/>
            </a:pPr>
            <a:r>
              <a:rPr lang="en-US" sz="2800" dirty="0" smtClean="0">
                <a:latin typeface="Century Gothic" pitchFamily="34" charset="0"/>
                <a:cs typeface="Comic Sans MS"/>
              </a:rPr>
              <a:t>Secondary and Tertiary consumers are more efficient transferring about </a:t>
            </a:r>
            <a:r>
              <a:rPr lang="en-US" sz="2800" b="1" dirty="0" smtClean="0">
                <a:solidFill>
                  <a:schemeClr val="accent1"/>
                </a:solidFill>
                <a:latin typeface="Century Gothic" pitchFamily="34" charset="0"/>
                <a:cs typeface="Comic Sans MS"/>
              </a:rPr>
              <a:t>20%</a:t>
            </a:r>
            <a:r>
              <a:rPr lang="en-US" sz="2800" dirty="0" smtClean="0">
                <a:latin typeface="Century Gothic" pitchFamily="34" charset="0"/>
                <a:cs typeface="Comic Sans MS"/>
              </a:rPr>
              <a:t> available from the prey into their bodies.</a:t>
            </a:r>
          </a:p>
          <a:p>
            <a:pPr>
              <a:defRPr/>
            </a:pPr>
            <a:r>
              <a:rPr lang="en-US" sz="2800" b="1" dirty="0" smtClean="0">
                <a:latin typeface="Century Gothic" pitchFamily="34" charset="0"/>
                <a:cs typeface="Comic Sans MS"/>
              </a:rPr>
              <a:t>Why?</a:t>
            </a:r>
          </a:p>
          <a:p>
            <a:pPr>
              <a:defRPr/>
            </a:pPr>
            <a:endParaRPr lang="en-US" sz="2800" dirty="0" smtClean="0">
              <a:solidFill>
                <a:srgbClr val="008000"/>
              </a:solidFill>
              <a:latin typeface="Century Gothic" pitchFamily="34" charset="0"/>
              <a:cs typeface="Comic Sans MS"/>
            </a:endParaRPr>
          </a:p>
          <a:p>
            <a:pPr>
              <a:defRPr/>
            </a:pPr>
            <a:endParaRPr lang="en-US" sz="2800" dirty="0">
              <a:latin typeface="Century Gothic" pitchFamily="34" charset="0"/>
              <a:cs typeface="Comic Sans MS"/>
            </a:endParaRPr>
          </a:p>
        </p:txBody>
      </p:sp>
      <p:pic>
        <p:nvPicPr>
          <p:cNvPr id="22531" name="Picture 1"/>
          <p:cNvPicPr>
            <a:picLocks noChangeAspect="1"/>
          </p:cNvPicPr>
          <p:nvPr/>
        </p:nvPicPr>
        <p:blipFill>
          <a:blip r:embed="rId2" cstate="print"/>
          <a:srcRect/>
          <a:stretch>
            <a:fillRect/>
          </a:stretch>
        </p:blipFill>
        <p:spPr bwMode="auto">
          <a:xfrm>
            <a:off x="6370637" y="5054600"/>
            <a:ext cx="2773363" cy="1803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9" name="Picture 12" descr="forward_arrow_colour">
            <a:hlinkClick r:id="" action="ppaction://hlinkshowjump?jump=nextslide"/>
          </p:cNvPr>
          <p:cNvPicPr>
            <a:picLocks noChangeAspect="1" noChangeArrowheads="1"/>
          </p:cNvPicPr>
          <p:nvPr/>
        </p:nvPicPr>
        <p:blipFill>
          <a:blip r:embed="rId5" cstate="print"/>
          <a:srcRect/>
          <a:stretch>
            <a:fillRect/>
          </a:stretch>
        </p:blipFill>
        <p:spPr bwMode="auto">
          <a:xfrm>
            <a:off x="8447088" y="6167438"/>
            <a:ext cx="630237" cy="574675"/>
          </a:xfrm>
          <a:prstGeom prst="rect">
            <a:avLst/>
          </a:prstGeom>
          <a:noFill/>
          <a:ln w="9525">
            <a:noFill/>
            <a:miter lim="800000"/>
            <a:headEnd/>
            <a:tailEnd/>
          </a:ln>
        </p:spPr>
      </p:pic>
      <p:sp>
        <p:nvSpPr>
          <p:cNvPr id="200711" name="Rectangle 7"/>
          <p:cNvSpPr>
            <a:spLocks noGrp="1" noChangeArrowheads="1"/>
          </p:cNvSpPr>
          <p:nvPr>
            <p:ph type="title" idx="4294967295"/>
          </p:nvPr>
        </p:nvSpPr>
        <p:spPr/>
        <p:txBody>
          <a:bodyPr/>
          <a:lstStyle/>
          <a:p>
            <a:r>
              <a:rPr lang="en-GB" smtClean="0"/>
              <a:t>Energy loss in food chains</a:t>
            </a:r>
          </a:p>
        </p:txBody>
      </p:sp>
      <p:pic>
        <p:nvPicPr>
          <p:cNvPr id="200712" name="Picture 3" descr="flash_icon"/>
          <p:cNvPicPr>
            <a:picLocks noChangeAspect="1" noChangeArrowheads="1"/>
          </p:cNvPicPr>
          <p:nvPr/>
        </p:nvPicPr>
        <p:blipFill>
          <a:blip r:embed="rId6" cstate="print"/>
          <a:srcRect/>
          <a:stretch>
            <a:fillRect/>
          </a:stretch>
        </p:blipFill>
        <p:spPr bwMode="auto">
          <a:xfrm>
            <a:off x="7451725" y="115888"/>
            <a:ext cx="385763" cy="431800"/>
          </a:xfrm>
          <a:prstGeom prst="rect">
            <a:avLst/>
          </a:prstGeom>
          <a:noFill/>
          <a:ln w="9525">
            <a:noFill/>
            <a:miter lim="800000"/>
            <a:headEnd/>
            <a:tailEnd/>
          </a:ln>
        </p:spPr>
      </p:pic>
      <p:pic>
        <p:nvPicPr>
          <p:cNvPr id="200713" name="Picture 5" descr="notes_icon"/>
          <p:cNvPicPr>
            <a:picLocks noChangeAspect="1" noChangeArrowheads="1"/>
          </p:cNvPicPr>
          <p:nvPr/>
        </p:nvPicPr>
        <p:blipFill>
          <a:blip r:embed="rId7" cstate="print"/>
          <a:srcRect/>
          <a:stretch>
            <a:fillRect/>
          </a:stretch>
        </p:blipFill>
        <p:spPr bwMode="auto">
          <a:xfrm>
            <a:off x="6948488" y="163513"/>
            <a:ext cx="442912" cy="387350"/>
          </a:xfrm>
          <a:prstGeom prst="rect">
            <a:avLst/>
          </a:prstGeom>
          <a:noFill/>
          <a:ln w="9525">
            <a:noFill/>
            <a:miter lim="800000"/>
            <a:headEnd/>
            <a:tailEnd/>
          </a:ln>
        </p:spPr>
      </p:pic>
      <p:pic>
        <p:nvPicPr>
          <p:cNvPr id="200716" name="EnergyTrans_newcr.jpg" descr="EnergyTrans_newcr"/>
          <p:cNvPicPr>
            <a:picLocks noChangeAspect="1" noChangeArrowheads="1"/>
          </p:cNvPicPr>
          <p:nvPr/>
        </p:nvPicPr>
        <p:blipFill>
          <a:blip r:embed="rId8" cstate="print"/>
          <a:srcRect/>
          <a:stretch>
            <a:fillRect/>
          </a:stretch>
        </p:blipFill>
        <p:spPr bwMode="auto">
          <a:xfrm>
            <a:off x="212725" y="800100"/>
            <a:ext cx="8699500" cy="5308600"/>
          </a:xfrm>
          <a:prstGeom prst="rect">
            <a:avLst/>
          </a:prstGeom>
          <a:noFill/>
          <a:ln w="9525">
            <a:noFill/>
            <a:miter lim="800000"/>
            <a:headEnd/>
            <a:tailEnd/>
          </a:ln>
          <a:effectLst/>
        </p:spPr>
      </p:pic>
    </p:spTree>
    <p:controls>
      <mc:AlternateContent xmlns:mc="http://schemas.openxmlformats.org/markup-compatibility/2006">
        <mc:Choice xmlns:v="urn:schemas-microsoft-com:vml" Requires="v">
          <p:control spid="441367"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9"/>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a:t>
            </a:r>
            <a:endParaRPr lang="en-GB" dirty="0"/>
          </a:p>
        </p:txBody>
      </p:sp>
      <p:sp>
        <p:nvSpPr>
          <p:cNvPr id="3" name="Content Placeholder 2"/>
          <p:cNvSpPr>
            <a:spLocks noGrp="1"/>
          </p:cNvSpPr>
          <p:nvPr>
            <p:ph idx="1"/>
          </p:nvPr>
        </p:nvSpPr>
        <p:spPr/>
        <p:txBody>
          <a:bodyPr/>
          <a:lstStyle/>
          <a:p>
            <a:r>
              <a:rPr lang="en-GB" dirty="0" smtClean="0"/>
              <a:t>Some of the organism is not consumed.</a:t>
            </a:r>
          </a:p>
          <a:p>
            <a:r>
              <a:rPr lang="en-GB" dirty="0" smtClean="0"/>
              <a:t>Some parts are consumed but cannot be digested and therefore lost in faeces.</a:t>
            </a:r>
          </a:p>
          <a:p>
            <a:r>
              <a:rPr lang="en-GB" dirty="0" smtClean="0"/>
              <a:t>Some is lost in excretory materials, such as urine.</a:t>
            </a:r>
          </a:p>
          <a:p>
            <a:r>
              <a:rPr lang="en-GB" dirty="0" smtClean="0"/>
              <a:t>Some energy is lost as heat from respiration.</a:t>
            </a:r>
          </a:p>
          <a:p>
            <a:pPr marL="365760" lvl="1" indent="0">
              <a:buNone/>
            </a:pPr>
            <a:r>
              <a:rPr lang="en-GB" dirty="0" smtClean="0"/>
              <a:t>- Why is this higher in mammals and birds?</a:t>
            </a:r>
            <a:endParaRPr lang="en-GB" dirty="0"/>
          </a:p>
        </p:txBody>
      </p:sp>
    </p:spTree>
    <p:extLst>
      <p:ext uri="{BB962C8B-B14F-4D97-AF65-F5344CB8AC3E}">
        <p14:creationId xmlns:p14="http://schemas.microsoft.com/office/powerpoint/2010/main" val="1457998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Net production of consumers</a:t>
            </a:r>
            <a:endParaRPr lang="en-GB" dirty="0"/>
          </a:p>
        </p:txBody>
      </p:sp>
      <p:sp>
        <p:nvSpPr>
          <p:cNvPr id="3" name="Content Placeholder 2"/>
          <p:cNvSpPr>
            <a:spLocks noGrp="1"/>
          </p:cNvSpPr>
          <p:nvPr>
            <p:ph idx="1"/>
          </p:nvPr>
        </p:nvSpPr>
        <p:spPr/>
        <p:txBody>
          <a:bodyPr>
            <a:normAutofit fontScale="92500"/>
          </a:bodyPr>
          <a:lstStyle/>
          <a:p>
            <a:r>
              <a:rPr lang="en-GB" dirty="0" smtClean="0"/>
              <a:t>Net production can be calculated as:</a:t>
            </a:r>
          </a:p>
          <a:p>
            <a:pPr marL="68580" indent="0">
              <a:buNone/>
            </a:pPr>
            <a:r>
              <a:rPr lang="en-GB" dirty="0"/>
              <a:t>	</a:t>
            </a:r>
            <a:r>
              <a:rPr lang="en-GB" dirty="0" smtClean="0"/>
              <a:t>	</a:t>
            </a:r>
          </a:p>
          <a:p>
            <a:pPr marL="68580" indent="0" algn="ctr">
              <a:buNone/>
            </a:pPr>
            <a:r>
              <a:rPr lang="en-GB" b="1" dirty="0" smtClean="0"/>
              <a:t>N = I – (F + R)</a:t>
            </a:r>
          </a:p>
          <a:p>
            <a:pPr marL="68580" indent="0">
              <a:buNone/>
            </a:pPr>
            <a:endParaRPr lang="en-GB" dirty="0"/>
          </a:p>
          <a:p>
            <a:pPr marL="68580" indent="0">
              <a:buNone/>
            </a:pPr>
            <a:r>
              <a:rPr lang="en-GB" dirty="0" smtClean="0"/>
              <a:t>N = Net production</a:t>
            </a:r>
          </a:p>
          <a:p>
            <a:pPr marL="68580" indent="0">
              <a:buNone/>
            </a:pPr>
            <a:r>
              <a:rPr lang="en-GB" dirty="0" smtClean="0"/>
              <a:t>I = Chemical energy stored of indigested food</a:t>
            </a:r>
          </a:p>
          <a:p>
            <a:pPr marL="68580" indent="0">
              <a:buNone/>
            </a:pPr>
            <a:r>
              <a:rPr lang="en-GB" dirty="0" smtClean="0"/>
              <a:t>F = Energy lost in faeces</a:t>
            </a:r>
          </a:p>
          <a:p>
            <a:pPr marL="68580" indent="0">
              <a:buNone/>
            </a:pPr>
            <a:r>
              <a:rPr lang="en-GB" dirty="0" smtClean="0"/>
              <a:t>R = Energy lost in respiration</a:t>
            </a:r>
            <a:endParaRPr lang="en-GB" dirty="0"/>
          </a:p>
        </p:txBody>
      </p:sp>
    </p:spTree>
    <p:extLst>
      <p:ext uri="{BB962C8B-B14F-4D97-AF65-F5344CB8AC3E}">
        <p14:creationId xmlns:p14="http://schemas.microsoft.com/office/powerpoint/2010/main" val="2984644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Content Placeholder 2"/>
          <p:cNvSpPr>
            <a:spLocks noGrp="1"/>
          </p:cNvSpPr>
          <p:nvPr>
            <p:ph idx="1"/>
          </p:nvPr>
        </p:nvSpPr>
        <p:spPr>
          <a:xfrm>
            <a:off x="500063" y="0"/>
            <a:ext cx="4576762" cy="6858000"/>
          </a:xfrm>
        </p:spPr>
        <p:txBody>
          <a:bodyPr>
            <a:normAutofit lnSpcReduction="10000"/>
          </a:bodyPr>
          <a:lstStyle/>
          <a:p>
            <a:pPr eaLnBrk="1" hangingPunct="1">
              <a:buFont typeface="Wingdings" charset="0"/>
              <a:buNone/>
              <a:defRPr/>
            </a:pPr>
            <a:endParaRPr lang="en-GB" dirty="0" smtClean="0">
              <a:latin typeface="+mj-lt"/>
              <a:cs typeface="Calibri" charset="0"/>
            </a:endParaRPr>
          </a:p>
          <a:p>
            <a:pPr eaLnBrk="1" hangingPunct="1">
              <a:buFont typeface="Wingdings" charset="0"/>
              <a:buNone/>
              <a:defRPr/>
            </a:pPr>
            <a:r>
              <a:rPr lang="en-GB" dirty="0" smtClean="0">
                <a:latin typeface="+mj-lt"/>
                <a:cs typeface="Calibri" charset="0"/>
              </a:rPr>
              <a:t>Stoat</a:t>
            </a:r>
          </a:p>
          <a:p>
            <a:pPr eaLnBrk="1" hangingPunct="1">
              <a:buFont typeface="Wingdings" charset="0"/>
              <a:buNone/>
              <a:defRPr/>
            </a:pPr>
            <a:endParaRPr lang="en-GB" dirty="0">
              <a:latin typeface="+mj-lt"/>
              <a:cs typeface="Calibri" charset="0"/>
            </a:endParaRPr>
          </a:p>
          <a:p>
            <a:pPr eaLnBrk="1" hangingPunct="1">
              <a:buFont typeface="Wingdings" charset="0"/>
              <a:buNone/>
              <a:defRPr/>
            </a:pPr>
            <a:endParaRPr lang="en-GB" dirty="0" smtClean="0">
              <a:latin typeface="+mj-lt"/>
              <a:cs typeface="Calibri" charset="0"/>
            </a:endParaRPr>
          </a:p>
          <a:p>
            <a:pPr eaLnBrk="1" hangingPunct="1">
              <a:buFont typeface="Wingdings" charset="0"/>
              <a:buNone/>
              <a:defRPr/>
            </a:pPr>
            <a:endParaRPr lang="en-GB" dirty="0" smtClean="0">
              <a:latin typeface="+mj-lt"/>
              <a:cs typeface="Calibri" charset="0"/>
            </a:endParaRPr>
          </a:p>
          <a:p>
            <a:pPr eaLnBrk="1" hangingPunct="1">
              <a:buFont typeface="Wingdings" charset="0"/>
              <a:buNone/>
              <a:defRPr/>
            </a:pPr>
            <a:r>
              <a:rPr lang="en-GB" dirty="0" smtClean="0">
                <a:latin typeface="+mj-lt"/>
                <a:cs typeface="Calibri" charset="0"/>
              </a:rPr>
              <a:t>Toad</a:t>
            </a:r>
            <a:endParaRPr lang="en-GB" dirty="0">
              <a:latin typeface="+mj-lt"/>
              <a:cs typeface="Calibri" charset="0"/>
            </a:endParaRPr>
          </a:p>
          <a:p>
            <a:pPr eaLnBrk="1" hangingPunct="1">
              <a:buFont typeface="Wingdings" charset="0"/>
              <a:buNone/>
              <a:defRPr/>
            </a:pPr>
            <a:endParaRPr lang="en-GB" dirty="0">
              <a:latin typeface="+mj-lt"/>
              <a:cs typeface="Calibri" charset="0"/>
            </a:endParaRPr>
          </a:p>
          <a:p>
            <a:pPr eaLnBrk="1" hangingPunct="1">
              <a:buFont typeface="Wingdings" charset="0"/>
              <a:buNone/>
              <a:defRPr/>
            </a:pPr>
            <a:endParaRPr lang="en-GB" dirty="0">
              <a:latin typeface="+mj-lt"/>
              <a:cs typeface="Calibri" charset="0"/>
            </a:endParaRPr>
          </a:p>
          <a:p>
            <a:pPr eaLnBrk="1" hangingPunct="1">
              <a:buFont typeface="Wingdings" charset="0"/>
              <a:buNone/>
              <a:defRPr/>
            </a:pPr>
            <a:endParaRPr lang="en-GB" dirty="0" smtClean="0">
              <a:latin typeface="+mj-lt"/>
              <a:cs typeface="Calibri" charset="0"/>
            </a:endParaRPr>
          </a:p>
          <a:p>
            <a:pPr eaLnBrk="1" hangingPunct="1">
              <a:buFont typeface="Wingdings" charset="0"/>
              <a:buNone/>
              <a:defRPr/>
            </a:pPr>
            <a:endParaRPr lang="en-GB" dirty="0" smtClean="0">
              <a:latin typeface="+mj-lt"/>
              <a:cs typeface="Calibri" charset="0"/>
            </a:endParaRPr>
          </a:p>
          <a:p>
            <a:pPr eaLnBrk="1" hangingPunct="1">
              <a:buFont typeface="Wingdings" charset="0"/>
              <a:buNone/>
              <a:defRPr/>
            </a:pPr>
            <a:endParaRPr lang="en-GB" dirty="0">
              <a:latin typeface="+mj-lt"/>
              <a:cs typeface="Calibri" charset="0"/>
            </a:endParaRPr>
          </a:p>
          <a:p>
            <a:pPr eaLnBrk="1" hangingPunct="1">
              <a:buFont typeface="Wingdings" charset="0"/>
              <a:buNone/>
              <a:defRPr/>
            </a:pPr>
            <a:r>
              <a:rPr lang="en-GB" dirty="0" smtClean="0">
                <a:latin typeface="+mj-lt"/>
                <a:cs typeface="Calibri" charset="0"/>
              </a:rPr>
              <a:t>Caterpillar</a:t>
            </a:r>
            <a:endParaRPr lang="en-GB" dirty="0">
              <a:latin typeface="+mj-lt"/>
              <a:cs typeface="Calibri" charset="0"/>
            </a:endParaRPr>
          </a:p>
          <a:p>
            <a:pPr eaLnBrk="1" hangingPunct="1">
              <a:buFont typeface="Wingdings" charset="0"/>
              <a:buNone/>
              <a:defRPr/>
            </a:pPr>
            <a:endParaRPr lang="en-GB" dirty="0">
              <a:latin typeface="+mj-lt"/>
              <a:cs typeface="Calibri" charset="0"/>
            </a:endParaRPr>
          </a:p>
          <a:p>
            <a:pPr eaLnBrk="1" hangingPunct="1">
              <a:buFont typeface="Wingdings" charset="0"/>
              <a:buNone/>
              <a:defRPr/>
            </a:pPr>
            <a:endParaRPr lang="en-GB" dirty="0">
              <a:latin typeface="+mj-lt"/>
              <a:cs typeface="Calibri" charset="0"/>
            </a:endParaRPr>
          </a:p>
          <a:p>
            <a:pPr eaLnBrk="1" hangingPunct="1">
              <a:buFont typeface="Wingdings" charset="0"/>
              <a:buNone/>
              <a:defRPr/>
            </a:pPr>
            <a:endParaRPr lang="en-GB" sz="1500" dirty="0" smtClean="0">
              <a:latin typeface="+mj-lt"/>
              <a:cs typeface="Calibri" charset="0"/>
            </a:endParaRPr>
          </a:p>
          <a:p>
            <a:pPr eaLnBrk="1" hangingPunct="1">
              <a:buFont typeface="Wingdings" charset="0"/>
              <a:buNone/>
              <a:defRPr/>
            </a:pPr>
            <a:endParaRPr lang="en-GB" sz="1500" dirty="0">
              <a:latin typeface="+mj-lt"/>
              <a:cs typeface="Calibri" charset="0"/>
            </a:endParaRPr>
          </a:p>
          <a:p>
            <a:pPr eaLnBrk="1" hangingPunct="1">
              <a:buFont typeface="Wingdings" charset="0"/>
              <a:buNone/>
              <a:defRPr/>
            </a:pPr>
            <a:r>
              <a:rPr lang="en-GB" dirty="0">
                <a:latin typeface="+mj-lt"/>
                <a:cs typeface="Calibri" charset="0"/>
              </a:rPr>
              <a:t>Grass</a:t>
            </a:r>
          </a:p>
        </p:txBody>
      </p:sp>
      <p:sp>
        <p:nvSpPr>
          <p:cNvPr id="10" name="Up Arrow 9"/>
          <p:cNvSpPr/>
          <p:nvPr/>
        </p:nvSpPr>
        <p:spPr>
          <a:xfrm>
            <a:off x="2090564" y="2526804"/>
            <a:ext cx="785818" cy="1357322"/>
          </a:xfrm>
          <a:prstGeom prst="upArrow">
            <a:avLst>
              <a:gd name="adj1" fmla="val 42274"/>
              <a:gd name="adj2" fmla="val 61589"/>
            </a:avLst>
          </a:prstGeom>
          <a:gradFill flip="none" rotWithShape="1">
            <a:gsLst>
              <a:gs pos="0">
                <a:srgbClr val="FFFF00">
                  <a:alpha val="80000"/>
                </a:srgbClr>
              </a:gs>
              <a:gs pos="55000">
                <a:srgbClr val="FFC000">
                  <a:alpha val="75000"/>
                </a:srgbClr>
              </a:gs>
              <a:gs pos="100000">
                <a:srgbClr val="FF0000">
                  <a:alpha val="70000"/>
                </a:srgbClr>
              </a:gs>
              <a:gs pos="100000">
                <a:srgbClr val="C00000">
                  <a:alpha val="65000"/>
                </a:srgbClr>
              </a:gs>
            </a:gsLst>
            <a:lin ang="16200000" scaled="1"/>
            <a:tileRect/>
          </a:gradFill>
          <a:effectLst>
            <a:outerShdw blurRad="39000" dist="25400" dir="5400000" rotWithShape="0">
              <a:srgbClr val="000000">
                <a:alpha val="38000"/>
              </a:srgbClr>
            </a:outerShdw>
            <a:softEdge rad="31750"/>
          </a:effectLst>
          <a:scene3d>
            <a:camera prst="perspectiveRelaxed"/>
            <a:lightRig rig="threePt" dir="t">
              <a:rot lat="0" lon="0" rev="1800000"/>
            </a:lightRig>
          </a:scene3d>
          <a:sp3d prstMaterial="matte">
            <a:bevelT/>
          </a:sp3d>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GB" dirty="0">
              <a:latin typeface="+mj-lt"/>
            </a:endParaRPr>
          </a:p>
        </p:txBody>
      </p:sp>
      <p:sp>
        <p:nvSpPr>
          <p:cNvPr id="11" name="Up Arrow 10"/>
          <p:cNvSpPr/>
          <p:nvPr/>
        </p:nvSpPr>
        <p:spPr>
          <a:xfrm>
            <a:off x="2223914" y="4615036"/>
            <a:ext cx="785818" cy="1357322"/>
          </a:xfrm>
          <a:prstGeom prst="upArrow">
            <a:avLst>
              <a:gd name="adj1" fmla="val 42274"/>
              <a:gd name="adj2" fmla="val 61589"/>
            </a:avLst>
          </a:prstGeom>
          <a:gradFill flip="none" rotWithShape="1">
            <a:gsLst>
              <a:gs pos="0">
                <a:srgbClr val="FFFF00">
                  <a:alpha val="80000"/>
                </a:srgbClr>
              </a:gs>
              <a:gs pos="55000">
                <a:srgbClr val="FFC000">
                  <a:alpha val="75000"/>
                </a:srgbClr>
              </a:gs>
              <a:gs pos="100000">
                <a:srgbClr val="FF0000">
                  <a:alpha val="70000"/>
                </a:srgbClr>
              </a:gs>
              <a:gs pos="100000">
                <a:srgbClr val="C00000">
                  <a:alpha val="65000"/>
                </a:srgbClr>
              </a:gs>
            </a:gsLst>
            <a:lin ang="16200000" scaled="1"/>
            <a:tileRect/>
          </a:gradFill>
          <a:effectLst>
            <a:outerShdw blurRad="39000" dist="25400" dir="5400000" rotWithShape="0">
              <a:srgbClr val="000000">
                <a:alpha val="38000"/>
              </a:srgbClr>
            </a:outerShdw>
            <a:softEdge rad="31750"/>
          </a:effectLst>
          <a:scene3d>
            <a:camera prst="perspectiveRelaxed"/>
            <a:lightRig rig="threePt" dir="t">
              <a:rot lat="0" lon="0" rev="1800000"/>
            </a:lightRig>
          </a:scene3d>
          <a:sp3d prstMaterial="matte">
            <a:bevelT/>
          </a:sp3d>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GB" dirty="0">
              <a:latin typeface="+mj-lt"/>
            </a:endParaRPr>
          </a:p>
        </p:txBody>
      </p:sp>
      <p:pic>
        <p:nvPicPr>
          <p:cNvPr id="7175" name="Picture 7" descr="C:\Users\Rob\AppData\Local\Microsoft\Windows\Temporary Internet Files\Content.IE5\MHNHS3CS\MPj04305170000[1].jpg"/>
          <p:cNvPicPr>
            <a:picLocks noChangeAspect="1" noChangeArrowheads="1"/>
          </p:cNvPicPr>
          <p:nvPr/>
        </p:nvPicPr>
        <p:blipFill>
          <a:blip r:embed="rId2" cstate="print"/>
          <a:srcRect l="13336" t="60417" r="21010"/>
          <a:stretch>
            <a:fillRect/>
          </a:stretch>
        </p:blipFill>
        <p:spPr bwMode="auto">
          <a:xfrm>
            <a:off x="1834158" y="5911180"/>
            <a:ext cx="1841370" cy="908720"/>
          </a:xfrm>
          <a:prstGeom prst="rect">
            <a:avLst/>
          </a:prstGeom>
          <a:ln>
            <a:noFill/>
          </a:ln>
          <a:effectLst>
            <a:softEdge rad="112500"/>
          </a:effectLst>
        </p:spPr>
      </p:pic>
      <p:sp>
        <p:nvSpPr>
          <p:cNvPr id="13" name="Content Placeholder 2"/>
          <p:cNvSpPr txBox="1">
            <a:spLocks/>
          </p:cNvSpPr>
          <p:nvPr/>
        </p:nvSpPr>
        <p:spPr>
          <a:xfrm>
            <a:off x="5003800" y="2349500"/>
            <a:ext cx="3729038" cy="4071938"/>
          </a:xfrm>
          <a:prstGeom prst="rect">
            <a:avLst/>
          </a:prstGeom>
        </p:spPr>
        <p:txBody>
          <a:bodyPr lIns="54864" tIns="91440">
            <a:normAutofit/>
          </a:bodyPr>
          <a:lstStyle/>
          <a:p>
            <a:pPr marL="438912" indent="-320040" fontAlgn="auto">
              <a:spcBef>
                <a:spcPts val="0"/>
              </a:spcBef>
              <a:spcAft>
                <a:spcPts val="0"/>
              </a:spcAft>
              <a:buClr>
                <a:schemeClr val="accent1"/>
              </a:buClr>
              <a:buSzPct val="80000"/>
              <a:buFont typeface="Wingdings 2"/>
              <a:buNone/>
              <a:defRPr/>
            </a:pPr>
            <a:endParaRPr lang="en-GB" sz="2400" dirty="0">
              <a:latin typeface="+mj-lt"/>
              <a:ea typeface="+mn-ea"/>
              <a:cs typeface="Comic Sans MS"/>
            </a:endParaRPr>
          </a:p>
          <a:p>
            <a:pPr marL="438912" indent="-320040" fontAlgn="auto">
              <a:spcBef>
                <a:spcPts val="0"/>
              </a:spcBef>
              <a:spcAft>
                <a:spcPts val="0"/>
              </a:spcAft>
              <a:buClr>
                <a:schemeClr val="accent1"/>
              </a:buClr>
              <a:buSzPct val="80000"/>
              <a:buFont typeface="Wingdings 2"/>
              <a:buNone/>
              <a:defRPr/>
            </a:pPr>
            <a:endParaRPr lang="en-GB" sz="2400" dirty="0">
              <a:latin typeface="+mj-lt"/>
              <a:ea typeface="+mn-ea"/>
              <a:cs typeface="Comic Sans MS"/>
            </a:endParaRPr>
          </a:p>
          <a:p>
            <a:pPr marL="438912" indent="-320040" fontAlgn="auto">
              <a:spcBef>
                <a:spcPts val="0"/>
              </a:spcBef>
              <a:spcAft>
                <a:spcPts val="0"/>
              </a:spcAft>
              <a:buClr>
                <a:schemeClr val="accent1"/>
              </a:buClr>
              <a:buSzPct val="80000"/>
              <a:buFont typeface="Wingdings 2"/>
              <a:buNone/>
              <a:defRPr/>
            </a:pPr>
            <a:endParaRPr lang="en-GB" sz="2400" dirty="0">
              <a:latin typeface="+mj-lt"/>
              <a:ea typeface="+mn-ea"/>
              <a:cs typeface="Comic Sans MS"/>
            </a:endParaRPr>
          </a:p>
          <a:p>
            <a:pPr marL="438912" indent="-320040" fontAlgn="auto">
              <a:spcBef>
                <a:spcPts val="0"/>
              </a:spcBef>
              <a:spcAft>
                <a:spcPts val="0"/>
              </a:spcAft>
              <a:buClr>
                <a:schemeClr val="accent1"/>
              </a:buClr>
              <a:buSzPct val="80000"/>
              <a:buFont typeface="Wingdings 2"/>
              <a:buNone/>
              <a:defRPr/>
            </a:pPr>
            <a:endParaRPr lang="en-GB" sz="2400" dirty="0">
              <a:latin typeface="+mj-lt"/>
              <a:ea typeface="+mn-ea"/>
              <a:cs typeface="Comic Sans MS"/>
            </a:endParaRPr>
          </a:p>
          <a:p>
            <a:pPr marL="438912" indent="-320040" fontAlgn="auto">
              <a:spcBef>
                <a:spcPts val="0"/>
              </a:spcBef>
              <a:spcAft>
                <a:spcPts val="0"/>
              </a:spcAft>
              <a:buClr>
                <a:schemeClr val="accent1"/>
              </a:buClr>
              <a:buSzPct val="80000"/>
              <a:buFont typeface="Wingdings 2"/>
              <a:buNone/>
              <a:defRPr/>
            </a:pPr>
            <a:endParaRPr lang="en-GB" sz="2400" dirty="0">
              <a:latin typeface="+mj-lt"/>
              <a:ea typeface="+mn-ea"/>
              <a:cs typeface="Comic Sans MS"/>
            </a:endParaRPr>
          </a:p>
          <a:p>
            <a:pPr marL="438912" indent="-320040" fontAlgn="auto">
              <a:spcBef>
                <a:spcPts val="0"/>
              </a:spcBef>
              <a:spcAft>
                <a:spcPts val="0"/>
              </a:spcAft>
              <a:buClr>
                <a:schemeClr val="accent1"/>
              </a:buClr>
              <a:buSzPct val="80000"/>
              <a:buFont typeface="Wingdings 2"/>
              <a:buNone/>
              <a:defRPr/>
            </a:pPr>
            <a:endParaRPr lang="en-GB" sz="2400" dirty="0">
              <a:latin typeface="+mj-lt"/>
              <a:ea typeface="+mn-ea"/>
              <a:cs typeface="Comic Sans MS"/>
            </a:endParaRPr>
          </a:p>
          <a:p>
            <a:pPr marL="438912" indent="-320040" fontAlgn="auto">
              <a:spcBef>
                <a:spcPts val="0"/>
              </a:spcBef>
              <a:spcAft>
                <a:spcPts val="0"/>
              </a:spcAft>
              <a:buClr>
                <a:schemeClr val="accent1"/>
              </a:buClr>
              <a:buSzPct val="80000"/>
              <a:buFont typeface="Wingdings 2"/>
              <a:buNone/>
              <a:defRPr/>
            </a:pPr>
            <a:endParaRPr lang="en-GB" sz="2400" b="1" dirty="0">
              <a:latin typeface="+mj-lt"/>
              <a:ea typeface="+mn-ea"/>
              <a:cs typeface="Comic Sans MS"/>
            </a:endParaRPr>
          </a:p>
        </p:txBody>
      </p:sp>
      <p:sp>
        <p:nvSpPr>
          <p:cNvPr id="14" name="Content Placeholder 2"/>
          <p:cNvSpPr txBox="1">
            <a:spLocks/>
          </p:cNvSpPr>
          <p:nvPr/>
        </p:nvSpPr>
        <p:spPr>
          <a:xfrm>
            <a:off x="3619500" y="2038350"/>
            <a:ext cx="5227639" cy="4403725"/>
          </a:xfrm>
          <a:prstGeom prst="rect">
            <a:avLst/>
          </a:prstGeom>
        </p:spPr>
        <p:txBody>
          <a:bodyPr lIns="54864" tIns="91440">
            <a:noAutofit/>
          </a:bodyPr>
          <a:lstStyle/>
          <a:p>
            <a:pPr marL="118872" fontAlgn="auto">
              <a:spcBef>
                <a:spcPts val="0"/>
              </a:spcBef>
              <a:spcAft>
                <a:spcPts val="0"/>
              </a:spcAft>
              <a:buClr>
                <a:schemeClr val="accent1"/>
              </a:buClr>
              <a:buSzPct val="80000"/>
              <a:defRPr/>
            </a:pPr>
            <a:r>
              <a:rPr lang="en-GB" sz="2200" dirty="0">
                <a:solidFill>
                  <a:schemeClr val="tx1"/>
                </a:solidFill>
                <a:latin typeface="+mj-lt"/>
                <a:ea typeface="+mn-ea"/>
                <a:cs typeface="Comic Sans MS"/>
              </a:rPr>
              <a:t>1. </a:t>
            </a:r>
            <a:r>
              <a:rPr lang="en-GB" sz="2200" b="1" dirty="0">
                <a:solidFill>
                  <a:schemeClr val="tx1"/>
                </a:solidFill>
                <a:latin typeface="+mj-lt"/>
                <a:ea typeface="+mn-ea"/>
                <a:cs typeface="Comic Sans MS"/>
              </a:rPr>
              <a:t>Limits to 4/5 organisms </a:t>
            </a:r>
            <a:r>
              <a:rPr lang="en-GB" sz="2200" dirty="0">
                <a:solidFill>
                  <a:schemeClr val="tx1"/>
                </a:solidFill>
                <a:latin typeface="+mj-lt"/>
                <a:ea typeface="+mn-ea"/>
                <a:cs typeface="Comic Sans MS"/>
              </a:rPr>
              <a:t>because insufficient energy is available to support a large enough breeding population at trophic levels higher than these</a:t>
            </a:r>
          </a:p>
          <a:p>
            <a:pPr marL="576072" indent="-457200" fontAlgn="auto">
              <a:spcBef>
                <a:spcPts val="0"/>
              </a:spcBef>
              <a:spcAft>
                <a:spcPts val="0"/>
              </a:spcAft>
              <a:buClr>
                <a:schemeClr val="accent1"/>
              </a:buClr>
              <a:buSzPct val="80000"/>
              <a:buFont typeface="Wingdings 2"/>
              <a:buAutoNum type="arabicParenR"/>
              <a:defRPr/>
            </a:pPr>
            <a:endParaRPr lang="en-GB" sz="2200" dirty="0">
              <a:solidFill>
                <a:schemeClr val="tx1"/>
              </a:solidFill>
              <a:latin typeface="+mj-lt"/>
              <a:ea typeface="+mn-ea"/>
              <a:cs typeface="Comic Sans MS"/>
            </a:endParaRPr>
          </a:p>
          <a:p>
            <a:pPr marL="118872" fontAlgn="auto">
              <a:spcBef>
                <a:spcPts val="0"/>
              </a:spcBef>
              <a:spcAft>
                <a:spcPts val="0"/>
              </a:spcAft>
              <a:buClr>
                <a:schemeClr val="accent1"/>
              </a:buClr>
              <a:buSzPct val="80000"/>
              <a:defRPr/>
            </a:pPr>
            <a:r>
              <a:rPr lang="en-GB" sz="2200" dirty="0" smtClean="0">
                <a:solidFill>
                  <a:schemeClr val="tx1"/>
                </a:solidFill>
                <a:latin typeface="+mj-lt"/>
                <a:ea typeface="+mn-ea"/>
                <a:cs typeface="Comic Sans MS"/>
              </a:rPr>
              <a:t>2</a:t>
            </a:r>
            <a:r>
              <a:rPr lang="en-GB" sz="2200" dirty="0">
                <a:solidFill>
                  <a:schemeClr val="tx1"/>
                </a:solidFill>
                <a:latin typeface="+mj-lt"/>
                <a:ea typeface="+mn-ea"/>
                <a:cs typeface="Comic Sans MS"/>
              </a:rPr>
              <a:t>. </a:t>
            </a:r>
            <a:r>
              <a:rPr lang="en-GB" sz="2200" b="1" dirty="0">
                <a:solidFill>
                  <a:schemeClr val="tx1"/>
                </a:solidFill>
                <a:latin typeface="+mj-lt"/>
                <a:ea typeface="+mn-ea"/>
                <a:cs typeface="Comic Sans MS"/>
              </a:rPr>
              <a:t>Total mass of organisms </a:t>
            </a:r>
            <a:r>
              <a:rPr lang="en-GB" sz="2200" dirty="0">
                <a:solidFill>
                  <a:schemeClr val="tx1"/>
                </a:solidFill>
                <a:latin typeface="+mj-lt"/>
                <a:ea typeface="+mn-ea"/>
                <a:cs typeface="Comic Sans MS"/>
              </a:rPr>
              <a:t>in a particular place (biomass) is less at higher </a:t>
            </a:r>
            <a:r>
              <a:rPr lang="en-GB" sz="2200" dirty="0" err="1">
                <a:solidFill>
                  <a:schemeClr val="tx1"/>
                </a:solidFill>
                <a:latin typeface="+mj-lt"/>
                <a:ea typeface="+mn-ea"/>
                <a:cs typeface="Comic Sans MS"/>
              </a:rPr>
              <a:t>trophic</a:t>
            </a:r>
            <a:r>
              <a:rPr lang="en-GB" sz="2200" dirty="0">
                <a:solidFill>
                  <a:schemeClr val="tx1"/>
                </a:solidFill>
                <a:latin typeface="+mj-lt"/>
                <a:ea typeface="+mn-ea"/>
                <a:cs typeface="Comic Sans MS"/>
              </a:rPr>
              <a:t> </a:t>
            </a:r>
            <a:r>
              <a:rPr lang="en-GB" sz="2200" dirty="0" smtClean="0">
                <a:solidFill>
                  <a:schemeClr val="tx1"/>
                </a:solidFill>
                <a:latin typeface="+mj-lt"/>
                <a:ea typeface="+mn-ea"/>
                <a:cs typeface="Comic Sans MS"/>
              </a:rPr>
              <a:t>levels</a:t>
            </a:r>
          </a:p>
          <a:p>
            <a:pPr marL="118872" fontAlgn="auto">
              <a:spcBef>
                <a:spcPts val="0"/>
              </a:spcBef>
              <a:spcAft>
                <a:spcPts val="0"/>
              </a:spcAft>
              <a:buClr>
                <a:schemeClr val="accent1"/>
              </a:buClr>
              <a:buSzPct val="80000"/>
              <a:defRPr/>
            </a:pPr>
            <a:endParaRPr lang="en-GB" sz="2200" dirty="0">
              <a:solidFill>
                <a:schemeClr val="tx1"/>
              </a:solidFill>
              <a:latin typeface="+mj-lt"/>
              <a:ea typeface="+mn-ea"/>
              <a:cs typeface="Comic Sans MS"/>
            </a:endParaRPr>
          </a:p>
          <a:p>
            <a:pPr marL="118872" fontAlgn="auto">
              <a:spcBef>
                <a:spcPts val="0"/>
              </a:spcBef>
              <a:spcAft>
                <a:spcPts val="0"/>
              </a:spcAft>
              <a:buClr>
                <a:schemeClr val="accent1"/>
              </a:buClr>
              <a:buSzPct val="80000"/>
              <a:defRPr/>
            </a:pPr>
            <a:r>
              <a:rPr lang="en-GB" sz="2200" dirty="0" smtClean="0">
                <a:solidFill>
                  <a:schemeClr val="tx1"/>
                </a:solidFill>
                <a:latin typeface="+mj-lt"/>
                <a:ea typeface="+mn-ea"/>
                <a:cs typeface="Comic Sans MS"/>
              </a:rPr>
              <a:t>3</a:t>
            </a:r>
            <a:r>
              <a:rPr lang="en-GB" sz="2200" dirty="0">
                <a:solidFill>
                  <a:schemeClr val="tx1"/>
                </a:solidFill>
                <a:latin typeface="+mj-lt"/>
                <a:ea typeface="+mn-ea"/>
                <a:cs typeface="Comic Sans MS"/>
              </a:rPr>
              <a:t>. Total </a:t>
            </a:r>
            <a:r>
              <a:rPr lang="en-GB" sz="2200" b="1" dirty="0">
                <a:solidFill>
                  <a:schemeClr val="tx1"/>
                </a:solidFill>
                <a:latin typeface="+mj-lt"/>
                <a:ea typeface="+mn-ea"/>
                <a:cs typeface="Comic Sans MS"/>
              </a:rPr>
              <a:t>amount of energy stored </a:t>
            </a:r>
            <a:r>
              <a:rPr lang="en-GB" sz="2200" dirty="0">
                <a:solidFill>
                  <a:schemeClr val="tx1"/>
                </a:solidFill>
                <a:latin typeface="+mj-lt"/>
                <a:ea typeface="+mn-ea"/>
                <a:cs typeface="Comic Sans MS"/>
              </a:rPr>
              <a:t>is less at each level as one moves </a:t>
            </a:r>
            <a:r>
              <a:rPr lang="en-GB" sz="2200" dirty="0" smtClean="0">
                <a:solidFill>
                  <a:schemeClr val="tx1"/>
                </a:solidFill>
                <a:latin typeface="+mj-lt"/>
                <a:ea typeface="+mn-ea"/>
                <a:cs typeface="Comic Sans MS"/>
              </a:rPr>
              <a:t>up </a:t>
            </a:r>
            <a:r>
              <a:rPr lang="en-GB" sz="2200" dirty="0">
                <a:solidFill>
                  <a:schemeClr val="tx1"/>
                </a:solidFill>
                <a:latin typeface="+mj-lt"/>
                <a:ea typeface="+mn-ea"/>
                <a:cs typeface="Comic Sans MS"/>
              </a:rPr>
              <a:t>a food chain</a:t>
            </a:r>
          </a:p>
        </p:txBody>
      </p:sp>
      <p:pic>
        <p:nvPicPr>
          <p:cNvPr id="24583" name="Picture 2"/>
          <p:cNvPicPr>
            <a:picLocks noChangeAspect="1"/>
          </p:cNvPicPr>
          <p:nvPr/>
        </p:nvPicPr>
        <p:blipFill>
          <a:blip r:embed="rId3" cstate="print"/>
          <a:srcRect/>
          <a:stretch>
            <a:fillRect/>
          </a:stretch>
        </p:blipFill>
        <p:spPr bwMode="auto">
          <a:xfrm>
            <a:off x="2190750" y="3967163"/>
            <a:ext cx="895350" cy="879475"/>
          </a:xfrm>
          <a:prstGeom prst="rect">
            <a:avLst/>
          </a:prstGeom>
          <a:noFill/>
          <a:ln w="9525">
            <a:noFill/>
            <a:miter lim="800000"/>
            <a:headEnd/>
            <a:tailEnd/>
          </a:ln>
        </p:spPr>
      </p:pic>
      <p:pic>
        <p:nvPicPr>
          <p:cNvPr id="24584" name="Picture 4"/>
          <p:cNvPicPr>
            <a:picLocks noChangeAspect="1"/>
          </p:cNvPicPr>
          <p:nvPr/>
        </p:nvPicPr>
        <p:blipFill>
          <a:blip r:embed="rId4" cstate="print"/>
          <a:srcRect/>
          <a:stretch>
            <a:fillRect/>
          </a:stretch>
        </p:blipFill>
        <p:spPr bwMode="auto">
          <a:xfrm>
            <a:off x="1874838" y="1735138"/>
            <a:ext cx="1427162" cy="1069975"/>
          </a:xfrm>
          <a:prstGeom prst="rect">
            <a:avLst/>
          </a:prstGeom>
          <a:noFill/>
          <a:ln w="9525">
            <a:noFill/>
            <a:miter lim="800000"/>
            <a:headEnd/>
            <a:tailEnd/>
          </a:ln>
        </p:spPr>
      </p:pic>
      <p:sp>
        <p:nvSpPr>
          <p:cNvPr id="15" name="Up Arrow 14"/>
          <p:cNvSpPr/>
          <p:nvPr/>
        </p:nvSpPr>
        <p:spPr>
          <a:xfrm>
            <a:off x="2162572" y="726604"/>
            <a:ext cx="785818" cy="864096"/>
          </a:xfrm>
          <a:prstGeom prst="upArrow">
            <a:avLst>
              <a:gd name="adj1" fmla="val 42274"/>
              <a:gd name="adj2" fmla="val 61589"/>
            </a:avLst>
          </a:prstGeom>
          <a:gradFill flip="none" rotWithShape="1">
            <a:gsLst>
              <a:gs pos="0">
                <a:srgbClr val="FFFF00">
                  <a:alpha val="80000"/>
                </a:srgbClr>
              </a:gs>
              <a:gs pos="55000">
                <a:srgbClr val="FFC000">
                  <a:alpha val="75000"/>
                </a:srgbClr>
              </a:gs>
              <a:gs pos="100000">
                <a:srgbClr val="FF0000">
                  <a:alpha val="70000"/>
                </a:srgbClr>
              </a:gs>
              <a:gs pos="100000">
                <a:srgbClr val="C00000">
                  <a:alpha val="65000"/>
                </a:srgbClr>
              </a:gs>
            </a:gsLst>
            <a:lin ang="16200000" scaled="1"/>
            <a:tileRect/>
          </a:gradFill>
          <a:effectLst>
            <a:outerShdw blurRad="39000" dist="25400" dir="5400000" rotWithShape="0">
              <a:srgbClr val="000000">
                <a:alpha val="38000"/>
              </a:srgbClr>
            </a:outerShdw>
            <a:softEdge rad="31750"/>
          </a:effectLst>
          <a:scene3d>
            <a:camera prst="perspectiveRelaxed"/>
            <a:lightRig rig="threePt" dir="t">
              <a:rot lat="0" lon="0" rev="1800000"/>
            </a:lightRig>
          </a:scene3d>
          <a:sp3d prstMaterial="matte">
            <a:bevelT/>
          </a:sp3d>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GB" dirty="0">
              <a:latin typeface="+mj-lt"/>
            </a:endParaRPr>
          </a:p>
        </p:txBody>
      </p:sp>
      <p:pic>
        <p:nvPicPr>
          <p:cNvPr id="24586" name="Picture 5"/>
          <p:cNvPicPr>
            <a:picLocks noChangeAspect="1"/>
          </p:cNvPicPr>
          <p:nvPr/>
        </p:nvPicPr>
        <p:blipFill>
          <a:blip r:embed="rId5" cstate="print"/>
          <a:srcRect/>
          <a:stretch>
            <a:fillRect/>
          </a:stretch>
        </p:blipFill>
        <p:spPr bwMode="auto">
          <a:xfrm>
            <a:off x="2105025" y="-1587"/>
            <a:ext cx="1008063" cy="855662"/>
          </a:xfrm>
          <a:prstGeom prst="rect">
            <a:avLst/>
          </a:prstGeom>
          <a:noFill/>
          <a:ln w="9525">
            <a:noFill/>
            <a:miter lim="800000"/>
            <a:headEnd/>
            <a:tailEnd/>
          </a:ln>
        </p:spPr>
      </p:pic>
      <p:sp>
        <p:nvSpPr>
          <p:cNvPr id="17" name="Content Placeholder 2"/>
          <p:cNvSpPr txBox="1">
            <a:spLocks/>
          </p:cNvSpPr>
          <p:nvPr/>
        </p:nvSpPr>
        <p:spPr>
          <a:xfrm>
            <a:off x="3295650" y="533400"/>
            <a:ext cx="5010151" cy="2071688"/>
          </a:xfrm>
          <a:prstGeom prst="rect">
            <a:avLst/>
          </a:prstGeom>
        </p:spPr>
        <p:txBody>
          <a:bodyPr lIns="54864" tIns="91440">
            <a:normAutofit/>
          </a:bodyPr>
          <a:lstStyle/>
          <a:p>
            <a:pPr marL="438912" indent="-320040" fontAlgn="auto">
              <a:spcBef>
                <a:spcPts val="0"/>
              </a:spcBef>
              <a:spcAft>
                <a:spcPts val="0"/>
              </a:spcAft>
              <a:buClr>
                <a:schemeClr val="accent1"/>
              </a:buClr>
              <a:buSzPct val="80000"/>
              <a:buFont typeface="Wingdings 2"/>
              <a:buNone/>
              <a:defRPr/>
            </a:pPr>
            <a:r>
              <a:rPr lang="en-GB" sz="2400" b="1" dirty="0" smtClean="0">
                <a:solidFill>
                  <a:schemeClr val="accent1"/>
                </a:solidFill>
                <a:latin typeface="+mj-lt"/>
                <a:ea typeface="+mn-ea"/>
                <a:cs typeface="Comic Sans MS"/>
              </a:rPr>
              <a:t>	How </a:t>
            </a:r>
            <a:r>
              <a:rPr lang="en-GB" sz="2400" b="1" dirty="0">
                <a:solidFill>
                  <a:schemeClr val="accent1"/>
                </a:solidFill>
                <a:latin typeface="+mj-lt"/>
                <a:ea typeface="+mn-ea"/>
                <a:cs typeface="Comic Sans MS"/>
              </a:rPr>
              <a:t>does the relative inefficiency of energy transfer between trophic levels affect food chains?</a:t>
            </a:r>
            <a:endParaRPr lang="en-GB" dirty="0">
              <a:solidFill>
                <a:schemeClr val="accent1"/>
              </a:solidFill>
              <a:latin typeface="+mj-lt"/>
              <a:ea typeface="+mn-ea"/>
              <a:cs typeface="Comic Sans M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1762" name="Rectangle 2"/>
          <p:cNvSpPr>
            <a:spLocks noGrp="1" noChangeArrowheads="1"/>
          </p:cNvSpPr>
          <p:nvPr>
            <p:ph type="title"/>
          </p:nvPr>
        </p:nvSpPr>
        <p:spPr>
          <a:xfrm>
            <a:off x="452940" y="265664"/>
            <a:ext cx="7024744" cy="1143000"/>
          </a:xfrm>
        </p:spPr>
        <p:txBody>
          <a:bodyPr/>
          <a:lstStyle/>
          <a:p>
            <a:r>
              <a:rPr lang="en-GB" dirty="0">
                <a:latin typeface="+mn-lt"/>
              </a:rPr>
              <a:t>What is </a:t>
            </a:r>
            <a:r>
              <a:rPr lang="en-GB" dirty="0" err="1">
                <a:latin typeface="+mn-lt"/>
              </a:rPr>
              <a:t>trophic</a:t>
            </a:r>
            <a:r>
              <a:rPr lang="en-GB" dirty="0">
                <a:latin typeface="+mn-lt"/>
              </a:rPr>
              <a:t> efficiency?</a:t>
            </a:r>
          </a:p>
        </p:txBody>
      </p:sp>
      <p:sp>
        <p:nvSpPr>
          <p:cNvPr id="1141765" name="Text Box 5"/>
          <p:cNvSpPr txBox="1">
            <a:spLocks noChangeArrowheads="1"/>
          </p:cNvSpPr>
          <p:nvPr/>
        </p:nvSpPr>
        <p:spPr bwMode="auto">
          <a:xfrm>
            <a:off x="511175" y="1560513"/>
            <a:ext cx="8137525" cy="1569660"/>
          </a:xfrm>
          <a:prstGeom prst="rect">
            <a:avLst/>
          </a:prstGeom>
          <a:noFill/>
          <a:ln w="38100" algn="ctr">
            <a:noFill/>
            <a:miter lim="800000"/>
            <a:headEnd/>
            <a:tailEnd/>
          </a:ln>
          <a:effectLst/>
        </p:spPr>
        <p:txBody>
          <a:bodyPr wrap="square">
            <a:spAutoFit/>
          </a:bodyPr>
          <a:lstStyle/>
          <a:p>
            <a:r>
              <a:rPr lang="en-GB" dirty="0" smtClean="0">
                <a:solidFill>
                  <a:schemeClr val="tx1"/>
                </a:solidFill>
                <a:latin typeface="+mn-lt"/>
              </a:rPr>
              <a:t>As with the transfer of energy from the sun to </a:t>
            </a:r>
            <a:r>
              <a:rPr lang="en-GB" dirty="0" err="1" smtClean="0">
                <a:solidFill>
                  <a:schemeClr val="tx1"/>
                </a:solidFill>
                <a:latin typeface="+mn-lt"/>
              </a:rPr>
              <a:t>autotrophs</a:t>
            </a:r>
            <a:r>
              <a:rPr lang="en-GB" dirty="0" smtClean="0">
                <a:solidFill>
                  <a:schemeClr val="tx1"/>
                </a:solidFill>
                <a:latin typeface="+mn-lt"/>
              </a:rPr>
              <a:t>, the transfer of energy from one organism to another is </a:t>
            </a:r>
            <a:r>
              <a:rPr lang="en-GB" b="1" dirty="0" smtClean="0">
                <a:solidFill>
                  <a:schemeClr val="accent1"/>
                </a:solidFill>
                <a:latin typeface="+mn-lt"/>
              </a:rPr>
              <a:t>inefficient</a:t>
            </a:r>
            <a:r>
              <a:rPr lang="en-GB" dirty="0" smtClean="0">
                <a:solidFill>
                  <a:schemeClr val="tx1"/>
                </a:solidFill>
                <a:latin typeface="+mn-lt"/>
              </a:rPr>
              <a:t>. The efficiency of chemical can be measured:</a:t>
            </a:r>
            <a:endParaRPr lang="en-GB" dirty="0">
              <a:solidFill>
                <a:schemeClr val="tx1"/>
              </a:solidFill>
              <a:latin typeface="+mn-lt"/>
            </a:endParaRPr>
          </a:p>
        </p:txBody>
      </p:sp>
      <p:sp>
        <p:nvSpPr>
          <p:cNvPr id="1141773" name="Text Box 13"/>
          <p:cNvSpPr txBox="1">
            <a:spLocks noChangeArrowheads="1"/>
          </p:cNvSpPr>
          <p:nvPr/>
        </p:nvSpPr>
        <p:spPr bwMode="auto">
          <a:xfrm>
            <a:off x="493713" y="5481638"/>
            <a:ext cx="8174037" cy="833178"/>
          </a:xfrm>
          <a:prstGeom prst="rect">
            <a:avLst/>
          </a:prstGeom>
          <a:noFill/>
          <a:ln w="38100" algn="ctr">
            <a:noFill/>
            <a:miter lim="800000"/>
            <a:headEnd/>
            <a:tailEnd/>
          </a:ln>
          <a:effectLst/>
        </p:spPr>
        <p:txBody>
          <a:bodyPr wrap="square" lIns="90000" tIns="46800" rIns="90000" bIns="46800">
            <a:spAutoFit/>
          </a:bodyPr>
          <a:lstStyle/>
          <a:p>
            <a:r>
              <a:rPr lang="en-GB" dirty="0">
                <a:solidFill>
                  <a:schemeClr val="tx1"/>
                </a:solidFill>
                <a:latin typeface="+mn-lt"/>
              </a:rPr>
              <a:t>The energy available is usually measured in </a:t>
            </a:r>
            <a:r>
              <a:rPr lang="en-GB" b="1" dirty="0">
                <a:solidFill>
                  <a:schemeClr val="tx1"/>
                </a:solidFill>
                <a:latin typeface="+mn-lt"/>
              </a:rPr>
              <a:t>kilojoules per square metre per year</a:t>
            </a:r>
            <a:r>
              <a:rPr lang="en-GB" dirty="0">
                <a:solidFill>
                  <a:schemeClr val="tx1"/>
                </a:solidFill>
                <a:latin typeface="+mn-lt"/>
              </a:rPr>
              <a:t> (</a:t>
            </a:r>
            <a:r>
              <a:rPr lang="en-GB" b="1" dirty="0">
                <a:solidFill>
                  <a:schemeClr val="tx1"/>
                </a:solidFill>
                <a:latin typeface="+mn-lt"/>
              </a:rPr>
              <a:t>kJm</a:t>
            </a:r>
            <a:r>
              <a:rPr lang="en-GB" b="1" baseline="30000" dirty="0">
                <a:solidFill>
                  <a:schemeClr val="tx1"/>
                </a:solidFill>
                <a:latin typeface="+mn-lt"/>
              </a:rPr>
              <a:t>-2</a:t>
            </a:r>
            <a:r>
              <a:rPr lang="en-GB" b="1" dirty="0">
                <a:solidFill>
                  <a:schemeClr val="tx1"/>
                </a:solidFill>
                <a:latin typeface="+mn-lt"/>
              </a:rPr>
              <a:t> year</a:t>
            </a:r>
            <a:r>
              <a:rPr lang="en-GB" b="1" baseline="30000" dirty="0">
                <a:solidFill>
                  <a:schemeClr val="tx1"/>
                </a:solidFill>
                <a:latin typeface="+mn-lt"/>
              </a:rPr>
              <a:t>-1</a:t>
            </a:r>
            <a:r>
              <a:rPr lang="en-GB" dirty="0">
                <a:solidFill>
                  <a:schemeClr val="tx1"/>
                </a:solidFill>
                <a:latin typeface="+mn-lt"/>
              </a:rPr>
              <a:t>).</a:t>
            </a:r>
            <a:endParaRPr lang="en-US" dirty="0">
              <a:solidFill>
                <a:schemeClr val="tx1"/>
              </a:solidFill>
              <a:latin typeface="+mn-lt"/>
            </a:endParaRPr>
          </a:p>
        </p:txBody>
      </p:sp>
      <p:grpSp>
        <p:nvGrpSpPr>
          <p:cNvPr id="15" name="Group 14"/>
          <p:cNvGrpSpPr/>
          <p:nvPr/>
        </p:nvGrpSpPr>
        <p:grpSpPr>
          <a:xfrm>
            <a:off x="569913" y="3779838"/>
            <a:ext cx="7997825" cy="1121622"/>
            <a:chOff x="665163" y="4357688"/>
            <a:chExt cx="7997825" cy="1121622"/>
          </a:xfrm>
        </p:grpSpPr>
        <p:sp>
          <p:nvSpPr>
            <p:cNvPr id="1141782" name="AutoShape 22"/>
            <p:cNvSpPr>
              <a:spLocks noChangeArrowheads="1"/>
            </p:cNvSpPr>
            <p:nvPr/>
          </p:nvSpPr>
          <p:spPr bwMode="auto">
            <a:xfrm>
              <a:off x="665163" y="4404711"/>
              <a:ext cx="7997825" cy="1074599"/>
            </a:xfrm>
            <a:prstGeom prst="roundRect">
              <a:avLst>
                <a:gd name="adj" fmla="val 10727"/>
              </a:avLst>
            </a:prstGeom>
            <a:solidFill>
              <a:srgbClr val="FFFFCC"/>
            </a:solidFill>
            <a:ln w="38100" algn="ctr">
              <a:solidFill>
                <a:srgbClr val="10BC45"/>
              </a:solidFill>
              <a:round/>
              <a:headEnd/>
              <a:tailEnd/>
            </a:ln>
            <a:effectLst/>
          </p:spPr>
          <p:txBody>
            <a:bodyPr wrap="square" anchor="ctr">
              <a:spAutoFit/>
            </a:bodyPr>
            <a:lstStyle/>
            <a:p>
              <a:endParaRPr lang="en-GB" dirty="0" smtClean="0">
                <a:solidFill>
                  <a:srgbClr val="FF0000"/>
                </a:solidFill>
                <a:latin typeface="+mn-lt"/>
              </a:endParaRPr>
            </a:p>
            <a:p>
              <a:endParaRPr lang="en-GB" dirty="0">
                <a:solidFill>
                  <a:srgbClr val="FF0000"/>
                </a:solidFill>
                <a:latin typeface="+mn-lt"/>
              </a:endParaRPr>
            </a:p>
          </p:txBody>
        </p:sp>
        <p:sp>
          <p:nvSpPr>
            <p:cNvPr id="1141783" name="Text Box 23"/>
            <p:cNvSpPr txBox="1">
              <a:spLocks noChangeArrowheads="1"/>
            </p:cNvSpPr>
            <p:nvPr/>
          </p:nvSpPr>
          <p:spPr bwMode="auto">
            <a:xfrm>
              <a:off x="677863" y="4637088"/>
              <a:ext cx="1816821" cy="463846"/>
            </a:xfrm>
            <a:prstGeom prst="rect">
              <a:avLst/>
            </a:prstGeom>
            <a:noFill/>
            <a:ln w="38100" algn="ctr">
              <a:noFill/>
              <a:miter lim="800000"/>
              <a:headEnd/>
              <a:tailEnd/>
            </a:ln>
            <a:effectLst/>
          </p:spPr>
          <p:txBody>
            <a:bodyPr wrap="none" lIns="90000" tIns="46800" rIns="90000" bIns="46800">
              <a:spAutoFit/>
            </a:bodyPr>
            <a:lstStyle/>
            <a:p>
              <a:r>
                <a:rPr lang="en-GB" dirty="0">
                  <a:solidFill>
                    <a:srgbClr val="FF0000"/>
                  </a:solidFill>
                  <a:latin typeface="+mn-lt"/>
                </a:rPr>
                <a:t>efficiency  </a:t>
              </a:r>
              <a:endParaRPr lang="en-US" dirty="0">
                <a:solidFill>
                  <a:srgbClr val="FF0000"/>
                </a:solidFill>
                <a:latin typeface="+mn-lt"/>
              </a:endParaRPr>
            </a:p>
          </p:txBody>
        </p:sp>
        <p:sp>
          <p:nvSpPr>
            <p:cNvPr id="1141784" name="Text Box 24"/>
            <p:cNvSpPr txBox="1">
              <a:spLocks noChangeArrowheads="1"/>
            </p:cNvSpPr>
            <p:nvPr/>
          </p:nvSpPr>
          <p:spPr bwMode="auto">
            <a:xfrm>
              <a:off x="2544763" y="4357688"/>
              <a:ext cx="5268087" cy="463846"/>
            </a:xfrm>
            <a:prstGeom prst="rect">
              <a:avLst/>
            </a:prstGeom>
            <a:noFill/>
            <a:ln w="38100" algn="ctr">
              <a:noFill/>
              <a:miter lim="800000"/>
              <a:headEnd/>
              <a:tailEnd/>
            </a:ln>
            <a:effectLst/>
          </p:spPr>
          <p:txBody>
            <a:bodyPr wrap="none" lIns="90000" tIns="46800" rIns="90000" bIns="46800">
              <a:spAutoFit/>
            </a:bodyPr>
            <a:lstStyle/>
            <a:p>
              <a:r>
                <a:rPr lang="en-GB">
                  <a:solidFill>
                    <a:srgbClr val="FF0000"/>
                  </a:solidFill>
                  <a:latin typeface="+mn-lt"/>
                </a:rPr>
                <a:t>energy available after the transfer</a:t>
              </a:r>
              <a:endParaRPr lang="en-US">
                <a:solidFill>
                  <a:srgbClr val="FF0000"/>
                </a:solidFill>
                <a:latin typeface="+mn-lt"/>
              </a:endParaRPr>
            </a:p>
          </p:txBody>
        </p:sp>
        <p:sp>
          <p:nvSpPr>
            <p:cNvPr id="1141785" name="Text Box 25"/>
            <p:cNvSpPr txBox="1">
              <a:spLocks noChangeArrowheads="1"/>
            </p:cNvSpPr>
            <p:nvPr/>
          </p:nvSpPr>
          <p:spPr bwMode="auto">
            <a:xfrm>
              <a:off x="2544763" y="4916488"/>
              <a:ext cx="5566245" cy="463846"/>
            </a:xfrm>
            <a:prstGeom prst="rect">
              <a:avLst/>
            </a:prstGeom>
            <a:noFill/>
            <a:ln w="38100" algn="ctr">
              <a:noFill/>
              <a:miter lim="800000"/>
              <a:headEnd/>
              <a:tailEnd/>
            </a:ln>
            <a:effectLst/>
          </p:spPr>
          <p:txBody>
            <a:bodyPr wrap="none" lIns="90000" tIns="46800" rIns="90000" bIns="46800">
              <a:spAutoFit/>
            </a:bodyPr>
            <a:lstStyle/>
            <a:p>
              <a:r>
                <a:rPr lang="en-GB">
                  <a:solidFill>
                    <a:srgbClr val="FF0000"/>
                  </a:solidFill>
                  <a:latin typeface="+mn-lt"/>
                </a:rPr>
                <a:t>energy available before the transfer</a:t>
              </a:r>
              <a:endParaRPr lang="en-US">
                <a:solidFill>
                  <a:srgbClr val="FF0000"/>
                </a:solidFill>
                <a:latin typeface="+mn-lt"/>
              </a:endParaRPr>
            </a:p>
          </p:txBody>
        </p:sp>
        <p:sp>
          <p:nvSpPr>
            <p:cNvPr id="1141786" name="Line 26"/>
            <p:cNvSpPr>
              <a:spLocks noChangeShapeType="1"/>
            </p:cNvSpPr>
            <p:nvPr/>
          </p:nvSpPr>
          <p:spPr bwMode="auto">
            <a:xfrm flipH="1">
              <a:off x="2495550" y="4876800"/>
              <a:ext cx="4965700" cy="0"/>
            </a:xfrm>
            <a:prstGeom prst="line">
              <a:avLst/>
            </a:prstGeom>
            <a:noFill/>
            <a:ln w="38100">
              <a:solidFill>
                <a:srgbClr val="FF0000"/>
              </a:solidFill>
              <a:round/>
              <a:headEnd/>
              <a:tailEnd/>
            </a:ln>
            <a:effectLst/>
          </p:spPr>
          <p:txBody>
            <a:bodyPr lIns="90000" tIns="46800" rIns="90000" bIns="46800">
              <a:spAutoFit/>
            </a:bodyPr>
            <a:lstStyle/>
            <a:p>
              <a:endParaRPr lang="en-GB">
                <a:solidFill>
                  <a:srgbClr val="FF0000"/>
                </a:solidFill>
                <a:latin typeface="+mn-lt"/>
              </a:endParaRPr>
            </a:p>
          </p:txBody>
        </p:sp>
        <p:sp>
          <p:nvSpPr>
            <p:cNvPr id="1141787" name="Text Box 27"/>
            <p:cNvSpPr txBox="1">
              <a:spLocks noChangeArrowheads="1"/>
            </p:cNvSpPr>
            <p:nvPr/>
          </p:nvSpPr>
          <p:spPr bwMode="auto">
            <a:xfrm>
              <a:off x="2144713" y="4662488"/>
              <a:ext cx="367706" cy="463846"/>
            </a:xfrm>
            <a:prstGeom prst="rect">
              <a:avLst/>
            </a:prstGeom>
            <a:noFill/>
            <a:ln w="38100" algn="ctr">
              <a:noFill/>
              <a:miter lim="800000"/>
              <a:headEnd/>
              <a:tailEnd/>
            </a:ln>
            <a:effectLst/>
          </p:spPr>
          <p:txBody>
            <a:bodyPr wrap="none" lIns="90000" tIns="46800" rIns="90000" bIns="46800">
              <a:spAutoFit/>
            </a:bodyPr>
            <a:lstStyle/>
            <a:p>
              <a:r>
                <a:rPr lang="en-GB">
                  <a:solidFill>
                    <a:srgbClr val="FF0000"/>
                  </a:solidFill>
                  <a:latin typeface="+mn-lt"/>
                </a:rPr>
                <a:t>=</a:t>
              </a:r>
              <a:endParaRPr lang="en-US">
                <a:solidFill>
                  <a:srgbClr val="FF0000"/>
                </a:solidFill>
                <a:latin typeface="+mn-lt"/>
              </a:endParaRPr>
            </a:p>
          </p:txBody>
        </p:sp>
        <p:sp>
          <p:nvSpPr>
            <p:cNvPr id="1141788" name="Text Box 28"/>
            <p:cNvSpPr txBox="1">
              <a:spLocks noChangeArrowheads="1"/>
            </p:cNvSpPr>
            <p:nvPr/>
          </p:nvSpPr>
          <p:spPr bwMode="auto">
            <a:xfrm>
              <a:off x="7567613" y="4598988"/>
              <a:ext cx="962421" cy="463846"/>
            </a:xfrm>
            <a:prstGeom prst="rect">
              <a:avLst/>
            </a:prstGeom>
            <a:noFill/>
            <a:ln w="38100" algn="ctr">
              <a:noFill/>
              <a:miter lim="800000"/>
              <a:headEnd/>
              <a:tailEnd/>
            </a:ln>
            <a:effectLst/>
          </p:spPr>
          <p:txBody>
            <a:bodyPr wrap="none" lIns="90000" tIns="46800" rIns="90000" bIns="46800">
              <a:spAutoFit/>
            </a:bodyPr>
            <a:lstStyle/>
            <a:p>
              <a:r>
                <a:rPr lang="en-GB">
                  <a:solidFill>
                    <a:srgbClr val="FF0000"/>
                  </a:solidFill>
                  <a:latin typeface="+mn-lt"/>
                </a:rPr>
                <a:t>× 100</a:t>
              </a:r>
              <a:endParaRPr lang="en-US">
                <a:solidFill>
                  <a:srgbClr val="FF0000"/>
                </a:solidFill>
                <a:latin typeface="+mn-lt"/>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41765"/>
                                        </p:tgtEl>
                                        <p:attrNameLst>
                                          <p:attrName>style.visibility</p:attrName>
                                        </p:attrNameLst>
                                      </p:cBhvr>
                                      <p:to>
                                        <p:strVal val="visible"/>
                                      </p:to>
                                    </p:set>
                                    <p:animEffect transition="in" filter="dissolve">
                                      <p:cBhvr>
                                        <p:cTn id="7" dur="500"/>
                                        <p:tgtEl>
                                          <p:spTgt spid="114176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1141773"/>
                                        </p:tgtEl>
                                        <p:attrNameLst>
                                          <p:attrName>style.visibility</p:attrName>
                                        </p:attrNameLst>
                                      </p:cBhvr>
                                      <p:to>
                                        <p:strVal val="visible"/>
                                      </p:to>
                                    </p:set>
                                    <p:animEffect transition="in" filter="dissolve">
                                      <p:cBhvr>
                                        <p:cTn id="16" dur="500"/>
                                        <p:tgtEl>
                                          <p:spTgt spid="1141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1765" grpId="0"/>
      <p:bldP spid="114177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0738" name="Rectangle 2"/>
          <p:cNvSpPr>
            <a:spLocks noGrp="1" noChangeArrowheads="1"/>
          </p:cNvSpPr>
          <p:nvPr>
            <p:ph type="title"/>
          </p:nvPr>
        </p:nvSpPr>
        <p:spPr/>
        <p:txBody>
          <a:bodyPr/>
          <a:lstStyle/>
          <a:p>
            <a:r>
              <a:rPr lang="en-GB"/>
              <a:t>Comparing trophic efficiencies</a:t>
            </a:r>
          </a:p>
        </p:txBody>
      </p:sp>
      <p:pic>
        <p:nvPicPr>
          <p:cNvPr id="1140741" name="Picture 5" descr="flash_icon"/>
          <p:cNvPicPr>
            <a:picLocks noChangeAspect="1" noChangeArrowheads="1"/>
          </p:cNvPicPr>
          <p:nvPr/>
        </p:nvPicPr>
        <p:blipFill>
          <a:blip r:embed="rId5" cstate="print"/>
          <a:srcRect/>
          <a:stretch>
            <a:fillRect/>
          </a:stretch>
        </p:blipFill>
        <p:spPr bwMode="auto">
          <a:xfrm>
            <a:off x="7451725" y="115888"/>
            <a:ext cx="385763" cy="431800"/>
          </a:xfrm>
          <a:prstGeom prst="rect">
            <a:avLst/>
          </a:prstGeom>
          <a:noFill/>
        </p:spPr>
      </p:pic>
      <p:pic>
        <p:nvPicPr>
          <p:cNvPr id="930833" name="Picture 17" descr="forward_arrow_colour">
            <a:hlinkClick r:id="" action="ppaction://hlinkshowjump?jump=nextslide"/>
          </p:cNvPr>
          <p:cNvPicPr>
            <a:picLocks noChangeAspect="1" noChangeArrowheads="1"/>
          </p:cNvPicPr>
          <p:nvPr/>
        </p:nvPicPr>
        <p:blipFill>
          <a:blip r:embed="rId6" cstate="print"/>
          <a:srcRect/>
          <a:stretch>
            <a:fillRect/>
          </a:stretch>
        </p:blipFill>
        <p:spPr bwMode="auto">
          <a:xfrm>
            <a:off x="8447088" y="6167438"/>
            <a:ext cx="630237" cy="574675"/>
          </a:xfrm>
          <a:prstGeom prst="rect">
            <a:avLst/>
          </a:prstGeom>
          <a:noFill/>
          <a:ln w="9525">
            <a:noFill/>
            <a:miter lim="800000"/>
            <a:headEnd/>
            <a:tailEnd/>
          </a:ln>
        </p:spPr>
      </p:pic>
      <p:pic>
        <p:nvPicPr>
          <p:cNvPr id="1140747" name="ShockwaveFlash1JPG" descr="energy_transfer_troph_eff_shared_targets"/>
          <p:cNvPicPr>
            <a:picLocks noChangeAspect="1" noChangeArrowheads="1"/>
          </p:cNvPicPr>
          <p:nvPr/>
        </p:nvPicPr>
        <p:blipFill>
          <a:blip r:embed="rId7" cstate="print"/>
          <a:srcRect/>
          <a:stretch>
            <a:fillRect/>
          </a:stretch>
        </p:blipFill>
        <p:spPr bwMode="auto">
          <a:xfrm>
            <a:off x="212725" y="800100"/>
            <a:ext cx="8699500" cy="5308600"/>
          </a:xfrm>
          <a:prstGeom prst="rect">
            <a:avLst/>
          </a:prstGeom>
          <a:noFill/>
          <a:ln w="38100" algn="ctr">
            <a:noFill/>
            <a:miter lim="800000"/>
            <a:headEnd/>
            <a:tailEnd/>
          </a:ln>
          <a:effectLst/>
        </p:spPr>
      </p:pic>
    </p:spTree>
    <p:controls>
      <mc:AlternateContent xmlns:mc="http://schemas.openxmlformats.org/markup-compatibility/2006">
        <mc:Choice xmlns:v="urn:schemas-microsoft-com:vml" Requires="v">
          <p:control spid="444439"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8"/>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2242" name="Rectangle 2"/>
          <p:cNvSpPr>
            <a:spLocks noGrp="1" noChangeArrowheads="1"/>
          </p:cNvSpPr>
          <p:nvPr>
            <p:ph type="title"/>
          </p:nvPr>
        </p:nvSpPr>
        <p:spPr/>
        <p:txBody>
          <a:bodyPr/>
          <a:lstStyle/>
          <a:p>
            <a:r>
              <a:rPr lang="en-GB"/>
              <a:t>Efficiency of transfers in a food chain</a:t>
            </a:r>
            <a:endParaRPr lang="en-US"/>
          </a:p>
        </p:txBody>
      </p:sp>
      <p:pic>
        <p:nvPicPr>
          <p:cNvPr id="1162244" name="Picture 4" descr="flash_icon"/>
          <p:cNvPicPr>
            <a:picLocks noChangeAspect="1" noChangeArrowheads="1"/>
          </p:cNvPicPr>
          <p:nvPr/>
        </p:nvPicPr>
        <p:blipFill>
          <a:blip r:embed="rId4" cstate="print"/>
          <a:srcRect/>
          <a:stretch>
            <a:fillRect/>
          </a:stretch>
        </p:blipFill>
        <p:spPr bwMode="auto">
          <a:xfrm>
            <a:off x="7451725" y="115888"/>
            <a:ext cx="385763" cy="431800"/>
          </a:xfrm>
          <a:prstGeom prst="rect">
            <a:avLst/>
          </a:prstGeom>
          <a:noFill/>
        </p:spPr>
      </p:pic>
      <p:pic>
        <p:nvPicPr>
          <p:cNvPr id="930833" name="Picture 17" descr="forward_arrow_colour">
            <a:hlinkClick r:id="" action="ppaction://hlinkshowjump?jump=nextslide"/>
          </p:cNvPr>
          <p:cNvPicPr>
            <a:picLocks noChangeAspect="1" noChangeArrowheads="1"/>
          </p:cNvPicPr>
          <p:nvPr/>
        </p:nvPicPr>
        <p:blipFill>
          <a:blip r:embed="rId5" cstate="print"/>
          <a:srcRect/>
          <a:stretch>
            <a:fillRect/>
          </a:stretch>
        </p:blipFill>
        <p:spPr bwMode="auto">
          <a:xfrm>
            <a:off x="8447088" y="6167438"/>
            <a:ext cx="630237" cy="574675"/>
          </a:xfrm>
          <a:prstGeom prst="rect">
            <a:avLst/>
          </a:prstGeom>
          <a:noFill/>
          <a:ln w="9525">
            <a:noFill/>
            <a:miter lim="800000"/>
            <a:headEnd/>
            <a:tailEnd/>
          </a:ln>
        </p:spPr>
      </p:pic>
      <p:pic>
        <p:nvPicPr>
          <p:cNvPr id="1162250" name="ShockwaveFlash1JPG" descr="energytransfer_dd_efficiency"/>
          <p:cNvPicPr>
            <a:picLocks noChangeAspect="1" noChangeArrowheads="1"/>
          </p:cNvPicPr>
          <p:nvPr/>
        </p:nvPicPr>
        <p:blipFill>
          <a:blip r:embed="rId6" cstate="print"/>
          <a:srcRect/>
          <a:stretch>
            <a:fillRect/>
          </a:stretch>
        </p:blipFill>
        <p:spPr bwMode="auto">
          <a:xfrm>
            <a:off x="212725" y="800100"/>
            <a:ext cx="8699500" cy="5308600"/>
          </a:xfrm>
          <a:prstGeom prst="rect">
            <a:avLst/>
          </a:prstGeom>
          <a:noFill/>
          <a:ln w="38100" algn="ctr">
            <a:noFill/>
            <a:miter lim="800000"/>
            <a:headEnd/>
            <a:tailEnd/>
          </a:ln>
          <a:effectLst/>
        </p:spPr>
      </p:pic>
    </p:spTree>
    <p:controls>
      <mc:AlternateContent xmlns:mc="http://schemas.openxmlformats.org/markup-compatibility/2006">
        <mc:Choice xmlns:v="urn:schemas-microsoft-com:vml" Requires="v">
          <p:control spid="445463"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7"/>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TASKS</a:t>
            </a:r>
            <a:endParaRPr lang="en-GB" dirty="0"/>
          </a:p>
        </p:txBody>
      </p:sp>
      <p:sp>
        <p:nvSpPr>
          <p:cNvPr id="3" name="Content Placeholder 2"/>
          <p:cNvSpPr>
            <a:spLocks noGrp="1"/>
          </p:cNvSpPr>
          <p:nvPr>
            <p:ph idx="1"/>
          </p:nvPr>
        </p:nvSpPr>
        <p:spPr>
          <a:xfrm>
            <a:off x="1043492" y="2323652"/>
            <a:ext cx="6777317" cy="3873948"/>
          </a:xfrm>
        </p:spPr>
        <p:txBody>
          <a:bodyPr>
            <a:normAutofit fontScale="92500" lnSpcReduction="10000"/>
          </a:bodyPr>
          <a:lstStyle/>
          <a:p>
            <a:pPr marL="525780" indent="-457200">
              <a:buFont typeface="+mj-lt"/>
              <a:buAutoNum type="arabicPeriod"/>
            </a:pPr>
            <a:r>
              <a:rPr lang="en-GB" dirty="0"/>
              <a:t>Complete ‘Summary’ questions 1-3 on page 37.</a:t>
            </a:r>
          </a:p>
          <a:p>
            <a:pPr marL="525780" indent="-457200">
              <a:buFont typeface="+mj-lt"/>
              <a:buAutoNum type="arabicPeriod"/>
            </a:pPr>
            <a:r>
              <a:rPr lang="en-GB" dirty="0" smtClean="0"/>
              <a:t>Complete </a:t>
            </a:r>
            <a:r>
              <a:rPr lang="en-GB" dirty="0"/>
              <a:t>‘</a:t>
            </a:r>
            <a:r>
              <a:rPr lang="en-GB" dirty="0" smtClean="0"/>
              <a:t>Calculating the efficiency of energy transfers’ questions on page 38. </a:t>
            </a:r>
            <a:endParaRPr lang="en-GB" dirty="0"/>
          </a:p>
          <a:p>
            <a:pPr marL="525780" indent="-457200">
              <a:buFont typeface="+mj-lt"/>
              <a:buAutoNum type="arabicPeriod"/>
            </a:pPr>
            <a:r>
              <a:rPr lang="en-GB" dirty="0" smtClean="0"/>
              <a:t>Complete ‘Adding up totals’ questions 1-5 on page 39.</a:t>
            </a:r>
          </a:p>
          <a:p>
            <a:pPr marL="68580" indent="0" algn="ctr">
              <a:buNone/>
            </a:pPr>
            <a:r>
              <a:rPr lang="en-GB" dirty="0" smtClean="0"/>
              <a:t>-------</a:t>
            </a:r>
          </a:p>
          <a:p>
            <a:pPr marL="525780" indent="-457200">
              <a:buFont typeface="+mj-lt"/>
              <a:buAutoNum type="arabicPeriod"/>
            </a:pPr>
            <a:r>
              <a:rPr lang="en-GB" dirty="0" smtClean="0"/>
              <a:t>Complete </a:t>
            </a:r>
            <a:r>
              <a:rPr lang="en-GB" dirty="0"/>
              <a:t>‘Productivity and farming practices’ questions on page </a:t>
            </a:r>
            <a:r>
              <a:rPr lang="en-GB" dirty="0" smtClean="0"/>
              <a:t>39-40.</a:t>
            </a:r>
          </a:p>
          <a:p>
            <a:pPr marL="525780" indent="-457200">
              <a:buFont typeface="+mj-lt"/>
              <a:buAutoNum type="arabicPeriod"/>
            </a:pPr>
            <a:r>
              <a:rPr lang="en-GB" dirty="0" smtClean="0"/>
              <a:t>Complete </a:t>
            </a:r>
            <a:r>
              <a:rPr lang="en-GB" dirty="0"/>
              <a:t>‘A mighty problem’ questions on page 41.</a:t>
            </a:r>
          </a:p>
          <a:p>
            <a:pPr marL="525780" indent="-457200">
              <a:buFont typeface="+mj-lt"/>
              <a:buAutoNum type="arabicPeriod"/>
            </a:pPr>
            <a:endParaRPr lang="en-GB" dirty="0" smtClean="0"/>
          </a:p>
          <a:p>
            <a:pPr marL="525780" indent="-457200">
              <a:buFont typeface="+mj-lt"/>
              <a:buAutoNum type="arabicPeriod"/>
            </a:pPr>
            <a:endParaRPr lang="en-GB" dirty="0" smtClean="0"/>
          </a:p>
        </p:txBody>
      </p:sp>
    </p:spTree>
    <p:extLst>
      <p:ext uri="{BB962C8B-B14F-4D97-AF65-F5344CB8AC3E}">
        <p14:creationId xmlns:p14="http://schemas.microsoft.com/office/powerpoint/2010/main" val="813112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2786" name="Rectangle 2"/>
          <p:cNvSpPr>
            <a:spLocks noGrp="1" noChangeArrowheads="1"/>
          </p:cNvSpPr>
          <p:nvPr>
            <p:ph type="title"/>
          </p:nvPr>
        </p:nvSpPr>
        <p:spPr/>
        <p:txBody>
          <a:bodyPr/>
          <a:lstStyle/>
          <a:p>
            <a:r>
              <a:rPr lang="en-GB"/>
              <a:t>Energy transfer: true or false?</a:t>
            </a:r>
          </a:p>
        </p:txBody>
      </p:sp>
      <p:pic>
        <p:nvPicPr>
          <p:cNvPr id="1142789" name="Picture 5" descr="flash_icon"/>
          <p:cNvPicPr>
            <a:picLocks noChangeAspect="1" noChangeArrowheads="1"/>
          </p:cNvPicPr>
          <p:nvPr/>
        </p:nvPicPr>
        <p:blipFill>
          <a:blip r:embed="rId5" cstate="print"/>
          <a:srcRect/>
          <a:stretch>
            <a:fillRect/>
          </a:stretch>
        </p:blipFill>
        <p:spPr bwMode="auto">
          <a:xfrm>
            <a:off x="7451725" y="115888"/>
            <a:ext cx="385763" cy="431800"/>
          </a:xfrm>
          <a:prstGeom prst="rect">
            <a:avLst/>
          </a:prstGeom>
          <a:noFill/>
        </p:spPr>
      </p:pic>
      <p:pic>
        <p:nvPicPr>
          <p:cNvPr id="930833" name="Picture 17" descr="forward_arrow_colour">
            <a:hlinkClick r:id="" action="ppaction://hlinkshowjump?jump=nextslide"/>
          </p:cNvPr>
          <p:cNvPicPr>
            <a:picLocks noChangeAspect="1" noChangeArrowheads="1"/>
          </p:cNvPicPr>
          <p:nvPr/>
        </p:nvPicPr>
        <p:blipFill>
          <a:blip r:embed="rId6" cstate="print"/>
          <a:srcRect/>
          <a:stretch>
            <a:fillRect/>
          </a:stretch>
        </p:blipFill>
        <p:spPr bwMode="auto">
          <a:xfrm>
            <a:off x="8447088" y="6167438"/>
            <a:ext cx="630237" cy="574675"/>
          </a:xfrm>
          <a:prstGeom prst="rect">
            <a:avLst/>
          </a:prstGeom>
          <a:noFill/>
          <a:ln w="9525">
            <a:noFill/>
            <a:miter lim="800000"/>
            <a:headEnd/>
            <a:tailEnd/>
          </a:ln>
        </p:spPr>
      </p:pic>
      <p:pic>
        <p:nvPicPr>
          <p:cNvPr id="1142793" name="ShockwaveFlash1JPG" descr="energy_transfer_truefalse_chap1"/>
          <p:cNvPicPr>
            <a:picLocks noChangeAspect="1" noChangeArrowheads="1"/>
          </p:cNvPicPr>
          <p:nvPr/>
        </p:nvPicPr>
        <p:blipFill>
          <a:blip r:embed="rId7" cstate="print"/>
          <a:srcRect/>
          <a:stretch>
            <a:fillRect/>
          </a:stretch>
        </p:blipFill>
        <p:spPr bwMode="auto">
          <a:xfrm>
            <a:off x="212725" y="800100"/>
            <a:ext cx="8699500" cy="5308600"/>
          </a:xfrm>
          <a:prstGeom prst="rect">
            <a:avLst/>
          </a:prstGeom>
          <a:noFill/>
          <a:ln w="38100" algn="ctr">
            <a:noFill/>
            <a:miter lim="800000"/>
            <a:headEnd/>
            <a:tailEnd/>
          </a:ln>
          <a:effectLst/>
        </p:spPr>
      </p:pic>
    </p:spTree>
    <p:controls>
      <mc:AlternateContent xmlns:mc="http://schemas.openxmlformats.org/markup-compatibility/2006">
        <mc:Choice xmlns:v="urn:schemas-microsoft-com:vml" Requires="v">
          <p:control spid="446487"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8"/>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6393" y="1915381"/>
            <a:ext cx="6034927" cy="4209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96180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Economic issues</a:t>
            </a:r>
            <a:endParaRPr lang="en-GB" dirty="0"/>
          </a:p>
        </p:txBody>
      </p:sp>
      <p:sp>
        <p:nvSpPr>
          <p:cNvPr id="3" name="Content Placeholder 2"/>
          <p:cNvSpPr>
            <a:spLocks noGrp="1"/>
          </p:cNvSpPr>
          <p:nvPr>
            <p:ph idx="1"/>
          </p:nvPr>
        </p:nvSpPr>
        <p:spPr/>
        <p:txBody>
          <a:bodyPr/>
          <a:lstStyle/>
          <a:p>
            <a:r>
              <a:rPr lang="en-GB" dirty="0" smtClean="0"/>
              <a:t>The highly </a:t>
            </a:r>
            <a:r>
              <a:rPr lang="en-GB" b="1" dirty="0" smtClean="0">
                <a:solidFill>
                  <a:schemeClr val="accent1"/>
                </a:solidFill>
              </a:rPr>
              <a:t>competitive</a:t>
            </a:r>
            <a:r>
              <a:rPr lang="en-GB" dirty="0" smtClean="0"/>
              <a:t> market put farmers under pressure to cut </a:t>
            </a:r>
            <a:r>
              <a:rPr lang="en-GB" b="1" dirty="0" smtClean="0">
                <a:solidFill>
                  <a:schemeClr val="accent1"/>
                </a:solidFill>
              </a:rPr>
              <a:t>costs</a:t>
            </a:r>
            <a:r>
              <a:rPr lang="en-GB" dirty="0" smtClean="0"/>
              <a:t> and supply cheap </a:t>
            </a:r>
            <a:r>
              <a:rPr lang="en-GB" b="1" dirty="0" smtClean="0">
                <a:solidFill>
                  <a:schemeClr val="accent1"/>
                </a:solidFill>
              </a:rPr>
              <a:t>food</a:t>
            </a:r>
            <a:r>
              <a:rPr lang="en-GB" dirty="0" smtClean="0"/>
              <a:t>.</a:t>
            </a:r>
          </a:p>
          <a:p>
            <a:endParaRPr lang="en-GB" dirty="0" smtClean="0"/>
          </a:p>
          <a:p>
            <a:r>
              <a:rPr lang="en-GB" dirty="0" smtClean="0"/>
              <a:t>Consider the battery farming of chickens…..</a:t>
            </a:r>
            <a:endParaRPr lang="en-GB" dirty="0"/>
          </a:p>
        </p:txBody>
      </p:sp>
      <p:sp>
        <p:nvSpPr>
          <p:cNvPr id="4" name="Rectangle 3"/>
          <p:cNvSpPr/>
          <p:nvPr/>
        </p:nvSpPr>
        <p:spPr>
          <a:xfrm>
            <a:off x="2048933" y="4966480"/>
            <a:ext cx="4572000" cy="830997"/>
          </a:xfrm>
          <a:prstGeom prst="rect">
            <a:avLst/>
          </a:prstGeom>
        </p:spPr>
        <p:txBody>
          <a:bodyPr>
            <a:spAutoFit/>
          </a:bodyPr>
          <a:lstStyle/>
          <a:p>
            <a:r>
              <a:rPr lang="en-GB" dirty="0" smtClean="0">
                <a:hlinkClick r:id="rId2"/>
              </a:rPr>
              <a:t>https://www.youtube.com/watch?v=enwU5jIXSlU</a:t>
            </a:r>
            <a:r>
              <a:rPr lang="en-GB" dirty="0" smtClean="0"/>
              <a:t> </a:t>
            </a:r>
            <a:endParaRPr lang="en-GB" dirty="0"/>
          </a:p>
        </p:txBody>
      </p:sp>
    </p:spTree>
    <p:extLst>
      <p:ext uri="{BB962C8B-B14F-4D97-AF65-F5344CB8AC3E}">
        <p14:creationId xmlns:p14="http://schemas.microsoft.com/office/powerpoint/2010/main" val="36079633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13002" t="22927" r="12285" b="20798"/>
          <a:stretch>
            <a:fillRect/>
          </a:stretch>
        </p:blipFill>
        <p:spPr bwMode="auto">
          <a:xfrm>
            <a:off x="34480" y="1620489"/>
            <a:ext cx="9109520" cy="3857652"/>
          </a:xfrm>
          <a:prstGeom prst="rect">
            <a:avLst/>
          </a:prstGeom>
          <a:noFill/>
          <a:ln w="9525">
            <a:noFill/>
            <a:miter lim="800000"/>
            <a:headEnd/>
            <a:tailEnd/>
          </a:ln>
        </p:spPr>
      </p:pic>
      <p:sp>
        <p:nvSpPr>
          <p:cNvPr id="4" name="TextBox 3"/>
          <p:cNvSpPr txBox="1"/>
          <p:nvPr/>
        </p:nvSpPr>
        <p:spPr>
          <a:xfrm>
            <a:off x="598539" y="5606715"/>
            <a:ext cx="7919817" cy="83099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GB" sz="2400" b="0" i="0" u="none" strike="noStrike" kern="1200" cap="none" spc="0" normalizeH="0" baseline="0" noProof="0" dirty="0" smtClean="0">
                <a:ln>
                  <a:noFill/>
                </a:ln>
                <a:solidFill>
                  <a:srgbClr val="3E3D2D"/>
                </a:solidFill>
                <a:effectLst/>
                <a:uLnTx/>
                <a:uFillTx/>
                <a:latin typeface="Century Gothic"/>
                <a:ea typeface="+mn-ea"/>
                <a:cs typeface="+mn-cs"/>
              </a:rPr>
              <a:t>The first one is more efficient as its has less tropic levels. </a:t>
            </a:r>
            <a:endParaRPr kumimoji="0" lang="en-GB" sz="2400" b="0" i="0" u="none" strike="noStrike" kern="1200" cap="none" spc="0" normalizeH="0" baseline="0" noProof="0" dirty="0">
              <a:ln>
                <a:noFill/>
              </a:ln>
              <a:solidFill>
                <a:srgbClr val="3E3D2D"/>
              </a:solidFill>
              <a:effectLst/>
              <a:uLnTx/>
              <a:uFillTx/>
              <a:latin typeface="Century Gothic"/>
              <a:ea typeface="+mn-ea"/>
              <a:cs typeface="+mn-cs"/>
            </a:endParaRPr>
          </a:p>
        </p:txBody>
      </p:sp>
      <p:sp>
        <p:nvSpPr>
          <p:cNvPr id="7" name="Title 6"/>
          <p:cNvSpPr>
            <a:spLocks noGrp="1"/>
          </p:cNvSpPr>
          <p:nvPr>
            <p:ph type="title"/>
          </p:nvPr>
        </p:nvSpPr>
        <p:spPr>
          <a:xfrm>
            <a:off x="514104" y="402026"/>
            <a:ext cx="8172696" cy="1143000"/>
          </a:xfrm>
        </p:spPr>
        <p:txBody>
          <a:bodyPr>
            <a:normAutofit fontScale="90000"/>
          </a:bodyPr>
          <a:lstStyle/>
          <a:p>
            <a:r>
              <a:rPr lang="en-GB" dirty="0" smtClean="0"/>
              <a:t>Which food chain is more efficient? </a:t>
            </a:r>
            <a:endParaRPr lang="en-GB" dirty="0"/>
          </a:p>
        </p:txBody>
      </p:sp>
    </p:spTree>
    <p:extLst>
      <p:ext uri="{BB962C8B-B14F-4D97-AF65-F5344CB8AC3E}">
        <p14:creationId xmlns:p14="http://schemas.microsoft.com/office/powerpoint/2010/main" val="122237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 of intensive farming</a:t>
            </a:r>
            <a:endParaRPr lang="en-GB" dirty="0"/>
          </a:p>
        </p:txBody>
      </p:sp>
      <p:sp>
        <p:nvSpPr>
          <p:cNvPr id="3" name="Content Placeholder 2"/>
          <p:cNvSpPr>
            <a:spLocks noGrp="1"/>
          </p:cNvSpPr>
          <p:nvPr>
            <p:ph idx="1"/>
          </p:nvPr>
        </p:nvSpPr>
        <p:spPr>
          <a:xfrm>
            <a:off x="1043492" y="2395841"/>
            <a:ext cx="6777317" cy="3508977"/>
          </a:xfrm>
        </p:spPr>
        <p:txBody>
          <a:bodyPr>
            <a:normAutofit/>
          </a:bodyPr>
          <a:lstStyle/>
          <a:p>
            <a:r>
              <a:rPr lang="en-GB" sz="3200" dirty="0" smtClean="0"/>
              <a:t>Intensive farming of livestock aims to </a:t>
            </a:r>
            <a:r>
              <a:rPr lang="en-GB" sz="3200" b="1" dirty="0" smtClean="0">
                <a:solidFill>
                  <a:schemeClr val="accent1"/>
                </a:solidFill>
              </a:rPr>
              <a:t>minimise</a:t>
            </a:r>
            <a:r>
              <a:rPr lang="en-GB" sz="3200" dirty="0" smtClean="0"/>
              <a:t> energy losses from domestic animals during their lifetime to ensure that more food energy taken in is converted into </a:t>
            </a:r>
            <a:r>
              <a:rPr lang="en-GB" sz="3200" b="1" dirty="0" smtClean="0">
                <a:solidFill>
                  <a:schemeClr val="accent1"/>
                </a:solidFill>
              </a:rPr>
              <a:t>body</a:t>
            </a:r>
            <a:r>
              <a:rPr lang="en-GB" sz="3200" dirty="0" smtClean="0"/>
              <a:t> </a:t>
            </a:r>
            <a:r>
              <a:rPr lang="en-GB" sz="3200" b="1" dirty="0" smtClean="0">
                <a:solidFill>
                  <a:schemeClr val="accent1"/>
                </a:solidFill>
              </a:rPr>
              <a:t>mass</a:t>
            </a:r>
            <a:r>
              <a:rPr lang="en-GB" sz="3200" dirty="0" smtClean="0"/>
              <a:t>.</a:t>
            </a:r>
          </a:p>
          <a:p>
            <a:endParaRPr lang="en-GB" sz="3200" dirty="0" smtClean="0"/>
          </a:p>
          <a:p>
            <a:endParaRPr lang="en-GB" sz="3200" dirty="0" smtClean="0"/>
          </a:p>
          <a:p>
            <a:endParaRPr lang="en-GB" sz="3200" dirty="0" smtClean="0"/>
          </a:p>
          <a:p>
            <a:endParaRPr lang="en-GB" sz="3200" dirty="0"/>
          </a:p>
        </p:txBody>
      </p:sp>
    </p:spTree>
    <p:extLst>
      <p:ext uri="{BB962C8B-B14F-4D97-AF65-F5344CB8AC3E}">
        <p14:creationId xmlns:p14="http://schemas.microsoft.com/office/powerpoint/2010/main" val="40994787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a:t>
            </a:r>
            <a:endParaRPr lang="en-GB" dirty="0"/>
          </a:p>
        </p:txBody>
      </p:sp>
      <p:sp>
        <p:nvSpPr>
          <p:cNvPr id="3" name="Content Placeholder 2"/>
          <p:cNvSpPr>
            <a:spLocks noGrp="1"/>
          </p:cNvSpPr>
          <p:nvPr>
            <p:ph idx="1"/>
          </p:nvPr>
        </p:nvSpPr>
        <p:spPr/>
        <p:txBody>
          <a:bodyPr>
            <a:normAutofit/>
          </a:bodyPr>
          <a:lstStyle/>
          <a:p>
            <a:r>
              <a:rPr lang="en-GB" sz="2800" dirty="0" smtClean="0"/>
              <a:t>How can the energy-conversion rate be improved?</a:t>
            </a:r>
            <a:endParaRPr lang="en-GB" sz="2800" dirty="0"/>
          </a:p>
        </p:txBody>
      </p:sp>
    </p:spTree>
    <p:extLst>
      <p:ext uri="{BB962C8B-B14F-4D97-AF65-F5344CB8AC3E}">
        <p14:creationId xmlns:p14="http://schemas.microsoft.com/office/powerpoint/2010/main" val="11009187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Features of intensive rearing of  livestock</a:t>
            </a:r>
            <a:endParaRPr lang="en-GB" dirty="0"/>
          </a:p>
        </p:txBody>
      </p:sp>
      <p:sp>
        <p:nvSpPr>
          <p:cNvPr id="4" name="Content Placeholder 3"/>
          <p:cNvSpPr>
            <a:spLocks noGrp="1"/>
          </p:cNvSpPr>
          <p:nvPr>
            <p:ph idx="1"/>
          </p:nvPr>
        </p:nvSpPr>
        <p:spPr>
          <a:xfrm>
            <a:off x="1043492" y="2323652"/>
            <a:ext cx="7210171" cy="2160591"/>
          </a:xfrm>
          <a:prstGeom prst="rect">
            <a:avLst/>
          </a:prstGeom>
        </p:spPr>
        <p:txBody>
          <a:bodyPr wrap="square">
            <a:spAutoFit/>
          </a:bodyPr>
          <a:lstStyle/>
          <a:p>
            <a:r>
              <a:rPr lang="en-GB" dirty="0" smtClean="0">
                <a:hlinkClick r:id="rId2"/>
              </a:rPr>
              <a:t>http://www.themeatrix.com/</a:t>
            </a:r>
            <a:r>
              <a:rPr lang="en-GB" dirty="0" smtClean="0"/>
              <a:t> </a:t>
            </a:r>
          </a:p>
          <a:p>
            <a:endParaRPr lang="en-GB" dirty="0" smtClean="0"/>
          </a:p>
          <a:p>
            <a:pPr marL="525780" indent="-457200">
              <a:buFont typeface="+mj-lt"/>
              <a:buAutoNum type="arabicPeriod"/>
            </a:pPr>
            <a:r>
              <a:rPr lang="en-GB" dirty="0" smtClean="0"/>
              <a:t>Watch the clip and list some features of intensive rearing.</a:t>
            </a:r>
          </a:p>
          <a:p>
            <a:pPr marL="525780" indent="-457200">
              <a:buFont typeface="+mj-lt"/>
              <a:buAutoNum type="arabicPeriod"/>
            </a:pPr>
            <a:endParaRPr lang="en-GB" dirty="0" smtClean="0"/>
          </a:p>
        </p:txBody>
      </p:sp>
    </p:spTree>
    <p:extLst>
      <p:ext uri="{BB962C8B-B14F-4D97-AF65-F5344CB8AC3E}">
        <p14:creationId xmlns:p14="http://schemas.microsoft.com/office/powerpoint/2010/main" val="129942483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Movement</a:t>
            </a:r>
            <a:endParaRPr lang="en-GB" dirty="0"/>
          </a:p>
        </p:txBody>
      </p:sp>
      <p:sp>
        <p:nvSpPr>
          <p:cNvPr id="3" name="Content Placeholder 2"/>
          <p:cNvSpPr>
            <a:spLocks noGrp="1"/>
          </p:cNvSpPr>
          <p:nvPr>
            <p:ph idx="1"/>
          </p:nvPr>
        </p:nvSpPr>
        <p:spPr/>
        <p:txBody>
          <a:bodyPr/>
          <a:lstStyle/>
          <a:p>
            <a:r>
              <a:rPr lang="en-GB" dirty="0" smtClean="0"/>
              <a:t>Movement is </a:t>
            </a:r>
            <a:r>
              <a:rPr lang="en-GB" b="1" dirty="0" smtClean="0">
                <a:solidFill>
                  <a:schemeClr val="accent1"/>
                </a:solidFill>
              </a:rPr>
              <a:t>restricted</a:t>
            </a:r>
            <a:r>
              <a:rPr lang="en-GB" dirty="0" smtClean="0">
                <a:solidFill>
                  <a:schemeClr val="accent1"/>
                </a:solidFill>
              </a:rPr>
              <a:t> </a:t>
            </a:r>
            <a:r>
              <a:rPr lang="en-GB" dirty="0" smtClean="0"/>
              <a:t>so that less energy is used in </a:t>
            </a:r>
            <a:r>
              <a:rPr lang="en-GB" b="1" dirty="0" smtClean="0">
                <a:solidFill>
                  <a:schemeClr val="accent1"/>
                </a:solidFill>
              </a:rPr>
              <a:t>muscle</a:t>
            </a:r>
            <a:r>
              <a:rPr lang="en-GB" dirty="0" smtClean="0"/>
              <a:t> </a:t>
            </a:r>
            <a:r>
              <a:rPr lang="en-GB" b="1" dirty="0" smtClean="0">
                <a:solidFill>
                  <a:schemeClr val="accent1"/>
                </a:solidFill>
              </a:rPr>
              <a:t>contraction</a:t>
            </a:r>
            <a:r>
              <a:rPr lang="en-GB" dirty="0" smtClean="0"/>
              <a:t>.</a:t>
            </a:r>
            <a:endParaRPr lang="en-GB" dirty="0"/>
          </a:p>
        </p:txBody>
      </p:sp>
      <p:pic>
        <p:nvPicPr>
          <p:cNvPr id="1026" name="Picture 2" descr="http://static1.squarespace.com/static/52e70c17e4b0045741e196d2/t/5540fe92e4b0cf72b2bf6a8d/1430322837039/Sannheten+om+%C3%B8kologiske+egg">
            <a:hlinkClick r:id="rId2"/>
          </p:cNvPr>
          <p:cNvPicPr>
            <a:picLocks noChangeAspect="1" noChangeArrowheads="1"/>
          </p:cNvPicPr>
          <p:nvPr/>
        </p:nvPicPr>
        <p:blipFill>
          <a:blip r:embed="rId3"/>
          <a:srcRect/>
          <a:stretch>
            <a:fillRect/>
          </a:stretch>
        </p:blipFill>
        <p:spPr bwMode="auto">
          <a:xfrm>
            <a:off x="4331368" y="3638650"/>
            <a:ext cx="4812632" cy="3219350"/>
          </a:xfrm>
          <a:prstGeom prst="rect">
            <a:avLst/>
          </a:prstGeom>
          <a:noFill/>
        </p:spPr>
      </p:pic>
    </p:spTree>
    <p:extLst>
      <p:ext uri="{BB962C8B-B14F-4D97-AF65-F5344CB8AC3E}">
        <p14:creationId xmlns:p14="http://schemas.microsoft.com/office/powerpoint/2010/main" val="22766322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Warm environment</a:t>
            </a:r>
            <a:endParaRPr lang="en-GB" dirty="0"/>
          </a:p>
        </p:txBody>
      </p:sp>
      <p:sp>
        <p:nvSpPr>
          <p:cNvPr id="3" name="Content Placeholder 2"/>
          <p:cNvSpPr>
            <a:spLocks noGrp="1"/>
          </p:cNvSpPr>
          <p:nvPr>
            <p:ph idx="1"/>
          </p:nvPr>
        </p:nvSpPr>
        <p:spPr/>
        <p:txBody>
          <a:bodyPr/>
          <a:lstStyle/>
          <a:p>
            <a:r>
              <a:rPr lang="en-GB" dirty="0" smtClean="0"/>
              <a:t>The environment is kept </a:t>
            </a:r>
            <a:r>
              <a:rPr lang="en-GB" b="1" dirty="0" smtClean="0">
                <a:solidFill>
                  <a:schemeClr val="accent1"/>
                </a:solidFill>
              </a:rPr>
              <a:t>warm</a:t>
            </a:r>
            <a:r>
              <a:rPr lang="en-GB" dirty="0" smtClean="0"/>
              <a:t> in order to reduce </a:t>
            </a:r>
            <a:r>
              <a:rPr lang="en-GB" b="1" dirty="0" smtClean="0">
                <a:solidFill>
                  <a:schemeClr val="accent1"/>
                </a:solidFill>
              </a:rPr>
              <a:t>heat loss </a:t>
            </a:r>
            <a:r>
              <a:rPr lang="en-GB" dirty="0" smtClean="0"/>
              <a:t>from the body.</a:t>
            </a:r>
            <a:endParaRPr lang="en-GB" dirty="0"/>
          </a:p>
        </p:txBody>
      </p:sp>
      <p:pic>
        <p:nvPicPr>
          <p:cNvPr id="138242" name="Picture 2" descr="http://thepoultryguide.com/wp-content/uploads/2012/11/Chore-Time-Brooders-300x285.jpg">
            <a:hlinkClick r:id="rId2"/>
          </p:cNvPr>
          <p:cNvPicPr>
            <a:picLocks noChangeAspect="1" noChangeArrowheads="1"/>
          </p:cNvPicPr>
          <p:nvPr/>
        </p:nvPicPr>
        <p:blipFill>
          <a:blip r:embed="rId3"/>
          <a:srcRect/>
          <a:stretch>
            <a:fillRect/>
          </a:stretch>
        </p:blipFill>
        <p:spPr bwMode="auto">
          <a:xfrm>
            <a:off x="5414210" y="3314700"/>
            <a:ext cx="3729789" cy="3543300"/>
          </a:xfrm>
          <a:prstGeom prst="rect">
            <a:avLst/>
          </a:prstGeom>
          <a:noFill/>
        </p:spPr>
      </p:pic>
    </p:spTree>
    <p:extLst>
      <p:ext uri="{BB962C8B-B14F-4D97-AF65-F5344CB8AC3E}">
        <p14:creationId xmlns:p14="http://schemas.microsoft.com/office/powerpoint/2010/main" val="5906820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Feeding</a:t>
            </a:r>
            <a:endParaRPr lang="en-GB" dirty="0"/>
          </a:p>
        </p:txBody>
      </p:sp>
      <p:sp>
        <p:nvSpPr>
          <p:cNvPr id="3" name="Content Placeholder 2"/>
          <p:cNvSpPr>
            <a:spLocks noGrp="1"/>
          </p:cNvSpPr>
          <p:nvPr>
            <p:ph idx="1"/>
          </p:nvPr>
        </p:nvSpPr>
        <p:spPr/>
        <p:txBody>
          <a:bodyPr/>
          <a:lstStyle/>
          <a:p>
            <a:r>
              <a:rPr lang="en-GB" dirty="0" smtClean="0"/>
              <a:t>Feeding can be </a:t>
            </a:r>
            <a:r>
              <a:rPr lang="en-GB" b="1" dirty="0" smtClean="0">
                <a:solidFill>
                  <a:schemeClr val="accent1"/>
                </a:solidFill>
              </a:rPr>
              <a:t>controlled</a:t>
            </a:r>
            <a:r>
              <a:rPr lang="en-GB" dirty="0" smtClean="0"/>
              <a:t> so that the animals receive optimum amount and type of food for </a:t>
            </a:r>
            <a:r>
              <a:rPr lang="en-GB" b="1" dirty="0" smtClean="0">
                <a:solidFill>
                  <a:schemeClr val="accent1"/>
                </a:solidFill>
              </a:rPr>
              <a:t>maximum</a:t>
            </a:r>
            <a:r>
              <a:rPr lang="en-GB" dirty="0" smtClean="0"/>
              <a:t> </a:t>
            </a:r>
            <a:r>
              <a:rPr lang="en-GB" b="1" dirty="0" smtClean="0">
                <a:solidFill>
                  <a:schemeClr val="accent1"/>
                </a:solidFill>
              </a:rPr>
              <a:t>growth</a:t>
            </a:r>
            <a:r>
              <a:rPr lang="en-GB" dirty="0" smtClean="0"/>
              <a:t> with no wastage. </a:t>
            </a:r>
            <a:endParaRPr lang="en-GB" dirty="0"/>
          </a:p>
        </p:txBody>
      </p:sp>
      <p:pic>
        <p:nvPicPr>
          <p:cNvPr id="139266" name="Picture 2" descr="https://upload.wikimedia.org/wikipedia/commons/1/1c/Confined-animal-feeding-operation.jpg">
            <a:hlinkClick r:id="rId2"/>
          </p:cNvPr>
          <p:cNvPicPr>
            <a:picLocks noChangeAspect="1" noChangeArrowheads="1"/>
          </p:cNvPicPr>
          <p:nvPr/>
        </p:nvPicPr>
        <p:blipFill>
          <a:blip r:embed="rId3"/>
          <a:srcRect/>
          <a:stretch>
            <a:fillRect/>
          </a:stretch>
        </p:blipFill>
        <p:spPr bwMode="auto">
          <a:xfrm>
            <a:off x="4596063" y="3815730"/>
            <a:ext cx="4259179" cy="3042270"/>
          </a:xfrm>
          <a:prstGeom prst="rect">
            <a:avLst/>
          </a:prstGeom>
          <a:noFill/>
        </p:spPr>
      </p:pic>
    </p:spTree>
    <p:extLst>
      <p:ext uri="{BB962C8B-B14F-4D97-AF65-F5344CB8AC3E}">
        <p14:creationId xmlns:p14="http://schemas.microsoft.com/office/powerpoint/2010/main" val="29581297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Predators</a:t>
            </a:r>
            <a:endParaRPr lang="en-GB" dirty="0"/>
          </a:p>
        </p:txBody>
      </p:sp>
      <p:sp>
        <p:nvSpPr>
          <p:cNvPr id="3" name="Content Placeholder 2"/>
          <p:cNvSpPr>
            <a:spLocks noGrp="1"/>
          </p:cNvSpPr>
          <p:nvPr>
            <p:ph idx="1"/>
          </p:nvPr>
        </p:nvSpPr>
        <p:spPr/>
        <p:txBody>
          <a:bodyPr/>
          <a:lstStyle/>
          <a:p>
            <a:r>
              <a:rPr lang="en-GB" dirty="0" smtClean="0"/>
              <a:t>Predators are </a:t>
            </a:r>
            <a:r>
              <a:rPr lang="en-GB" b="1" dirty="0" smtClean="0">
                <a:solidFill>
                  <a:schemeClr val="accent1"/>
                </a:solidFill>
              </a:rPr>
              <a:t>excluded</a:t>
            </a:r>
            <a:r>
              <a:rPr lang="en-GB" dirty="0" smtClean="0"/>
              <a:t> so that there is no loss to the organisms in the food web.</a:t>
            </a:r>
            <a:endParaRPr lang="en-GB" dirty="0"/>
          </a:p>
        </p:txBody>
      </p:sp>
      <p:pic>
        <p:nvPicPr>
          <p:cNvPr id="140290" name="Picture 2" descr="http://cdn.c.photoshelter.com/img-get/I0000et0ljbSMrqw/s/600/600/TK113711.jpg">
            <a:hlinkClick r:id="rId2"/>
          </p:cNvPr>
          <p:cNvPicPr>
            <a:picLocks noChangeAspect="1" noChangeArrowheads="1"/>
          </p:cNvPicPr>
          <p:nvPr/>
        </p:nvPicPr>
        <p:blipFill>
          <a:blip r:embed="rId3"/>
          <a:srcRect/>
          <a:stretch>
            <a:fillRect/>
          </a:stretch>
        </p:blipFill>
        <p:spPr bwMode="auto">
          <a:xfrm>
            <a:off x="3850105" y="3328736"/>
            <a:ext cx="5293894" cy="3529263"/>
          </a:xfrm>
          <a:prstGeom prst="rect">
            <a:avLst/>
          </a:prstGeom>
          <a:noFill/>
        </p:spPr>
      </p:pic>
      <p:sp>
        <p:nvSpPr>
          <p:cNvPr id="5" name="Multiply 4"/>
          <p:cNvSpPr/>
          <p:nvPr/>
        </p:nvSpPr>
        <p:spPr>
          <a:xfrm>
            <a:off x="3922293" y="2743200"/>
            <a:ext cx="4427622" cy="4981073"/>
          </a:xfrm>
          <a:prstGeom prst="mathMultiply">
            <a:avLst>
              <a:gd name="adj1" fmla="val 5777"/>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Century Gothic"/>
              <a:ea typeface="+mn-ea"/>
              <a:cs typeface="+mn-cs"/>
            </a:endParaRPr>
          </a:p>
        </p:txBody>
      </p:sp>
    </p:spTree>
    <p:extLst>
      <p:ext uri="{BB962C8B-B14F-4D97-AF65-F5344CB8AC3E}">
        <p14:creationId xmlns:p14="http://schemas.microsoft.com/office/powerpoint/2010/main" val="381943822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Selective breeding</a:t>
            </a:r>
            <a:endParaRPr lang="en-GB" dirty="0"/>
          </a:p>
        </p:txBody>
      </p:sp>
      <p:pic>
        <p:nvPicPr>
          <p:cNvPr id="141314" name="Picture 2" descr="http://cdn.firstwefeast.com/assets/2014/10/giant_chickens-0.jpg">
            <a:hlinkClick r:id="rId2"/>
          </p:cNvPr>
          <p:cNvPicPr>
            <a:picLocks noChangeAspect="1" noChangeArrowheads="1"/>
          </p:cNvPicPr>
          <p:nvPr/>
        </p:nvPicPr>
        <p:blipFill>
          <a:blip r:embed="rId3"/>
          <a:srcRect/>
          <a:stretch>
            <a:fillRect/>
          </a:stretch>
        </p:blipFill>
        <p:spPr bwMode="auto">
          <a:xfrm>
            <a:off x="3176336" y="3402609"/>
            <a:ext cx="5967663" cy="3455391"/>
          </a:xfrm>
          <a:prstGeom prst="rect">
            <a:avLst/>
          </a:prstGeom>
          <a:noFill/>
        </p:spPr>
      </p:pic>
      <p:sp>
        <p:nvSpPr>
          <p:cNvPr id="3" name="Content Placeholder 2"/>
          <p:cNvSpPr>
            <a:spLocks noGrp="1"/>
          </p:cNvSpPr>
          <p:nvPr>
            <p:ph idx="1"/>
          </p:nvPr>
        </p:nvSpPr>
        <p:spPr/>
        <p:txBody>
          <a:bodyPr/>
          <a:lstStyle/>
          <a:p>
            <a:r>
              <a:rPr lang="en-GB" dirty="0" smtClean="0"/>
              <a:t>This produces varieties of animals that are </a:t>
            </a:r>
            <a:r>
              <a:rPr lang="en-GB" b="1" dirty="0" smtClean="0">
                <a:solidFill>
                  <a:schemeClr val="accent1"/>
                </a:solidFill>
              </a:rPr>
              <a:t>more</a:t>
            </a:r>
            <a:r>
              <a:rPr lang="en-GB" dirty="0" smtClean="0"/>
              <a:t> </a:t>
            </a:r>
            <a:r>
              <a:rPr lang="en-GB" b="1" dirty="0" smtClean="0">
                <a:solidFill>
                  <a:schemeClr val="accent1"/>
                </a:solidFill>
              </a:rPr>
              <a:t>efficient</a:t>
            </a:r>
            <a:r>
              <a:rPr lang="en-GB" dirty="0" smtClean="0"/>
              <a:t> at converting the food they eat into body mass.</a:t>
            </a:r>
            <a:endParaRPr lang="en-GB" dirty="0"/>
          </a:p>
        </p:txBody>
      </p:sp>
    </p:spTree>
    <p:extLst>
      <p:ext uri="{BB962C8B-B14F-4D97-AF65-F5344CB8AC3E}">
        <p14:creationId xmlns:p14="http://schemas.microsoft.com/office/powerpoint/2010/main" val="421549245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Hormones</a:t>
            </a:r>
            <a:endParaRPr lang="en-GB" dirty="0"/>
          </a:p>
        </p:txBody>
      </p:sp>
      <p:sp>
        <p:nvSpPr>
          <p:cNvPr id="3" name="Content Placeholder 2"/>
          <p:cNvSpPr>
            <a:spLocks noGrp="1"/>
          </p:cNvSpPr>
          <p:nvPr>
            <p:ph idx="1"/>
          </p:nvPr>
        </p:nvSpPr>
        <p:spPr/>
        <p:txBody>
          <a:bodyPr/>
          <a:lstStyle/>
          <a:p>
            <a:r>
              <a:rPr lang="en-GB" dirty="0" smtClean="0"/>
              <a:t>Using hormones to increase </a:t>
            </a:r>
            <a:r>
              <a:rPr lang="en-GB" b="1" dirty="0" smtClean="0">
                <a:solidFill>
                  <a:schemeClr val="accent1"/>
                </a:solidFill>
              </a:rPr>
              <a:t>growth</a:t>
            </a:r>
            <a:r>
              <a:rPr lang="en-GB" dirty="0" smtClean="0">
                <a:solidFill>
                  <a:schemeClr val="accent1"/>
                </a:solidFill>
              </a:rPr>
              <a:t> </a:t>
            </a:r>
            <a:r>
              <a:rPr lang="en-GB" dirty="0" smtClean="0"/>
              <a:t>rates</a:t>
            </a:r>
            <a:endParaRPr lang="en-GB" dirty="0"/>
          </a:p>
        </p:txBody>
      </p:sp>
      <p:pic>
        <p:nvPicPr>
          <p:cNvPr id="142338" name="Picture 2" descr="https://bodybalance4you.files.wordpress.com/2013/07/nonorganic-chicken.png">
            <a:hlinkClick r:id="rId2"/>
          </p:cNvPr>
          <p:cNvPicPr>
            <a:picLocks noChangeAspect="1" noChangeArrowheads="1"/>
          </p:cNvPicPr>
          <p:nvPr/>
        </p:nvPicPr>
        <p:blipFill>
          <a:blip r:embed="rId3"/>
          <a:srcRect/>
          <a:stretch>
            <a:fillRect/>
          </a:stretch>
        </p:blipFill>
        <p:spPr bwMode="auto">
          <a:xfrm>
            <a:off x="3296653" y="3044513"/>
            <a:ext cx="5847347" cy="3813487"/>
          </a:xfrm>
          <a:prstGeom prst="rect">
            <a:avLst/>
          </a:prstGeom>
          <a:noFill/>
        </p:spPr>
      </p:pic>
    </p:spTree>
    <p:extLst>
      <p:ext uri="{BB962C8B-B14F-4D97-AF65-F5344CB8AC3E}">
        <p14:creationId xmlns:p14="http://schemas.microsoft.com/office/powerpoint/2010/main" val="7487843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TASKS</a:t>
            </a:r>
            <a:endParaRPr lang="en-GB" dirty="0"/>
          </a:p>
        </p:txBody>
      </p:sp>
      <p:sp>
        <p:nvSpPr>
          <p:cNvPr id="3" name="Content Placeholder 2"/>
          <p:cNvSpPr>
            <a:spLocks noGrp="1"/>
          </p:cNvSpPr>
          <p:nvPr>
            <p:ph idx="1"/>
          </p:nvPr>
        </p:nvSpPr>
        <p:spPr/>
        <p:txBody>
          <a:bodyPr>
            <a:normAutofit/>
          </a:bodyPr>
          <a:lstStyle/>
          <a:p>
            <a:pPr marL="525780" indent="-457200">
              <a:buFont typeface="+mj-lt"/>
              <a:buAutoNum type="arabicPeriod" startAt="4"/>
            </a:pPr>
            <a:r>
              <a:rPr lang="en-GB" dirty="0" smtClean="0"/>
              <a:t>Complete ‘Productivity and farming practices’ questions on page 39-40.</a:t>
            </a:r>
          </a:p>
          <a:p>
            <a:pPr marL="525780" indent="-457200">
              <a:buFont typeface="+mj-lt"/>
              <a:buAutoNum type="arabicPeriod" startAt="4"/>
            </a:pPr>
            <a:r>
              <a:rPr lang="en-GB" dirty="0" smtClean="0"/>
              <a:t>Complete ‘A mighty problem’ questions on page 41.</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2482" name="Rectangle 2"/>
          <p:cNvSpPr>
            <a:spLocks noGrp="1" noChangeArrowheads="1"/>
          </p:cNvSpPr>
          <p:nvPr>
            <p:ph type="title"/>
          </p:nvPr>
        </p:nvSpPr>
        <p:spPr/>
        <p:txBody>
          <a:bodyPr/>
          <a:lstStyle/>
          <a:p>
            <a:r>
              <a:rPr lang="en-GB"/>
              <a:t>Chemical and biological pest control</a:t>
            </a:r>
            <a:endParaRPr lang="en-US"/>
          </a:p>
        </p:txBody>
      </p:sp>
      <p:pic>
        <p:nvPicPr>
          <p:cNvPr id="1172486" name="Picture 6" descr="flash_icon"/>
          <p:cNvPicPr>
            <a:picLocks noChangeAspect="1" noChangeArrowheads="1"/>
          </p:cNvPicPr>
          <p:nvPr/>
        </p:nvPicPr>
        <p:blipFill>
          <a:blip r:embed="rId5" cstate="print"/>
          <a:srcRect/>
          <a:stretch>
            <a:fillRect/>
          </a:stretch>
        </p:blipFill>
        <p:spPr bwMode="auto">
          <a:xfrm>
            <a:off x="7451725" y="115888"/>
            <a:ext cx="385763" cy="431800"/>
          </a:xfrm>
          <a:prstGeom prst="rect">
            <a:avLst/>
          </a:prstGeom>
          <a:noFill/>
        </p:spPr>
      </p:pic>
      <p:pic>
        <p:nvPicPr>
          <p:cNvPr id="930833" name="Picture 17" descr="forward_arrow_colour">
            <a:hlinkClick r:id="" action="ppaction://hlinkshowjump?jump=nextslide"/>
          </p:cNvPr>
          <p:cNvPicPr>
            <a:picLocks noChangeAspect="1" noChangeArrowheads="1"/>
          </p:cNvPicPr>
          <p:nvPr/>
        </p:nvPicPr>
        <p:blipFill>
          <a:blip r:embed="rId6" cstate="print"/>
          <a:srcRect/>
          <a:stretch>
            <a:fillRect/>
          </a:stretch>
        </p:blipFill>
        <p:spPr bwMode="auto">
          <a:xfrm>
            <a:off x="8447088" y="6167438"/>
            <a:ext cx="630237" cy="574675"/>
          </a:xfrm>
          <a:prstGeom prst="rect">
            <a:avLst/>
          </a:prstGeom>
          <a:noFill/>
          <a:ln w="9525">
            <a:noFill/>
            <a:miter lim="800000"/>
            <a:headEnd/>
            <a:tailEnd/>
          </a:ln>
        </p:spPr>
      </p:pic>
      <p:pic>
        <p:nvPicPr>
          <p:cNvPr id="1172489" name="Picture 9" descr="notes_icon"/>
          <p:cNvPicPr>
            <a:picLocks noChangeAspect="1" noChangeArrowheads="1"/>
          </p:cNvPicPr>
          <p:nvPr/>
        </p:nvPicPr>
        <p:blipFill>
          <a:blip r:embed="rId7" cstate="print"/>
          <a:srcRect/>
          <a:stretch>
            <a:fillRect/>
          </a:stretch>
        </p:blipFill>
        <p:spPr bwMode="auto">
          <a:xfrm>
            <a:off x="6973888" y="150813"/>
            <a:ext cx="442912" cy="387350"/>
          </a:xfrm>
          <a:prstGeom prst="rect">
            <a:avLst/>
          </a:prstGeom>
          <a:noFill/>
        </p:spPr>
      </p:pic>
      <p:pic>
        <p:nvPicPr>
          <p:cNvPr id="1172491" name="ShockwaveFlash1JPG" descr="energytransfer_cr_pesticide"/>
          <p:cNvPicPr>
            <a:picLocks noChangeAspect="1" noChangeArrowheads="1"/>
          </p:cNvPicPr>
          <p:nvPr/>
        </p:nvPicPr>
        <p:blipFill>
          <a:blip r:embed="rId8" cstate="print"/>
          <a:srcRect/>
          <a:stretch>
            <a:fillRect/>
          </a:stretch>
        </p:blipFill>
        <p:spPr bwMode="auto">
          <a:xfrm>
            <a:off x="212725" y="800100"/>
            <a:ext cx="8699500" cy="5308600"/>
          </a:xfrm>
          <a:prstGeom prst="rect">
            <a:avLst/>
          </a:prstGeom>
          <a:noFill/>
          <a:ln w="38100" algn="ctr">
            <a:noFill/>
            <a:miter lim="800000"/>
            <a:headEnd/>
            <a:tailEnd/>
          </a:ln>
          <a:effectLst/>
        </p:spPr>
      </p:pic>
    </p:spTree>
    <p:controls>
      <mc:AlternateContent xmlns:mc="http://schemas.openxmlformats.org/markup-compatibility/2006">
        <mc:Choice xmlns:v="urn:schemas-microsoft-com:vml" Requires="v">
          <p:control spid="447499"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9"/>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extLst>
      <p:ext uri="{BB962C8B-B14F-4D97-AF65-F5344CB8AC3E}">
        <p14:creationId xmlns:p14="http://schemas.microsoft.com/office/powerpoint/2010/main" val="69264727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Cowspiracy</a:t>
            </a:r>
            <a:endParaRPr lang="en-GB" dirty="0"/>
          </a:p>
        </p:txBody>
      </p:sp>
      <p:sp>
        <p:nvSpPr>
          <p:cNvPr id="4" name="Content Placeholder 3"/>
          <p:cNvSpPr>
            <a:spLocks noGrp="1"/>
          </p:cNvSpPr>
          <p:nvPr>
            <p:ph idx="1"/>
          </p:nvPr>
        </p:nvSpPr>
        <p:spPr>
          <a:prstGeom prst="rect">
            <a:avLst/>
          </a:prstGeom>
        </p:spPr>
        <p:txBody>
          <a:bodyPr>
            <a:spAutoFit/>
          </a:bodyPr>
          <a:lstStyle/>
          <a:p>
            <a:r>
              <a:rPr lang="en-GB" sz="1600" dirty="0" smtClean="0">
                <a:hlinkClick r:id="rId2"/>
              </a:rPr>
              <a:t>https://www.youtube.com/watch?v=nV04zyfLyN4</a:t>
            </a:r>
            <a:r>
              <a:rPr lang="en-GB" sz="1600" dirty="0" smtClean="0"/>
              <a:t> </a:t>
            </a:r>
            <a:endParaRPr lang="en-GB" sz="1600" dirty="0"/>
          </a:p>
        </p:txBody>
      </p:sp>
    </p:spTree>
    <p:extLst>
      <p:ext uri="{BB962C8B-B14F-4D97-AF65-F5344CB8AC3E}">
        <p14:creationId xmlns:p14="http://schemas.microsoft.com/office/powerpoint/2010/main" val="697096401"/>
      </p:ext>
    </p:extLst>
  </p:cSld>
  <p:clrMapOvr>
    <a:masterClrMapping/>
  </p:clrMapOvr>
  <p:timing>
    <p:tnLst>
      <p:par>
        <p:cTn id="1" dur="indefinite" restart="never" nodeType="tmRoot"/>
      </p:par>
    </p:tnLst>
  </p:timing>
</p:sld>
</file>

<file path=ppt/theme/_rels/theme7.xml.rels><?xml version="1.0" encoding="UTF-8" standalone="yes"?>
<Relationships xmlns="http://schemas.openxmlformats.org/package/2006/relationships"><Relationship Id="rId1" Type="http://schemas.openxmlformats.org/officeDocument/2006/relationships/image" Target="../media/image9.jpeg"/></Relationships>
</file>

<file path=ppt/theme/_rels/theme8.xml.rels><?xml version="1.0" encoding="UTF-8" standalone="yes"?>
<Relationships xmlns="http://schemas.openxmlformats.org/package/2006/relationships"><Relationship Id="rId1" Type="http://schemas.openxmlformats.org/officeDocument/2006/relationships/image" Target="../media/image9.jpeg"/></Relationships>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Custom Design">
  <a:themeElements>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Custom Design">
  <a:themeElements>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8.xml><?xml version="1.0" encoding="utf-8"?>
<a:theme xmlns:a="http://schemas.openxmlformats.org/drawingml/2006/main" name="1_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9.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10BC45"/>
        </a:solidFill>
        <a:ln w="38100" cap="flat" cmpd="sng" algn="ctr">
          <a:no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solidFill>
          <a:srgbClr val="10BC45"/>
        </a:solidFill>
        <a:ln w="38100" cap="flat" cmpd="sng" algn="ctr">
          <a:no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rgbClr val="000066"/>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rgbClr val="000066"/>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A2 Biology template</Template>
  <TotalTime>14053</TotalTime>
  <Words>1369</Words>
  <Application>Microsoft Office PowerPoint</Application>
  <PresentationFormat>On-screen Show (4:3)</PresentationFormat>
  <Paragraphs>214</Paragraphs>
  <Slides>41</Slides>
  <Notes>11</Notes>
  <HiddenSlides>0</HiddenSlides>
  <MMClips>0</MMClips>
  <ScaleCrop>false</ScaleCrop>
  <HeadingPairs>
    <vt:vector size="6" baseType="variant">
      <vt:variant>
        <vt:lpstr>Fonts Used</vt:lpstr>
      </vt:variant>
      <vt:variant>
        <vt:i4>7</vt:i4>
      </vt:variant>
      <vt:variant>
        <vt:lpstr>Theme</vt:lpstr>
      </vt:variant>
      <vt:variant>
        <vt:i4>11</vt:i4>
      </vt:variant>
      <vt:variant>
        <vt:lpstr>Slide Titles</vt:lpstr>
      </vt:variant>
      <vt:variant>
        <vt:i4>41</vt:i4>
      </vt:variant>
    </vt:vector>
  </HeadingPairs>
  <TitlesOfParts>
    <vt:vector size="59" baseType="lpstr">
      <vt:lpstr>MS PGothic</vt:lpstr>
      <vt:lpstr>Arial</vt:lpstr>
      <vt:lpstr>Calibri</vt:lpstr>
      <vt:lpstr>Century Gothic</vt:lpstr>
      <vt:lpstr>Comic Sans MS</vt:lpstr>
      <vt:lpstr>Wingdings</vt:lpstr>
      <vt:lpstr>Wingdings 2</vt:lpstr>
      <vt:lpstr>Custom Design</vt:lpstr>
      <vt:lpstr>1_Custom Design</vt:lpstr>
      <vt:lpstr>2_Custom Design</vt:lpstr>
      <vt:lpstr>3_Custom Design</vt:lpstr>
      <vt:lpstr>4_Custom Design</vt:lpstr>
      <vt:lpstr>1_Default Design</vt:lpstr>
      <vt:lpstr>Austin</vt:lpstr>
      <vt:lpstr>1_Austin</vt:lpstr>
      <vt:lpstr>Default Design</vt:lpstr>
      <vt:lpstr>2_Default Design</vt:lpstr>
      <vt:lpstr>3_Default Design</vt:lpstr>
      <vt:lpstr>3.5 – Energy transfers</vt:lpstr>
      <vt:lpstr>Energy transfers in and between organisms</vt:lpstr>
      <vt:lpstr>13 Energy and ecosystems</vt:lpstr>
      <vt:lpstr>13.2 – Energy transfer and productivity</vt:lpstr>
      <vt:lpstr>Objectives</vt:lpstr>
      <vt:lpstr>Starter</vt:lpstr>
      <vt:lpstr>PowerPoint Presentation</vt:lpstr>
      <vt:lpstr>Energy availability in photoautotrophs</vt:lpstr>
      <vt:lpstr>Energy losses in food chains</vt:lpstr>
      <vt:lpstr>Energy losses in food chains</vt:lpstr>
      <vt:lpstr>Primary production</vt:lpstr>
      <vt:lpstr>Question</vt:lpstr>
      <vt:lpstr>Question</vt:lpstr>
      <vt:lpstr>PowerPoint Presentation</vt:lpstr>
      <vt:lpstr>Ordering NPP of ecosystems</vt:lpstr>
      <vt:lpstr>Routes of energy transfer</vt:lpstr>
      <vt:lpstr>Energy losses in food chains</vt:lpstr>
      <vt:lpstr>Energy loss in food chains</vt:lpstr>
      <vt:lpstr>Why?</vt:lpstr>
      <vt:lpstr>Net production of consumers</vt:lpstr>
      <vt:lpstr>PowerPoint Presentation</vt:lpstr>
      <vt:lpstr>What is trophic efficiency?</vt:lpstr>
      <vt:lpstr>Comparing trophic efficiencies</vt:lpstr>
      <vt:lpstr>Efficiency of transfers in a food chain</vt:lpstr>
      <vt:lpstr>TASKS</vt:lpstr>
      <vt:lpstr>Energy transfer: true or false?</vt:lpstr>
      <vt:lpstr>PowerPoint Presentation</vt:lpstr>
      <vt:lpstr>Economic issues</vt:lpstr>
      <vt:lpstr>Which food chain is more efficient? </vt:lpstr>
      <vt:lpstr>Aim of intensive farming</vt:lpstr>
      <vt:lpstr>How?</vt:lpstr>
      <vt:lpstr>Features of intensive rearing of  livestock</vt:lpstr>
      <vt:lpstr>Movement</vt:lpstr>
      <vt:lpstr>Warm environment</vt:lpstr>
      <vt:lpstr>Feeding</vt:lpstr>
      <vt:lpstr>Predators</vt:lpstr>
      <vt:lpstr>Selective breeding</vt:lpstr>
      <vt:lpstr>Hormones</vt:lpstr>
      <vt:lpstr>TASKS</vt:lpstr>
      <vt:lpstr>Chemical and biological pest control</vt:lpstr>
      <vt:lpstr>Cowspiracy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Respiration</dc:title>
  <dc:subject>A2 Biology</dc:subject>
  <dc:creator>Boardworks Ltd</dc:creator>
  <cp:lastModifiedBy>Helen Clarke</cp:lastModifiedBy>
  <cp:revision>538</cp:revision>
  <dcterms:created xsi:type="dcterms:W3CDTF">2009-06-15T19:41:39Z</dcterms:created>
  <dcterms:modified xsi:type="dcterms:W3CDTF">2018-12-04T15:02:17Z</dcterms:modified>
</cp:coreProperties>
</file>