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90" r:id="rId3"/>
    <p:sldId id="259" r:id="rId4"/>
    <p:sldId id="292" r:id="rId5"/>
    <p:sldId id="269" r:id="rId6"/>
    <p:sldId id="270" r:id="rId7"/>
    <p:sldId id="275" r:id="rId8"/>
    <p:sldId id="277" r:id="rId9"/>
    <p:sldId id="271" r:id="rId10"/>
    <p:sldId id="278" r:id="rId11"/>
    <p:sldId id="298" r:id="rId12"/>
    <p:sldId id="279" r:id="rId13"/>
    <p:sldId id="280" r:id="rId14"/>
    <p:sldId id="282" r:id="rId15"/>
    <p:sldId id="283" r:id="rId16"/>
    <p:sldId id="284" r:id="rId17"/>
    <p:sldId id="286" r:id="rId18"/>
    <p:sldId id="288" r:id="rId19"/>
    <p:sldId id="289" r:id="rId20"/>
    <p:sldId id="299" r:id="rId21"/>
    <p:sldId id="268" r:id="rId22"/>
    <p:sldId id="264" r:id="rId23"/>
    <p:sldId id="265" r:id="rId24"/>
    <p:sldId id="266" r:id="rId25"/>
    <p:sldId id="267" r:id="rId26"/>
    <p:sldId id="293" r:id="rId27"/>
    <p:sldId id="294" r:id="rId28"/>
    <p:sldId id="295" r:id="rId29"/>
    <p:sldId id="296" r:id="rId30"/>
    <p:sldId id="297" r:id="rId31"/>
    <p:sldId id="272" r:id="rId32"/>
    <p:sldId id="273" r:id="rId33"/>
  </p:sldIdLst>
  <p:sldSz cx="6858000" cy="9906000" type="A4"/>
  <p:notesSz cx="7023100" cy="101584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ABAB"/>
    <a:srgbClr val="D09E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21" autoAdjust="0"/>
    <p:restoredTop sz="94660"/>
  </p:normalViewPr>
  <p:slideViewPr>
    <p:cSldViewPr snapToGrid="0" showGuides="1">
      <p:cViewPr varScale="1">
        <p:scale>
          <a:sx n="77" d="100"/>
          <a:sy n="77" d="100"/>
        </p:scale>
        <p:origin x="1356" y="522"/>
      </p:cViewPr>
      <p:guideLst>
        <p:guide orient="horz" pos="3120"/>
        <p:guide pos="2160"/>
      </p:guideLst>
    </p:cSldViewPr>
  </p:slideViewPr>
  <p:notesTextViewPr>
    <p:cViewPr>
      <p:scale>
        <a:sx n="1" d="1"/>
        <a:sy n="1" d="1"/>
      </p:scale>
      <p:origin x="0" y="0"/>
    </p:cViewPr>
  </p:notesTextViewPr>
  <p:sorterViewPr>
    <p:cViewPr>
      <p:scale>
        <a:sx n="200" d="100"/>
        <a:sy n="200" d="100"/>
      </p:scale>
      <p:origin x="0" y="-1251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D93EAD9-0A53-4456-A6B9-C035B4941140}"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1955121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93EAD9-0A53-4456-A6B9-C035B4941140}"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1103467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D93EAD9-0A53-4456-A6B9-C035B4941140}"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3926403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D93EAD9-0A53-4456-A6B9-C035B4941140}" type="datetimeFigureOut">
              <a:rPr lang="en-GB" smtClean="0"/>
              <a:t>07/10/2021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23235085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D93EAD9-0A53-4456-A6B9-C035B4941140}" type="datetimeFigureOut">
              <a:rPr lang="en-GB" smtClean="0"/>
              <a:t>07/10/2021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1245862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D93EAD9-0A53-4456-A6B9-C035B4941140}" type="datetimeFigureOut">
              <a:rPr lang="en-GB" smtClean="0"/>
              <a:t>07/10/2021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1195033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93EAD9-0A53-4456-A6B9-C035B4941140}" type="datetimeFigureOut">
              <a:rPr lang="en-GB" smtClean="0"/>
              <a:t>07/10/2021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31764988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CD93EAD9-0A53-4456-A6B9-C035B4941140}" type="datetimeFigureOut">
              <a:rPr lang="en-GB" smtClean="0"/>
              <a:t>07/10/2021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1292763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CD93EAD9-0A53-4456-A6B9-C035B4941140}" type="datetimeFigureOut">
              <a:rPr lang="en-GB" smtClean="0"/>
              <a:t>07/10/2021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2779501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93EAD9-0A53-4456-A6B9-C035B4941140}"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37807097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93EAD9-0A53-4456-A6B9-C035B4941140}"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939734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CD93EAD9-0A53-4456-A6B9-C035B4941140}" type="datetimeFigureOut">
              <a:rPr lang="en-GB" smtClean="0"/>
              <a:t>07/10/2021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2C5EC49-F7CF-47BC-8D07-4B828922802E}" type="slidenum">
              <a:rPr lang="en-GB" smtClean="0"/>
              <a:t>‹#›</a:t>
            </a:fld>
            <a:endParaRPr lang="en-GB"/>
          </a:p>
        </p:txBody>
      </p:sp>
    </p:spTree>
    <p:extLst>
      <p:ext uri="{BB962C8B-B14F-4D97-AF65-F5344CB8AC3E}">
        <p14:creationId xmlns:p14="http://schemas.microsoft.com/office/powerpoint/2010/main" val="23770618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12.gif"/><Relationship Id="rId5" Type="http://schemas.openxmlformats.org/officeDocument/2006/relationships/image" Target="../media/image6.png"/><Relationship Id="rId10" Type="http://schemas.openxmlformats.org/officeDocument/2006/relationships/image" Target="../media/image11.jpeg"/><Relationship Id="rId4" Type="http://schemas.openxmlformats.org/officeDocument/2006/relationships/image" Target="../media/image5.png"/><Relationship Id="rId9"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81A8481D-66A8-4CD9-A257-8BC9258FA6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2218" y="1238705"/>
            <a:ext cx="7302436" cy="7227411"/>
          </a:xfrm>
          <a:prstGeom prst="rect">
            <a:avLst/>
          </a:prstGeom>
        </p:spPr>
      </p:pic>
      <p:sp>
        <p:nvSpPr>
          <p:cNvPr id="33"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4" name="Rectangle 9"/>
          <p:cNvSpPr>
            <a:spLocks noChangeArrowheads="1"/>
          </p:cNvSpPr>
          <p:nvPr/>
        </p:nvSpPr>
        <p:spPr bwMode="auto">
          <a:xfrm>
            <a:off x="0" y="45720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6029325" algn="l"/>
              </a:tabLst>
              <a:defRPr>
                <a:solidFill>
                  <a:schemeClr val="tx1"/>
                </a:solidFill>
                <a:latin typeface="Arial" panose="020B0604020202020204" pitchFamily="34" charset="0"/>
              </a:defRPr>
            </a:lvl1pPr>
            <a:lvl2pPr eaLnBrk="0" fontAlgn="base" hangingPunct="0">
              <a:spcBef>
                <a:spcPct val="0"/>
              </a:spcBef>
              <a:spcAft>
                <a:spcPct val="0"/>
              </a:spcAft>
              <a:tabLst>
                <a:tab pos="6029325" algn="l"/>
              </a:tabLst>
              <a:defRPr>
                <a:solidFill>
                  <a:schemeClr val="tx1"/>
                </a:solidFill>
                <a:latin typeface="Arial" panose="020B0604020202020204" pitchFamily="34" charset="0"/>
              </a:defRPr>
            </a:lvl2pPr>
            <a:lvl3pPr eaLnBrk="0" fontAlgn="base" hangingPunct="0">
              <a:spcBef>
                <a:spcPct val="0"/>
              </a:spcBef>
              <a:spcAft>
                <a:spcPct val="0"/>
              </a:spcAft>
              <a:tabLst>
                <a:tab pos="6029325" algn="l"/>
              </a:tabLst>
              <a:defRPr>
                <a:solidFill>
                  <a:schemeClr val="tx1"/>
                </a:solidFill>
                <a:latin typeface="Arial" panose="020B0604020202020204" pitchFamily="34" charset="0"/>
              </a:defRPr>
            </a:lvl3pPr>
            <a:lvl4pPr eaLnBrk="0" fontAlgn="base" hangingPunct="0">
              <a:spcBef>
                <a:spcPct val="0"/>
              </a:spcBef>
              <a:spcAft>
                <a:spcPct val="0"/>
              </a:spcAft>
              <a:tabLst>
                <a:tab pos="6029325" algn="l"/>
              </a:tabLst>
              <a:defRPr>
                <a:solidFill>
                  <a:schemeClr val="tx1"/>
                </a:solidFill>
                <a:latin typeface="Arial" panose="020B0604020202020204" pitchFamily="34" charset="0"/>
              </a:defRPr>
            </a:lvl4pPr>
            <a:lvl5pPr eaLnBrk="0" fontAlgn="base" hangingPunct="0">
              <a:spcBef>
                <a:spcPct val="0"/>
              </a:spcBef>
              <a:spcAft>
                <a:spcPct val="0"/>
              </a:spcAft>
              <a:tabLst>
                <a:tab pos="6029325" algn="l"/>
              </a:tabLst>
              <a:defRPr>
                <a:solidFill>
                  <a:schemeClr val="tx1"/>
                </a:solidFill>
                <a:latin typeface="Arial" panose="020B0604020202020204" pitchFamily="34" charset="0"/>
              </a:defRPr>
            </a:lvl5pPr>
            <a:lvl6pPr eaLnBrk="0" fontAlgn="base" hangingPunct="0">
              <a:spcBef>
                <a:spcPct val="0"/>
              </a:spcBef>
              <a:spcAft>
                <a:spcPct val="0"/>
              </a:spcAft>
              <a:tabLst>
                <a:tab pos="6029325" algn="l"/>
              </a:tabLst>
              <a:defRPr>
                <a:solidFill>
                  <a:schemeClr val="tx1"/>
                </a:solidFill>
                <a:latin typeface="Arial" panose="020B0604020202020204" pitchFamily="34" charset="0"/>
              </a:defRPr>
            </a:lvl6pPr>
            <a:lvl7pPr eaLnBrk="0" fontAlgn="base" hangingPunct="0">
              <a:spcBef>
                <a:spcPct val="0"/>
              </a:spcBef>
              <a:spcAft>
                <a:spcPct val="0"/>
              </a:spcAft>
              <a:tabLst>
                <a:tab pos="6029325" algn="l"/>
              </a:tabLst>
              <a:defRPr>
                <a:solidFill>
                  <a:schemeClr val="tx1"/>
                </a:solidFill>
                <a:latin typeface="Arial" panose="020B0604020202020204" pitchFamily="34" charset="0"/>
              </a:defRPr>
            </a:lvl7pPr>
            <a:lvl8pPr eaLnBrk="0" fontAlgn="base" hangingPunct="0">
              <a:spcBef>
                <a:spcPct val="0"/>
              </a:spcBef>
              <a:spcAft>
                <a:spcPct val="0"/>
              </a:spcAft>
              <a:tabLst>
                <a:tab pos="6029325" algn="l"/>
              </a:tabLst>
              <a:defRPr>
                <a:solidFill>
                  <a:schemeClr val="tx1"/>
                </a:solidFill>
                <a:latin typeface="Arial" panose="020B0604020202020204" pitchFamily="34" charset="0"/>
              </a:defRPr>
            </a:lvl8pPr>
            <a:lvl9pPr eaLnBrk="0" fontAlgn="base" hangingPunct="0">
              <a:spcBef>
                <a:spcPct val="0"/>
              </a:spcBef>
              <a:spcAft>
                <a:spcPct val="0"/>
              </a:spcAft>
              <a:tabLst>
                <a:tab pos="602932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6029325" algn="l"/>
              </a:tabLst>
            </a:pPr>
            <a:endParaRPr kumimoji="0" lang="en-GB" altLang="en-US"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6029325" algn="l"/>
              </a:tabLst>
            </a:pP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200" b="0" i="0" u="none" strike="noStrike" cap="none" normalizeH="0" baseline="0">
              <a:ln>
                <a:noFill/>
              </a:ln>
              <a:solidFill>
                <a:schemeClr val="tx1"/>
              </a:solidFill>
              <a:effectLst/>
              <a:latin typeface="Arial" panose="020B0604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029325" algn="l"/>
              </a:tabLst>
            </a:pPr>
            <a:r>
              <a:rPr kumimoji="0" lang="en-GB" altLang="en-US" sz="12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en-GB" altLang="en-US"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6029325" algn="l"/>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5" name="Right Triangle 34"/>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36" name="Right Triangle 35"/>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37" name="Right Triangle 36"/>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38" name="Picture 3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grpSp>
        <p:nvGrpSpPr>
          <p:cNvPr id="39" name="Group 38"/>
          <p:cNvGrpSpPr/>
          <p:nvPr/>
        </p:nvGrpSpPr>
        <p:grpSpPr>
          <a:xfrm flipH="1" flipV="1">
            <a:off x="-10020619" y="457200"/>
            <a:ext cx="19261521" cy="10747084"/>
            <a:chOff x="-1789991" y="2903916"/>
            <a:chExt cx="17955438" cy="9704591"/>
          </a:xfrm>
        </p:grpSpPr>
        <p:sp>
          <p:nvSpPr>
            <p:cNvPr id="40" name="Right Triangle 39"/>
            <p:cNvSpPr/>
            <p:nvPr/>
          </p:nvSpPr>
          <p:spPr>
            <a:xfrm rot="2009829" flipV="1">
              <a:off x="-1789991" y="295197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41" name="Right Triangle 40"/>
            <p:cNvSpPr/>
            <p:nvPr/>
          </p:nvSpPr>
          <p:spPr>
            <a:xfrm rot="20839862" flipH="1" flipV="1">
              <a:off x="5138672" y="2910152"/>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42" name="Right Triangle 41"/>
            <p:cNvSpPr/>
            <p:nvPr/>
          </p:nvSpPr>
          <p:spPr>
            <a:xfrm rot="19616335" flipH="1" flipV="1">
              <a:off x="3403245" y="2903916"/>
              <a:ext cx="1970307" cy="3120397"/>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grpSp>
      <p:sp>
        <p:nvSpPr>
          <p:cNvPr id="43" name="TextBox 26"/>
          <p:cNvSpPr txBox="1">
            <a:spLocks noChangeArrowheads="1"/>
          </p:cNvSpPr>
          <p:nvPr/>
        </p:nvSpPr>
        <p:spPr bwMode="auto">
          <a:xfrm>
            <a:off x="881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1" i="0" u="none" strike="noStrike" cap="none" normalizeH="0" baseline="0" dirty="0">
                <a:ln>
                  <a:noFill/>
                </a:ln>
                <a:solidFill>
                  <a:srgbClr val="FFFFFF"/>
                </a:solidFill>
                <a:latin typeface="Arial" panose="020B0604020202020204" pitchFamily="34" charset="0"/>
                <a:ea typeface="Adobe Heiti Std R" panose="020B0400000000000000" pitchFamily="34" charset="-128"/>
                <a:cs typeface="Arial" panose="020B0604020202020204" pitchFamily="34" charset="0"/>
              </a:rPr>
              <a:t>Year 9 Curriculum</a:t>
            </a:r>
            <a:r>
              <a:rPr kumimoji="0" lang="en-US" altLang="en-US" sz="2800" b="1" i="0" u="none" strike="noStrike" cap="none" normalizeH="0" dirty="0">
                <a:ln>
                  <a:noFill/>
                </a:ln>
                <a:solidFill>
                  <a:srgbClr val="FFFFFF"/>
                </a:solidFill>
                <a:latin typeface="Arial" panose="020B0604020202020204" pitchFamily="34" charset="0"/>
                <a:ea typeface="Adobe Heiti Std R" panose="020B0400000000000000" pitchFamily="34" charset="-128"/>
                <a:cs typeface="Arial" panose="020B0604020202020204" pitchFamily="34" charset="0"/>
              </a:rPr>
              <a:t> Booklet</a:t>
            </a:r>
            <a:endParaRPr kumimoji="0" lang="en-US" altLang="en-US" sz="2000" b="0" i="0" u="none" strike="noStrike" cap="none" normalizeH="0" baseline="0" dirty="0">
              <a:ln>
                <a:noFill/>
              </a:ln>
              <a:solidFill>
                <a:schemeClr val="tx1"/>
              </a:solidFill>
              <a:latin typeface="Arial" panose="020B0604020202020204" pitchFamily="34" charset="0"/>
              <a:ea typeface="Adobe Heiti Std R" panose="020B0400000000000000" pitchFamily="34" charset="-128"/>
              <a:cs typeface="Arial" panose="020B0604020202020204" pitchFamily="34" charset="0"/>
            </a:endParaRPr>
          </a:p>
        </p:txBody>
      </p:sp>
      <p:sp>
        <p:nvSpPr>
          <p:cNvPr id="15" name="TextBox 26"/>
          <p:cNvSpPr txBox="1">
            <a:spLocks noChangeArrowheads="1"/>
          </p:cNvSpPr>
          <p:nvPr/>
        </p:nvSpPr>
        <p:spPr bwMode="auto">
          <a:xfrm>
            <a:off x="1770943" y="8667048"/>
            <a:ext cx="486075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3200" b="1" i="0" u="none" strike="noStrike" cap="none" normalizeH="0" baseline="0" dirty="0">
                <a:ln>
                  <a:noFill/>
                </a:ln>
                <a:solidFill>
                  <a:srgbClr val="FFFFFF"/>
                </a:solidFill>
                <a:latin typeface="Arial" panose="020B0604020202020204" pitchFamily="34" charset="0"/>
                <a:ea typeface="Adobe Heiti Std R" panose="020B0400000000000000" pitchFamily="34" charset="-128"/>
                <a:cs typeface="Arial" panose="020B0604020202020204" pitchFamily="34" charset="0"/>
              </a:rPr>
              <a:t>St Aloysius’ College</a:t>
            </a:r>
          </a:p>
          <a:p>
            <a:pPr lvl="0" algn="r" defTabSz="914400" eaLnBrk="0" fontAlgn="base" hangingPunct="0">
              <a:spcBef>
                <a:spcPct val="0"/>
              </a:spcBef>
              <a:spcAft>
                <a:spcPct val="0"/>
              </a:spcAft>
            </a:pPr>
            <a:r>
              <a:rPr lang="en-US" altLang="en-US" sz="3200" b="1" dirty="0">
                <a:solidFill>
                  <a:srgbClr val="FFFFFF"/>
                </a:solidFill>
                <a:latin typeface="Arial" panose="020B0604020202020204" pitchFamily="34" charset="0"/>
                <a:ea typeface="Adobe Heiti Std R" panose="020B0400000000000000" pitchFamily="34" charset="-128"/>
                <a:cs typeface="Arial" panose="020B0604020202020204" pitchFamily="34" charset="0"/>
              </a:rPr>
              <a:t>2021/2022</a:t>
            </a:r>
            <a:endParaRPr kumimoji="0" lang="en-US" altLang="en-US" sz="2400" b="0" i="0" u="none" strike="noStrike" cap="none" normalizeH="0" baseline="0" dirty="0">
              <a:ln>
                <a:noFill/>
              </a:ln>
              <a:solidFill>
                <a:schemeClr val="tx1"/>
              </a:solidFill>
              <a:latin typeface="Arial" panose="020B0604020202020204" pitchFamily="34" charset="0"/>
              <a:ea typeface="Adobe Heiti Std R" panose="020B0400000000000000" pitchFamily="34" charset="-128"/>
              <a:cs typeface="Arial" panose="020B0604020202020204" pitchFamily="34" charset="0"/>
            </a:endParaRPr>
          </a:p>
        </p:txBody>
      </p:sp>
    </p:spTree>
    <p:extLst>
      <p:ext uri="{BB962C8B-B14F-4D97-AF65-F5344CB8AC3E}">
        <p14:creationId xmlns:p14="http://schemas.microsoft.com/office/powerpoint/2010/main" val="3685000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5075170" y="-1655886"/>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Contents Page</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5" name="TextBox 14"/>
          <p:cNvSpPr txBox="1"/>
          <p:nvPr/>
        </p:nvSpPr>
        <p:spPr>
          <a:xfrm>
            <a:off x="3298195" y="9682490"/>
            <a:ext cx="261610"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1</a:t>
            </a:r>
          </a:p>
        </p:txBody>
      </p:sp>
      <p:graphicFrame>
        <p:nvGraphicFramePr>
          <p:cNvPr id="11" name="Table 10"/>
          <p:cNvGraphicFramePr>
            <a:graphicFrameLocks noGrp="1"/>
          </p:cNvGraphicFramePr>
          <p:nvPr>
            <p:extLst>
              <p:ext uri="{D42A27DB-BD31-4B8C-83A1-F6EECF244321}">
                <p14:modId xmlns:p14="http://schemas.microsoft.com/office/powerpoint/2010/main" val="3612454424"/>
              </p:ext>
            </p:extLst>
          </p:nvPr>
        </p:nvGraphicFramePr>
        <p:xfrm>
          <a:off x="377086" y="957458"/>
          <a:ext cx="6070268" cy="6909249"/>
        </p:xfrm>
        <a:graphic>
          <a:graphicData uri="http://schemas.openxmlformats.org/drawingml/2006/table">
            <a:tbl>
              <a:tblPr firstRow="1" firstCol="1" bandRow="1"/>
              <a:tblGrid>
                <a:gridCol w="5631746">
                  <a:extLst>
                    <a:ext uri="{9D8B030D-6E8A-4147-A177-3AD203B41FA5}">
                      <a16:colId xmlns:a16="http://schemas.microsoft.com/office/drawing/2014/main" val="3987526536"/>
                    </a:ext>
                  </a:extLst>
                </a:gridCol>
                <a:gridCol w="438522">
                  <a:extLst>
                    <a:ext uri="{9D8B030D-6E8A-4147-A177-3AD203B41FA5}">
                      <a16:colId xmlns:a16="http://schemas.microsoft.com/office/drawing/2014/main" val="1567305745"/>
                    </a:ext>
                  </a:extLst>
                </a:gridCol>
              </a:tblGrid>
              <a:tr h="304282">
                <a:tc>
                  <a:txBody>
                    <a:bodyPr/>
                    <a:lstStyle/>
                    <a:p>
                      <a:pP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 </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nSpc>
                          <a:spcPct val="107000"/>
                        </a:lnSpc>
                        <a:spcAft>
                          <a:spcPts val="0"/>
                        </a:spcAft>
                      </a:pPr>
                      <a:endPar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endParaRP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436365613"/>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Introduction</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2</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4227738436"/>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Art</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4</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649010873"/>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Business Studies</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5</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2179342311"/>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Computer Science</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6</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288086155"/>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Design and Technology</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7</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2731788104"/>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English</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8</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001121595"/>
                  </a:ext>
                </a:extLst>
              </a:tr>
              <a:tr h="312085">
                <a:tc>
                  <a:txBody>
                    <a:bodyPr/>
                    <a:lstStyle/>
                    <a:p>
                      <a:pPr marL="177800" marR="0" lvl="0" indent="0" algn="l" defTabSz="685800" rtl="0" eaLnBrk="1" fontAlgn="auto" latinLnBrk="0" hangingPunct="1">
                        <a:lnSpc>
                          <a:spcPct val="107000"/>
                        </a:lnSpc>
                        <a:spcBef>
                          <a:spcPts val="0"/>
                        </a:spcBef>
                        <a:spcAft>
                          <a:spcPts val="0"/>
                        </a:spcAft>
                        <a:buClrTx/>
                        <a:buSzTx/>
                        <a:buFontTx/>
                        <a:buNone/>
                        <a:tabLst/>
                        <a:defRPr/>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Geography</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9</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457331717"/>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Graphics</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10</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92470209"/>
                  </a:ext>
                </a:extLst>
              </a:tr>
              <a:tr h="363267">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History</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11</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3480341766"/>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Mathematics</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12</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416573726"/>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Modern Foreign Languages (French)</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13</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2648015878"/>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Modern Foreign Languages (Spanish)</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14</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936811236"/>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P.E. (GCSE)</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15</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4047787973"/>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P.E. : Sports (BTEC)</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16</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308662179"/>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Religious</a:t>
                      </a:r>
                      <a:r>
                        <a:rPr lang="en-GB" sz="1400" b="1" baseline="0"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 Education</a:t>
                      </a:r>
                      <a:endPar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endParaRP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17</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565401257"/>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Science</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18</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15193886"/>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Assessment &amp; Revision</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19</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1778167788"/>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Leaning Apps</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20</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129477679"/>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Go4Schools</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21</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2532989248"/>
                  </a:ext>
                </a:extLst>
              </a:tr>
              <a:tr h="312085">
                <a:tc>
                  <a:txBody>
                    <a:bodyPr/>
                    <a:lstStyle/>
                    <a:p>
                      <a:pPr marL="177800" indent="0">
                        <a:lnSpc>
                          <a:spcPct val="107000"/>
                        </a:lnSpc>
                        <a:spcAft>
                          <a:spcPts val="0"/>
                        </a:spcAft>
                      </a:pPr>
                      <a:endPar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endParaRP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endPar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endParaRP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540257886"/>
                  </a:ext>
                </a:extLst>
              </a:tr>
              <a:tr h="312085">
                <a:tc>
                  <a:txBody>
                    <a:bodyPr/>
                    <a:lstStyle/>
                    <a:p>
                      <a:pPr marL="177800" indent="0">
                        <a:lnSpc>
                          <a:spcPct val="107000"/>
                        </a:lnSpc>
                        <a:spcAft>
                          <a:spcPts val="0"/>
                        </a:spcAft>
                      </a:pPr>
                      <a:endPar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endParaRP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endPar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endParaRP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060943025"/>
                  </a:ext>
                </a:extLst>
              </a:tr>
            </a:tbl>
          </a:graphicData>
        </a:graphic>
      </p:graphicFrame>
    </p:spTree>
    <p:extLst>
      <p:ext uri="{BB962C8B-B14F-4D97-AF65-F5344CB8AC3E}">
        <p14:creationId xmlns:p14="http://schemas.microsoft.com/office/powerpoint/2010/main" val="3680800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5075170" y="-17560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Introduction</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9" name="Rectangle 8"/>
          <p:cNvSpPr/>
          <p:nvPr/>
        </p:nvSpPr>
        <p:spPr>
          <a:xfrm>
            <a:off x="296103" y="945910"/>
            <a:ext cx="6265795" cy="8565422"/>
          </a:xfrm>
          <a:prstGeom prst="rect">
            <a:avLst/>
          </a:prstGeom>
        </p:spPr>
        <p:txBody>
          <a:bodyPr wrap="square">
            <a:spAutoFit/>
          </a:bodyPr>
          <a:lstStyle/>
          <a:p>
            <a:pPr algn="just">
              <a:lnSpc>
                <a:spcPct val="120000"/>
              </a:lnSpc>
              <a:spcAft>
                <a:spcPts val="600"/>
              </a:spcAft>
            </a:pPr>
            <a:r>
              <a:rPr lang="en-GB" sz="1600" dirty="0">
                <a:ea typeface="Tahoma" panose="020B0604030504040204" pitchFamily="34" charset="0"/>
                <a:cs typeface="Tahoma" panose="020B0604030504040204" pitchFamily="34" charset="0"/>
              </a:rPr>
              <a:t>Welcome to our Curriculum Evening. Thank you for attending this important evening.</a:t>
            </a:r>
          </a:p>
          <a:p>
            <a:pPr algn="just">
              <a:lnSpc>
                <a:spcPct val="120000"/>
              </a:lnSpc>
              <a:spcAft>
                <a:spcPts val="600"/>
              </a:spcAft>
            </a:pPr>
            <a:r>
              <a:rPr lang="en-GB" sz="700" dirty="0">
                <a:ea typeface="Tahoma" panose="020B0604030504040204" pitchFamily="34" charset="0"/>
                <a:cs typeface="Tahoma" panose="020B0604030504040204" pitchFamily="34" charset="0"/>
              </a:rPr>
              <a:t> </a:t>
            </a:r>
          </a:p>
          <a:p>
            <a:pPr algn="just">
              <a:lnSpc>
                <a:spcPct val="120000"/>
              </a:lnSpc>
              <a:spcAft>
                <a:spcPts val="600"/>
              </a:spcAft>
            </a:pPr>
            <a:r>
              <a:rPr lang="en-GB" sz="1600" dirty="0">
                <a:ea typeface="Tahoma" panose="020B0604030504040204" pitchFamily="34" charset="0"/>
                <a:cs typeface="Tahoma" panose="020B0604030504040204" pitchFamily="34" charset="0"/>
              </a:rPr>
              <a:t>Tonight, is all about your child and how the St Aloysius’ College community can make further impact on your sons’ personal, social and educational journey to their GCSE exams and beyond. This evening will accomplish three important aims for you and your son:</a:t>
            </a:r>
          </a:p>
          <a:p>
            <a:pPr marL="444500" indent="-177800" algn="just">
              <a:lnSpc>
                <a:spcPct val="120000"/>
              </a:lnSpc>
              <a:spcAft>
                <a:spcPts val="600"/>
              </a:spcAft>
            </a:pPr>
            <a:r>
              <a:rPr lang="en-GB" sz="1600" dirty="0">
                <a:ea typeface="Tahoma" panose="020B0604030504040204" pitchFamily="34" charset="0"/>
                <a:cs typeface="Tahoma" panose="020B0604030504040204" pitchFamily="34" charset="0"/>
              </a:rPr>
              <a:t>•	To further develop and build on a positive and supportive relationship between parents, students and staff.</a:t>
            </a:r>
          </a:p>
          <a:p>
            <a:pPr marL="444500" indent="-177800" algn="just">
              <a:lnSpc>
                <a:spcPct val="120000"/>
              </a:lnSpc>
              <a:spcAft>
                <a:spcPts val="600"/>
              </a:spcAft>
            </a:pPr>
            <a:r>
              <a:rPr lang="en-GB" sz="1600" dirty="0">
                <a:ea typeface="Tahoma" panose="020B0604030504040204" pitchFamily="34" charset="0"/>
                <a:cs typeface="Tahoma" panose="020B0604030504040204" pitchFamily="34" charset="0"/>
              </a:rPr>
              <a:t>•	To support you, the parent with information that will enable you to ensure that your son achieves the academic outcomes that he is capable off.</a:t>
            </a:r>
          </a:p>
          <a:p>
            <a:pPr marL="444500" indent="-177800" algn="just">
              <a:lnSpc>
                <a:spcPct val="120000"/>
              </a:lnSpc>
              <a:spcAft>
                <a:spcPts val="600"/>
              </a:spcAft>
            </a:pPr>
            <a:r>
              <a:rPr lang="en-GB" sz="1600" dirty="0">
                <a:ea typeface="Tahoma" panose="020B0604030504040204" pitchFamily="34" charset="0"/>
                <a:cs typeface="Tahoma" panose="020B0604030504040204" pitchFamily="34" charset="0"/>
              </a:rPr>
              <a:t>•	To continue to nurture aspiration in your son so that he can make effective decisions when it comes to his education</a:t>
            </a:r>
          </a:p>
          <a:p>
            <a:pPr algn="just">
              <a:lnSpc>
                <a:spcPct val="120000"/>
              </a:lnSpc>
              <a:spcAft>
                <a:spcPts val="600"/>
              </a:spcAft>
            </a:pPr>
            <a:r>
              <a:rPr lang="en-GB" sz="700" dirty="0">
                <a:ea typeface="Tahoma" panose="020B0604030504040204" pitchFamily="34" charset="0"/>
                <a:cs typeface="Tahoma" panose="020B0604030504040204" pitchFamily="34" charset="0"/>
              </a:rPr>
              <a:t> </a:t>
            </a:r>
          </a:p>
          <a:p>
            <a:pPr algn="just">
              <a:lnSpc>
                <a:spcPct val="120000"/>
              </a:lnSpc>
              <a:spcAft>
                <a:spcPts val="600"/>
              </a:spcAft>
            </a:pPr>
            <a:r>
              <a:rPr lang="en-GB" sz="1600" dirty="0">
                <a:ea typeface="Tahoma" panose="020B0604030504040204" pitchFamily="34" charset="0"/>
                <a:cs typeface="Tahoma" panose="020B0604030504040204" pitchFamily="34" charset="0"/>
              </a:rPr>
              <a:t>We are here for you and your son’s education and to use this partnership to work closely together to ensure all avenues of success are taken full advantage of between now and the time your son leaves education at St Aloysius College.</a:t>
            </a:r>
          </a:p>
          <a:p>
            <a:pPr algn="just">
              <a:lnSpc>
                <a:spcPct val="120000"/>
              </a:lnSpc>
              <a:spcAft>
                <a:spcPts val="600"/>
              </a:spcAft>
            </a:pPr>
            <a:r>
              <a:rPr lang="en-GB" sz="1600" dirty="0">
                <a:ea typeface="Tahoma" panose="020B0604030504040204" pitchFamily="34" charset="0"/>
                <a:cs typeface="Tahoma" panose="020B0604030504040204" pitchFamily="34" charset="0"/>
              </a:rPr>
              <a:t>This booklet contains information on subject curricula and more information that will be communicated this evening.</a:t>
            </a:r>
          </a:p>
          <a:p>
            <a:pPr algn="just">
              <a:lnSpc>
                <a:spcPct val="120000"/>
              </a:lnSpc>
              <a:spcAft>
                <a:spcPts val="600"/>
              </a:spcAft>
            </a:pPr>
            <a:r>
              <a:rPr lang="en-GB" sz="700" dirty="0">
                <a:ea typeface="Tahoma" panose="020B0604030504040204" pitchFamily="34" charset="0"/>
                <a:cs typeface="Tahoma" panose="020B0604030504040204" pitchFamily="34" charset="0"/>
              </a:rPr>
              <a:t> </a:t>
            </a:r>
          </a:p>
          <a:p>
            <a:pPr algn="just">
              <a:lnSpc>
                <a:spcPct val="120000"/>
              </a:lnSpc>
              <a:spcAft>
                <a:spcPts val="600"/>
              </a:spcAft>
            </a:pPr>
            <a:r>
              <a:rPr lang="en-GB" sz="1600" dirty="0">
                <a:ea typeface="Tahoma" panose="020B0604030504040204" pitchFamily="34" charset="0"/>
                <a:cs typeface="Tahoma" panose="020B0604030504040204" pitchFamily="34" charset="0"/>
              </a:rPr>
              <a:t>Should you require any additional assistance or support at any time, please do not hesitate to contact your son’s Head of Year.</a:t>
            </a:r>
            <a:endParaRPr lang="en-GB" sz="1600" dirty="0"/>
          </a:p>
          <a:p>
            <a:br>
              <a:rPr lang="en-GB" sz="1600" dirty="0"/>
            </a:br>
            <a:r>
              <a:rPr lang="en-GB" sz="1600" dirty="0"/>
              <a:t>S Kisten</a:t>
            </a:r>
          </a:p>
          <a:p>
            <a:r>
              <a:rPr lang="en-GB" sz="1600" dirty="0"/>
              <a:t>Assistant Headteacher – Curriculum &amp; Outcomes</a:t>
            </a:r>
          </a:p>
          <a:p>
            <a:pPr algn="just">
              <a:lnSpc>
                <a:spcPct val="120000"/>
              </a:lnSpc>
              <a:spcAft>
                <a:spcPts val="600"/>
              </a:spcAft>
            </a:pPr>
            <a:endParaRPr lang="en-GB" sz="1600" dirty="0">
              <a:latin typeface="Tahoma" panose="020B0604030504040204" pitchFamily="34" charset="0"/>
              <a:ea typeface="Tahoma" panose="020B0604030504040204" pitchFamily="34" charset="0"/>
              <a:cs typeface="Tahoma" panose="020B0604030504040204" pitchFamily="34" charset="0"/>
            </a:endParaRPr>
          </a:p>
        </p:txBody>
      </p:sp>
      <p:sp>
        <p:nvSpPr>
          <p:cNvPr id="15" name="TextBox 14"/>
          <p:cNvSpPr txBox="1"/>
          <p:nvPr/>
        </p:nvSpPr>
        <p:spPr>
          <a:xfrm>
            <a:off x="3298195" y="9682490"/>
            <a:ext cx="261610"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a:t>
            </a:r>
          </a:p>
        </p:txBody>
      </p:sp>
    </p:spTree>
    <p:extLst>
      <p:ext uri="{BB962C8B-B14F-4D97-AF65-F5344CB8AC3E}">
        <p14:creationId xmlns:p14="http://schemas.microsoft.com/office/powerpoint/2010/main" val="1465614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5075170" y="-17560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Introduction</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9" name="Rectangle 8"/>
          <p:cNvSpPr/>
          <p:nvPr/>
        </p:nvSpPr>
        <p:spPr>
          <a:xfrm>
            <a:off x="296103" y="945910"/>
            <a:ext cx="6265795" cy="584775"/>
          </a:xfrm>
          <a:prstGeom prst="rect">
            <a:avLst/>
          </a:prstGeom>
        </p:spPr>
        <p:txBody>
          <a:bodyPr wrap="square">
            <a:spAutoFit/>
          </a:bodyPr>
          <a:lstStyle/>
          <a:p>
            <a:br>
              <a:rPr lang="en-GB" sz="1600" dirty="0"/>
            </a:br>
            <a:endParaRPr lang="en-GB" sz="1600" dirty="0">
              <a:ea typeface="Tahoma" panose="020B0604030504040204" pitchFamily="34" charset="0"/>
              <a:cs typeface="Tahoma" panose="020B0604030504040204" pitchFamily="34" charset="0"/>
            </a:endParaRPr>
          </a:p>
        </p:txBody>
      </p:sp>
      <p:sp>
        <p:nvSpPr>
          <p:cNvPr id="15" name="TextBox 14"/>
          <p:cNvSpPr txBox="1"/>
          <p:nvPr/>
        </p:nvSpPr>
        <p:spPr>
          <a:xfrm>
            <a:off x="3298195" y="9682490"/>
            <a:ext cx="261610"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3</a:t>
            </a:r>
          </a:p>
        </p:txBody>
      </p:sp>
      <p:sp>
        <p:nvSpPr>
          <p:cNvPr id="11" name="Rectangle 10">
            <a:extLst>
              <a:ext uri="{FF2B5EF4-FFF2-40B4-BE49-F238E27FC236}">
                <a16:creationId xmlns:a16="http://schemas.microsoft.com/office/drawing/2014/main" id="{E4F64F22-DA83-41BC-B787-D3EC2F544375}"/>
              </a:ext>
            </a:extLst>
          </p:cNvPr>
          <p:cNvSpPr/>
          <p:nvPr/>
        </p:nvSpPr>
        <p:spPr>
          <a:xfrm>
            <a:off x="296103" y="945910"/>
            <a:ext cx="6265795" cy="8601073"/>
          </a:xfrm>
          <a:prstGeom prst="rect">
            <a:avLst/>
          </a:prstGeom>
        </p:spPr>
        <p:txBody>
          <a:bodyPr wrap="square">
            <a:spAutoFit/>
          </a:bodyPr>
          <a:lstStyle/>
          <a:p>
            <a:pPr algn="just">
              <a:lnSpc>
                <a:spcPct val="120000"/>
              </a:lnSpc>
              <a:spcAft>
                <a:spcPts val="600"/>
              </a:spcAft>
            </a:pPr>
            <a:r>
              <a:rPr lang="en-GB" sz="1600" dirty="0">
                <a:ea typeface="Tahoma" panose="020B0604030504040204" pitchFamily="34" charset="0"/>
                <a:cs typeface="Tahoma" panose="020B0604030504040204" pitchFamily="34" charset="0"/>
              </a:rPr>
              <a:t>Dear Parent/Carer, </a:t>
            </a:r>
          </a:p>
          <a:p>
            <a:pPr algn="just">
              <a:lnSpc>
                <a:spcPct val="120000"/>
              </a:lnSpc>
              <a:spcAft>
                <a:spcPts val="600"/>
              </a:spcAft>
            </a:pPr>
            <a:r>
              <a:rPr lang="en-GB" sz="1600" dirty="0">
                <a:ea typeface="Tahoma" panose="020B0604030504040204" pitchFamily="34" charset="0"/>
                <a:cs typeface="Tahoma" panose="020B0604030504040204" pitchFamily="34" charset="0"/>
              </a:rPr>
              <a:t>Year 9 marks the start of a three year journey towards GCSE success. Your son will gain a deep knowledge of his subjects in preparation for his exams and assessments. Year 9 will also be a key year for you son to develop aspirations and build his reference file for the next stage of his education post 16.</a:t>
            </a:r>
          </a:p>
          <a:p>
            <a:pPr algn="just">
              <a:lnSpc>
                <a:spcPct val="120000"/>
              </a:lnSpc>
              <a:spcAft>
                <a:spcPts val="600"/>
              </a:spcAft>
            </a:pPr>
            <a:r>
              <a:rPr lang="en-GB" sz="1600" dirty="0">
                <a:ea typeface="Tahoma" panose="020B0604030504040204" pitchFamily="34" charset="0"/>
                <a:cs typeface="Tahoma" panose="020B0604030504040204" pitchFamily="34" charset="0"/>
              </a:rPr>
              <a:t>This booklet and evening is designed to raise your awareness of work and events in relation to Year 9.  It is important that you are informed so that you are in a position to support your child as they negotiate their time at school and adjust to this transition period. </a:t>
            </a:r>
          </a:p>
          <a:p>
            <a:pPr algn="just">
              <a:lnSpc>
                <a:spcPct val="120000"/>
              </a:lnSpc>
            </a:pPr>
            <a:r>
              <a:rPr lang="en-GB" sz="1600" dirty="0">
                <a:ea typeface="Tahoma" panose="020B0604030504040204" pitchFamily="34" charset="0"/>
                <a:cs typeface="Tahoma" panose="020B0604030504040204" pitchFamily="34" charset="0"/>
              </a:rPr>
              <a:t>The evening and booklet will provide an opportunity for us to inform you of key Year 9 information including: </a:t>
            </a:r>
          </a:p>
          <a:p>
            <a:pPr marL="742950" lvl="1" indent="-285750" algn="just">
              <a:lnSpc>
                <a:spcPct val="120000"/>
              </a:lnSpc>
              <a:buFont typeface="Arial" panose="020B0604020202020204" pitchFamily="34" charset="0"/>
              <a:buChar char="•"/>
            </a:pPr>
            <a:r>
              <a:rPr lang="en-GB" sz="1600" dirty="0">
                <a:ea typeface="Tahoma" panose="020B0604030504040204" pitchFamily="34" charset="0"/>
                <a:cs typeface="Tahoma" panose="020B0604030504040204" pitchFamily="34" charset="0"/>
              </a:rPr>
              <a:t>Curriculum Structure </a:t>
            </a:r>
          </a:p>
          <a:p>
            <a:pPr marL="742950" lvl="1" indent="-285750" algn="just">
              <a:lnSpc>
                <a:spcPct val="120000"/>
              </a:lnSpc>
              <a:buFont typeface="Arial" panose="020B0604020202020204" pitchFamily="34" charset="0"/>
              <a:buChar char="•"/>
            </a:pPr>
            <a:r>
              <a:rPr lang="en-GB" sz="1600" dirty="0">
                <a:ea typeface="Tahoma" panose="020B0604030504040204" pitchFamily="34" charset="0"/>
                <a:cs typeface="Tahoma" panose="020B0604030504040204" pitchFamily="34" charset="0"/>
              </a:rPr>
              <a:t>Measuring Academic Progress, including Reports </a:t>
            </a:r>
          </a:p>
          <a:p>
            <a:pPr marL="742950" lvl="1" indent="-285750" algn="just">
              <a:lnSpc>
                <a:spcPct val="120000"/>
              </a:lnSpc>
              <a:buFont typeface="Arial" panose="020B0604020202020204" pitchFamily="34" charset="0"/>
              <a:buChar char="•"/>
            </a:pPr>
            <a:r>
              <a:rPr lang="en-GB" sz="1600" dirty="0">
                <a:ea typeface="Tahoma" panose="020B0604030504040204" pitchFamily="34" charset="0"/>
                <a:cs typeface="Tahoma" panose="020B0604030504040204" pitchFamily="34" charset="0"/>
              </a:rPr>
              <a:t>School &amp; Home Support Strategies </a:t>
            </a:r>
          </a:p>
          <a:p>
            <a:pPr marL="742950" lvl="1" indent="-285750" algn="just">
              <a:lnSpc>
                <a:spcPct val="120000"/>
              </a:lnSpc>
              <a:buFont typeface="Arial" panose="020B0604020202020204" pitchFamily="34" charset="0"/>
              <a:buChar char="•"/>
            </a:pPr>
            <a:r>
              <a:rPr lang="en-GB" sz="1600" dirty="0">
                <a:ea typeface="Tahoma" panose="020B0604030504040204" pitchFamily="34" charset="0"/>
                <a:cs typeface="Tahoma" panose="020B0604030504040204" pitchFamily="34" charset="0"/>
              </a:rPr>
              <a:t>Target Setting </a:t>
            </a:r>
          </a:p>
          <a:p>
            <a:pPr marL="742950" lvl="1" indent="-285750" algn="just">
              <a:lnSpc>
                <a:spcPct val="120000"/>
              </a:lnSpc>
              <a:buFont typeface="Arial" panose="020B0604020202020204" pitchFamily="34" charset="0"/>
              <a:buChar char="•"/>
            </a:pPr>
            <a:r>
              <a:rPr lang="en-GB" sz="1600" dirty="0">
                <a:ea typeface="Tahoma" panose="020B0604030504040204" pitchFamily="34" charset="0"/>
                <a:cs typeface="Tahoma" panose="020B0604030504040204" pitchFamily="34" charset="0"/>
              </a:rPr>
              <a:t>Landmark Assessments </a:t>
            </a:r>
          </a:p>
          <a:p>
            <a:pPr marL="742950" lvl="1" indent="-285750" algn="just">
              <a:lnSpc>
                <a:spcPct val="120000"/>
              </a:lnSpc>
              <a:buFont typeface="Arial" panose="020B0604020202020204" pitchFamily="34" charset="0"/>
              <a:buChar char="•"/>
            </a:pPr>
            <a:r>
              <a:rPr lang="en-GB" sz="1600" dirty="0">
                <a:ea typeface="Tahoma" panose="020B0604030504040204" pitchFamily="34" charset="0"/>
                <a:cs typeface="Tahoma" panose="020B0604030504040204" pitchFamily="34" charset="0"/>
              </a:rPr>
              <a:t>Homework </a:t>
            </a:r>
          </a:p>
          <a:p>
            <a:pPr algn="just">
              <a:lnSpc>
                <a:spcPct val="120000"/>
              </a:lnSpc>
              <a:spcAft>
                <a:spcPts val="600"/>
              </a:spcAft>
            </a:pPr>
            <a:r>
              <a:rPr lang="en-GB" sz="1600" dirty="0">
                <a:ea typeface="Tahoma" panose="020B0604030504040204" pitchFamily="34" charset="0"/>
                <a:cs typeface="Tahoma" panose="020B0604030504040204" pitchFamily="34" charset="0"/>
              </a:rPr>
              <a:t>If there are any topics on which you feel you need more information, please do not hesitate to contact us. </a:t>
            </a:r>
          </a:p>
          <a:p>
            <a:pPr algn="just">
              <a:lnSpc>
                <a:spcPct val="120000"/>
              </a:lnSpc>
              <a:spcAft>
                <a:spcPts val="600"/>
              </a:spcAft>
            </a:pPr>
            <a:r>
              <a:rPr lang="en-GB" sz="1600" dirty="0">
                <a:ea typeface="Tahoma" panose="020B0604030504040204" pitchFamily="34" charset="0"/>
                <a:cs typeface="Tahoma" panose="020B0604030504040204" pitchFamily="34" charset="0"/>
              </a:rPr>
              <a:t>We do hope you enjoy the evening and find this booklet useful. </a:t>
            </a:r>
          </a:p>
          <a:p>
            <a:pPr algn="just">
              <a:lnSpc>
                <a:spcPct val="120000"/>
              </a:lnSpc>
              <a:spcAft>
                <a:spcPts val="600"/>
              </a:spcAft>
            </a:pPr>
            <a:r>
              <a:rPr lang="en-GB" sz="1600" dirty="0">
                <a:ea typeface="Tahoma" panose="020B0604030504040204" pitchFamily="34" charset="0"/>
                <a:cs typeface="Tahoma" panose="020B0604030504040204" pitchFamily="34" charset="0"/>
              </a:rPr>
              <a:t>Thank you for your continued support.</a:t>
            </a:r>
          </a:p>
          <a:p>
            <a:pPr algn="just">
              <a:lnSpc>
                <a:spcPct val="120000"/>
              </a:lnSpc>
              <a:spcAft>
                <a:spcPts val="600"/>
              </a:spcAft>
            </a:pPr>
            <a:r>
              <a:rPr lang="en-GB" sz="1600" dirty="0">
                <a:ea typeface="Tahoma" panose="020B0604030504040204" pitchFamily="34" charset="0"/>
                <a:cs typeface="Tahoma" panose="020B0604030504040204" pitchFamily="34" charset="0"/>
              </a:rPr>
              <a:t>Your Sincerely </a:t>
            </a:r>
          </a:p>
          <a:p>
            <a:pPr algn="just">
              <a:lnSpc>
                <a:spcPct val="120000"/>
              </a:lnSpc>
              <a:spcAft>
                <a:spcPts val="600"/>
              </a:spcAft>
            </a:pPr>
            <a:endParaRPr lang="en-GB" sz="1600" dirty="0">
              <a:ea typeface="Tahoma" panose="020B0604030504040204" pitchFamily="34" charset="0"/>
              <a:cs typeface="Tahoma" panose="020B0604030504040204" pitchFamily="34" charset="0"/>
            </a:endParaRPr>
          </a:p>
          <a:p>
            <a:pPr algn="just">
              <a:lnSpc>
                <a:spcPct val="120000"/>
              </a:lnSpc>
              <a:spcBef>
                <a:spcPts val="600"/>
              </a:spcBef>
              <a:spcAft>
                <a:spcPts val="600"/>
              </a:spcAft>
            </a:pPr>
            <a:r>
              <a:rPr lang="en-GB" sz="1600" b="1" dirty="0">
                <a:ea typeface="Tahoma" panose="020B0604030504040204" pitchFamily="34" charset="0"/>
                <a:cs typeface="Tahoma" panose="020B0604030504040204" pitchFamily="34" charset="0"/>
              </a:rPr>
              <a:t>Mr Neville</a:t>
            </a:r>
          </a:p>
          <a:p>
            <a:pPr algn="just">
              <a:lnSpc>
                <a:spcPct val="120000"/>
              </a:lnSpc>
              <a:spcBef>
                <a:spcPts val="600"/>
              </a:spcBef>
              <a:spcAft>
                <a:spcPts val="600"/>
              </a:spcAft>
            </a:pPr>
            <a:r>
              <a:rPr lang="en-GB" sz="1600" b="1" dirty="0">
                <a:ea typeface="Tahoma" panose="020B0604030504040204" pitchFamily="34" charset="0"/>
                <a:cs typeface="Tahoma" panose="020B0604030504040204" pitchFamily="34" charset="0"/>
              </a:rPr>
              <a:t>Head of Year 9</a:t>
            </a:r>
          </a:p>
        </p:txBody>
      </p:sp>
      <p:pic>
        <p:nvPicPr>
          <p:cNvPr id="16" name="Google Shape;133;p4">
            <a:extLst>
              <a:ext uri="{FF2B5EF4-FFF2-40B4-BE49-F238E27FC236}">
                <a16:creationId xmlns:a16="http://schemas.microsoft.com/office/drawing/2014/main" id="{FC8C5561-5EE6-4D2E-B2B2-47EE986611A5}"/>
              </a:ext>
            </a:extLst>
          </p:cNvPr>
          <p:cNvPicPr preferRelativeResize="0"/>
          <p:nvPr/>
        </p:nvPicPr>
        <p:blipFill rotWithShape="1">
          <a:blip r:embed="rId3">
            <a:alphaModFix/>
          </a:blip>
          <a:srcRect/>
          <a:stretch/>
        </p:blipFill>
        <p:spPr>
          <a:xfrm>
            <a:off x="296102" y="8252896"/>
            <a:ext cx="1381125" cy="380365"/>
          </a:xfrm>
          <a:prstGeom prst="rect">
            <a:avLst/>
          </a:prstGeom>
          <a:noFill/>
          <a:ln>
            <a:noFill/>
          </a:ln>
        </p:spPr>
      </p:pic>
    </p:spTree>
    <p:extLst>
      <p:ext uri="{BB962C8B-B14F-4D97-AF65-F5344CB8AC3E}">
        <p14:creationId xmlns:p14="http://schemas.microsoft.com/office/powerpoint/2010/main" val="6750088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oogle Shape;114;p15">
            <a:extLst>
              <a:ext uri="{FF2B5EF4-FFF2-40B4-BE49-F238E27FC236}">
                <a16:creationId xmlns:a16="http://schemas.microsoft.com/office/drawing/2014/main" id="{700AEEB5-A11B-4935-BBEE-F73D19A67473}"/>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 name="Google Shape;115;p15">
            <a:extLst>
              <a:ext uri="{FF2B5EF4-FFF2-40B4-BE49-F238E27FC236}">
                <a16:creationId xmlns:a16="http://schemas.microsoft.com/office/drawing/2014/main" id="{A660C64B-3BC0-4902-BEBA-3537B410FA3A}"/>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5" name="Google Shape;116;p15">
            <a:extLst>
              <a:ext uri="{FF2B5EF4-FFF2-40B4-BE49-F238E27FC236}">
                <a16:creationId xmlns:a16="http://schemas.microsoft.com/office/drawing/2014/main" id="{38066C34-45E9-4DA6-BC98-65837A1A29F2}"/>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6" name="Google Shape;117;p15">
            <a:extLst>
              <a:ext uri="{FF2B5EF4-FFF2-40B4-BE49-F238E27FC236}">
                <a16:creationId xmlns:a16="http://schemas.microsoft.com/office/drawing/2014/main" id="{9837FBD0-00DB-43B9-BD3E-AE6FEA5AAE4A}"/>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17" name="Google Shape;118;p15">
            <a:extLst>
              <a:ext uri="{FF2B5EF4-FFF2-40B4-BE49-F238E27FC236}">
                <a16:creationId xmlns:a16="http://schemas.microsoft.com/office/drawing/2014/main" id="{8AB80F58-86F1-424A-B982-51C7721316D4}"/>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29" name="Google Shape;119;p15">
            <a:extLst>
              <a:ext uri="{FF2B5EF4-FFF2-40B4-BE49-F238E27FC236}">
                <a16:creationId xmlns:a16="http://schemas.microsoft.com/office/drawing/2014/main" id="{4C6DB8AC-A287-4C16-A9F2-EF6CB5FB0C98}"/>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 name="Google Shape;120;p15">
            <a:extLst>
              <a:ext uri="{FF2B5EF4-FFF2-40B4-BE49-F238E27FC236}">
                <a16:creationId xmlns:a16="http://schemas.microsoft.com/office/drawing/2014/main" id="{29219FBC-6E8C-4EAF-B135-05BB6D2EE73D}"/>
              </a:ext>
            </a:extLst>
          </p:cNvPr>
          <p:cNvSpPr txBox="1"/>
          <p:nvPr/>
        </p:nvSpPr>
        <p:spPr>
          <a:xfrm>
            <a:off x="3298195" y="9682490"/>
            <a:ext cx="261610" cy="26157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4</a:t>
            </a:r>
            <a:endParaRPr dirty="0"/>
          </a:p>
        </p:txBody>
      </p:sp>
      <p:sp>
        <p:nvSpPr>
          <p:cNvPr id="31" name="Google Shape;121;p15">
            <a:extLst>
              <a:ext uri="{FF2B5EF4-FFF2-40B4-BE49-F238E27FC236}">
                <a16:creationId xmlns:a16="http://schemas.microsoft.com/office/drawing/2014/main" id="{4B68DF5C-D5FE-42F3-8987-E1EBAFCF2F9A}"/>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Art</a:t>
            </a:r>
            <a:endParaRPr sz="2000" b="0" i="0" u="none" strike="noStrike" cap="none">
              <a:solidFill>
                <a:schemeClr val="dk1"/>
              </a:solidFill>
              <a:latin typeface="Arial"/>
              <a:ea typeface="Arial"/>
              <a:cs typeface="Arial"/>
              <a:sym typeface="Arial"/>
            </a:endParaRPr>
          </a:p>
        </p:txBody>
      </p:sp>
      <p:graphicFrame>
        <p:nvGraphicFramePr>
          <p:cNvPr id="32" name="Google Shape;122;p15">
            <a:extLst>
              <a:ext uri="{FF2B5EF4-FFF2-40B4-BE49-F238E27FC236}">
                <a16:creationId xmlns:a16="http://schemas.microsoft.com/office/drawing/2014/main" id="{86459997-3F05-4A72-910D-8B6EB0D76374}"/>
              </a:ext>
            </a:extLst>
          </p:cNvPr>
          <p:cNvGraphicFramePr/>
          <p:nvPr>
            <p:extLst>
              <p:ext uri="{D42A27DB-BD31-4B8C-83A1-F6EECF244321}">
                <p14:modId xmlns:p14="http://schemas.microsoft.com/office/powerpoint/2010/main" val="1847156701"/>
              </p:ext>
            </p:extLst>
          </p:nvPr>
        </p:nvGraphicFramePr>
        <p:xfrm>
          <a:off x="112758" y="3355789"/>
          <a:ext cx="6632475" cy="6229807"/>
        </p:xfrm>
        <a:graphic>
          <a:graphicData uri="http://schemas.openxmlformats.org/drawingml/2006/table">
            <a:tbl>
              <a:tblPr firstRow="1" firstCol="1" bandRow="1">
                <a:noFill/>
              </a:tblPr>
              <a:tblGrid>
                <a:gridCol w="1279050">
                  <a:extLst>
                    <a:ext uri="{9D8B030D-6E8A-4147-A177-3AD203B41FA5}">
                      <a16:colId xmlns:a16="http://schemas.microsoft.com/office/drawing/2014/main" val="20000"/>
                    </a:ext>
                  </a:extLst>
                </a:gridCol>
                <a:gridCol w="2676550">
                  <a:extLst>
                    <a:ext uri="{9D8B030D-6E8A-4147-A177-3AD203B41FA5}">
                      <a16:colId xmlns:a16="http://schemas.microsoft.com/office/drawing/2014/main" val="20001"/>
                    </a:ext>
                  </a:extLst>
                </a:gridCol>
                <a:gridCol w="2676875">
                  <a:extLst>
                    <a:ext uri="{9D8B030D-6E8A-4147-A177-3AD203B41FA5}">
                      <a16:colId xmlns:a16="http://schemas.microsoft.com/office/drawing/2014/main" val="20002"/>
                    </a:ext>
                  </a:extLst>
                </a:gridCol>
              </a:tblGrid>
              <a:tr h="188225">
                <a:tc>
                  <a:txBody>
                    <a:bodyPr/>
                    <a:lstStyle/>
                    <a:p>
                      <a:pPr marL="0" marR="0" lvl="0" indent="0" algn="l" rtl="0">
                        <a:lnSpc>
                          <a:spcPct val="107000"/>
                        </a:lnSpc>
                        <a:spcBef>
                          <a:spcPts val="0"/>
                        </a:spcBef>
                        <a:spcAft>
                          <a:spcPts val="0"/>
                        </a:spcAft>
                        <a:buNone/>
                      </a:pPr>
                      <a:r>
                        <a:rPr lang="en-GB" sz="1400" u="none" strike="noStrike" cap="none" dirty="0">
                          <a:solidFill>
                            <a:schemeClr val="bg1"/>
                          </a:solidFill>
                          <a:latin typeface="Calibri"/>
                          <a:ea typeface="Calibri"/>
                          <a:cs typeface="Calibri"/>
                          <a:sym typeface="Calibri"/>
                        </a:rPr>
                        <a:t>Year 11</a:t>
                      </a:r>
                      <a:endParaRPr sz="1400"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ctr" rtl="0">
                        <a:lnSpc>
                          <a:spcPct val="107000"/>
                        </a:lnSpc>
                        <a:spcBef>
                          <a:spcPts val="0"/>
                        </a:spcBef>
                        <a:spcAft>
                          <a:spcPts val="0"/>
                        </a:spcAft>
                        <a:buNone/>
                      </a:pPr>
                      <a:r>
                        <a:rPr lang="en-GB" sz="1400" u="none" strike="noStrike" cap="none" dirty="0">
                          <a:solidFill>
                            <a:schemeClr val="bg1"/>
                          </a:solidFill>
                          <a:latin typeface="Calibri"/>
                          <a:ea typeface="Calibri"/>
                          <a:cs typeface="Calibri"/>
                          <a:sym typeface="Calibri"/>
                        </a:rPr>
                        <a:t>Autumn 1</a:t>
                      </a:r>
                      <a:endParaRPr sz="1400"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0B703C"/>
                    </a:solidFill>
                  </a:tcPr>
                </a:tc>
                <a:tc>
                  <a:txBody>
                    <a:bodyPr/>
                    <a:lstStyle/>
                    <a:p>
                      <a:pPr marL="0" marR="0" lvl="0" indent="0" algn="ctr" rtl="0">
                        <a:lnSpc>
                          <a:spcPct val="107000"/>
                        </a:lnSpc>
                        <a:spcBef>
                          <a:spcPts val="0"/>
                        </a:spcBef>
                        <a:spcAft>
                          <a:spcPts val="0"/>
                        </a:spcAft>
                        <a:buNone/>
                      </a:pPr>
                      <a:r>
                        <a:rPr lang="en-GB" sz="1400" u="none" strike="noStrike" cap="none" dirty="0">
                          <a:solidFill>
                            <a:schemeClr val="bg1"/>
                          </a:solidFill>
                          <a:latin typeface="Calibri"/>
                          <a:ea typeface="Calibri"/>
                          <a:cs typeface="Calibri"/>
                          <a:sym typeface="Calibri"/>
                        </a:rPr>
                        <a:t>Autumn 2</a:t>
                      </a:r>
                      <a:endParaRPr sz="1400"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0B703C"/>
                    </a:solidFill>
                  </a:tcPr>
                </a:tc>
                <a:extLst>
                  <a:ext uri="{0D108BD9-81ED-4DB2-BD59-A6C34878D82A}">
                    <a16:rowId xmlns:a16="http://schemas.microsoft.com/office/drawing/2014/main" val="10000"/>
                  </a:ext>
                </a:extLst>
              </a:tr>
              <a:tr h="1440075">
                <a:tc>
                  <a:txBody>
                    <a:bodyPr/>
                    <a:lstStyle/>
                    <a:p>
                      <a:pPr marL="0" marR="0" lvl="0" indent="0" algn="l" rtl="0">
                        <a:lnSpc>
                          <a:spcPct val="107000"/>
                        </a:lnSpc>
                        <a:spcBef>
                          <a:spcPts val="0"/>
                        </a:spcBef>
                        <a:spcAft>
                          <a:spcPts val="0"/>
                        </a:spcAft>
                        <a:buNone/>
                      </a:pPr>
                      <a:r>
                        <a:rPr lang="en-GB" sz="1400" u="none" strike="noStrike" cap="none" dirty="0">
                          <a:solidFill>
                            <a:schemeClr val="bg1"/>
                          </a:solidFill>
                          <a:latin typeface="Calibri"/>
                          <a:ea typeface="Calibri"/>
                          <a:cs typeface="Calibri"/>
                          <a:sym typeface="Calibri"/>
                        </a:rPr>
                        <a:t>Focus/Context for Learning</a:t>
                      </a:r>
                      <a:endParaRPr sz="1400"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D09E00"/>
                    </a:solidFill>
                  </a:tcPr>
                </a:tc>
                <a:tc>
                  <a:txBody>
                    <a:bodyPr/>
                    <a:lstStyle/>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Week:</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Introduction to Mask project</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Research Designers</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Observation drawing</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Work in Artist’s style</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Final Piece</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Final Piece</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Enrichment</a:t>
                      </a:r>
                      <a:endParaRPr sz="1100" b="0" u="none" strike="noStrike" cap="none" dirty="0">
                        <a:latin typeface="Calibri"/>
                        <a:ea typeface="Calibri"/>
                        <a:cs typeface="Calibri"/>
                        <a:sym typeface="Calibri"/>
                      </a:endParaRPr>
                    </a:p>
                  </a:txBody>
                  <a:tcPr marL="68575" marR="68575"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DCDCDC"/>
                    </a:solidFill>
                  </a:tcPr>
                </a:tc>
                <a:tc>
                  <a:txBody>
                    <a:bodyPr/>
                    <a:lstStyle/>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Week:</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Mask making/sculpture</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Development of mask design</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Development of  mask design</a:t>
                      </a:r>
                      <a:endParaRPr dirty="0"/>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Development of  mask design</a:t>
                      </a:r>
                      <a:endParaRPr sz="12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Completion of final piece</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Christmas Exam</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Enrichment </a:t>
                      </a:r>
                      <a:endParaRPr dirty="0"/>
                    </a:p>
                    <a:p>
                      <a:pPr marL="342900" marR="0" lvl="0" indent="-273050" algn="l" rtl="0">
                        <a:lnSpc>
                          <a:spcPct val="106000"/>
                        </a:lnSpc>
                        <a:spcBef>
                          <a:spcPts val="0"/>
                        </a:spcBef>
                        <a:spcAft>
                          <a:spcPts val="0"/>
                        </a:spcAft>
                        <a:buClr>
                          <a:schemeClr val="dk1"/>
                        </a:buClr>
                        <a:buSzPts val="1100"/>
                        <a:buFont typeface="Calibri"/>
                        <a:buNone/>
                      </a:pPr>
                      <a:endParaRPr sz="1100" b="0" u="none" strike="noStrike" cap="none" dirty="0">
                        <a:latin typeface="Calibri"/>
                        <a:ea typeface="Calibri"/>
                        <a:cs typeface="Calibri"/>
                        <a:sym typeface="Calibri"/>
                      </a:endParaRPr>
                    </a:p>
                  </a:txBody>
                  <a:tcPr marL="68575" marR="68575"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DCDCDC"/>
                    </a:solidFill>
                  </a:tcPr>
                </a:tc>
                <a:extLst>
                  <a:ext uri="{0D108BD9-81ED-4DB2-BD59-A6C34878D82A}">
                    <a16:rowId xmlns:a16="http://schemas.microsoft.com/office/drawing/2014/main" val="10001"/>
                  </a:ext>
                </a:extLst>
              </a:tr>
              <a:tr h="188225">
                <a:tc>
                  <a:txBody>
                    <a:bodyPr/>
                    <a:lstStyle/>
                    <a:p>
                      <a:pPr marL="0" marR="0" lvl="0" indent="0" algn="l" rtl="0">
                        <a:lnSpc>
                          <a:spcPct val="107000"/>
                        </a:lnSpc>
                        <a:spcBef>
                          <a:spcPts val="0"/>
                        </a:spcBef>
                        <a:spcAft>
                          <a:spcPts val="0"/>
                        </a:spcAft>
                        <a:buNone/>
                      </a:pPr>
                      <a:r>
                        <a:rPr lang="en-GB" sz="900" u="none" strike="noStrike" cap="none" dirty="0">
                          <a:solidFill>
                            <a:schemeClr val="bg1"/>
                          </a:solidFill>
                          <a:latin typeface="Calibri"/>
                          <a:ea typeface="Calibri"/>
                          <a:cs typeface="Calibri"/>
                          <a:sym typeface="Calibri"/>
                        </a:rPr>
                        <a:t> </a:t>
                      </a:r>
                      <a:endParaRPr sz="900"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None/>
                      </a:pPr>
                      <a:r>
                        <a:rPr lang="en-GB" sz="900" u="none" strike="noStrike" cap="none" dirty="0">
                          <a:latin typeface="Calibri"/>
                          <a:ea typeface="Calibri"/>
                          <a:cs typeface="Calibri"/>
                          <a:sym typeface="Calibri"/>
                        </a:rPr>
                        <a:t> </a:t>
                      </a:r>
                      <a:endParaRPr sz="900" u="none" strike="noStrike" cap="none" dirty="0">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None/>
                      </a:pPr>
                      <a:r>
                        <a:rPr lang="en-GB" sz="900" u="none" strike="noStrike" cap="none" dirty="0">
                          <a:latin typeface="Calibri"/>
                          <a:ea typeface="Calibri"/>
                          <a:cs typeface="Calibri"/>
                          <a:sym typeface="Calibri"/>
                        </a:rPr>
                        <a:t> </a:t>
                      </a:r>
                      <a:endParaRPr sz="900" u="none" strike="noStrike" cap="none" dirty="0">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lt1"/>
                    </a:solidFill>
                  </a:tcPr>
                </a:tc>
                <a:extLst>
                  <a:ext uri="{0D108BD9-81ED-4DB2-BD59-A6C34878D82A}">
                    <a16:rowId xmlns:a16="http://schemas.microsoft.com/office/drawing/2014/main" val="10002"/>
                  </a:ext>
                </a:extLst>
              </a:tr>
              <a:tr h="188225">
                <a:tc>
                  <a:txBody>
                    <a:bodyPr/>
                    <a:lstStyle/>
                    <a:p>
                      <a:pPr marL="0" marR="0" lvl="0" indent="0" algn="l" rtl="0">
                        <a:lnSpc>
                          <a:spcPct val="107000"/>
                        </a:lnSpc>
                        <a:spcBef>
                          <a:spcPts val="0"/>
                        </a:spcBef>
                        <a:spcAft>
                          <a:spcPts val="0"/>
                        </a:spcAft>
                        <a:buNone/>
                      </a:pPr>
                      <a:r>
                        <a:rPr lang="en-GB" sz="1400" u="none" strike="noStrike" cap="none" dirty="0">
                          <a:solidFill>
                            <a:schemeClr val="bg1"/>
                          </a:solidFill>
                          <a:latin typeface="Calibri"/>
                          <a:ea typeface="Calibri"/>
                          <a:cs typeface="Calibri"/>
                          <a:sym typeface="Calibri"/>
                        </a:rPr>
                        <a:t> </a:t>
                      </a:r>
                      <a:endParaRPr sz="1400"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latin typeface="Calibri"/>
                          <a:ea typeface="Calibri"/>
                          <a:cs typeface="Calibri"/>
                          <a:sym typeface="Calibri"/>
                        </a:rPr>
                        <a:t>Spring 1</a:t>
                      </a:r>
                      <a:endParaRPr sz="1400" b="1" u="none" strike="noStrike" cap="none" dirty="0">
                        <a:solidFill>
                          <a:schemeClr val="lt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Spring 2</a:t>
                      </a:r>
                      <a:endParaRPr sz="1400" b="1"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0B703C"/>
                    </a:solidFill>
                  </a:tcPr>
                </a:tc>
                <a:extLst>
                  <a:ext uri="{0D108BD9-81ED-4DB2-BD59-A6C34878D82A}">
                    <a16:rowId xmlns:a16="http://schemas.microsoft.com/office/drawing/2014/main" val="10003"/>
                  </a:ext>
                </a:extLst>
              </a:tr>
              <a:tr h="1280250">
                <a:tc>
                  <a:txBody>
                    <a:bodyPr/>
                    <a:lstStyle/>
                    <a:p>
                      <a:pPr marL="0" marR="0" lvl="0" indent="0" algn="l" rtl="0">
                        <a:lnSpc>
                          <a:spcPct val="107000"/>
                        </a:lnSpc>
                        <a:spcBef>
                          <a:spcPts val="0"/>
                        </a:spcBef>
                        <a:spcAft>
                          <a:spcPts val="0"/>
                        </a:spcAft>
                        <a:buNone/>
                      </a:pPr>
                      <a:r>
                        <a:rPr lang="en-GB" sz="1400" u="none" strike="noStrike" cap="none" dirty="0">
                          <a:solidFill>
                            <a:schemeClr val="bg1"/>
                          </a:solidFill>
                          <a:latin typeface="Calibri"/>
                          <a:ea typeface="Calibri"/>
                          <a:cs typeface="Calibri"/>
                          <a:sym typeface="Calibri"/>
                        </a:rPr>
                        <a:t>Focus/Context for Learning</a:t>
                      </a:r>
                      <a:endParaRPr sz="1400"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D09E00"/>
                    </a:solidFill>
                  </a:tcPr>
                </a:tc>
                <a:tc>
                  <a:txBody>
                    <a:bodyPr/>
                    <a:lstStyle/>
                    <a:p>
                      <a:pPr marL="0" marR="0" lvl="0" indent="0" algn="l" rtl="0">
                        <a:lnSpc>
                          <a:spcPct val="107000"/>
                        </a:lnSpc>
                        <a:spcBef>
                          <a:spcPts val="0"/>
                        </a:spcBef>
                        <a:spcAft>
                          <a:spcPts val="0"/>
                        </a:spcAft>
                        <a:buNone/>
                      </a:pPr>
                      <a:r>
                        <a:rPr lang="en-GB" sz="1200" b="0" u="none" strike="noStrike" cap="none">
                          <a:latin typeface="Calibri"/>
                          <a:ea typeface="Calibri"/>
                          <a:cs typeface="Calibri"/>
                          <a:sym typeface="Calibri"/>
                        </a:rPr>
                        <a:t>Week:</a:t>
                      </a:r>
                      <a:endParaRPr sz="1100" b="0" u="none" strike="noStrike" cap="none">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Introduction to Portraiture</a:t>
                      </a:r>
                      <a:endParaRPr sz="1100" b="0" u="none" strike="noStrike" cap="none">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Artist Research</a:t>
                      </a:r>
                      <a:endParaRPr sz="1100" b="0" u="none" strike="noStrike" cap="none">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Observation drawing</a:t>
                      </a:r>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Same as above</a:t>
                      </a:r>
                      <a:endParaRPr sz="1100" b="0" u="none" strike="noStrike" cap="none">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Work in Artist’s style</a:t>
                      </a:r>
                      <a:endParaRPr sz="1100" b="0" u="none" strike="noStrike" cap="none">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Final Piece</a:t>
                      </a:r>
                      <a:endParaRPr sz="1100" b="0" u="none" strike="noStrike" cap="none">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Final Piece</a:t>
                      </a:r>
                      <a:endParaRPr sz="1100" b="0" u="none" strike="noStrike" cap="none">
                        <a:latin typeface="Calibri"/>
                        <a:ea typeface="Calibri"/>
                        <a:cs typeface="Calibri"/>
                        <a:sym typeface="Calibri"/>
                      </a:endParaRPr>
                    </a:p>
                    <a:p>
                      <a:pPr marL="342900" marR="0" lvl="0" indent="-273050" algn="l" rtl="0">
                        <a:lnSpc>
                          <a:spcPct val="106000"/>
                        </a:lnSpc>
                        <a:spcBef>
                          <a:spcPts val="0"/>
                        </a:spcBef>
                        <a:spcAft>
                          <a:spcPts val="0"/>
                        </a:spcAft>
                        <a:buClr>
                          <a:schemeClr val="dk1"/>
                        </a:buClr>
                        <a:buSzPts val="1100"/>
                        <a:buFont typeface="Calibri"/>
                        <a:buNone/>
                      </a:pPr>
                      <a:endParaRPr sz="1100" b="0" u="none" strike="noStrike" cap="none">
                        <a:latin typeface="Calibri"/>
                        <a:ea typeface="Calibri"/>
                        <a:cs typeface="Calibri"/>
                        <a:sym typeface="Calibri"/>
                      </a:endParaRPr>
                    </a:p>
                  </a:txBody>
                  <a:tcPr marL="68575" marR="68575"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DCDCDC"/>
                    </a:solidFill>
                  </a:tcPr>
                </a:tc>
                <a:tc>
                  <a:txBody>
                    <a:bodyPr/>
                    <a:lstStyle/>
                    <a:p>
                      <a:pPr marL="0" marR="0" lvl="0" indent="0" algn="l" rtl="0">
                        <a:lnSpc>
                          <a:spcPct val="107000"/>
                        </a:lnSpc>
                        <a:spcBef>
                          <a:spcPts val="0"/>
                        </a:spcBef>
                        <a:spcAft>
                          <a:spcPts val="0"/>
                        </a:spcAft>
                        <a:buNone/>
                      </a:pPr>
                      <a:r>
                        <a:rPr lang="en-GB" sz="1200" b="0" u="none" strike="noStrike" cap="none">
                          <a:latin typeface="Calibri"/>
                          <a:ea typeface="Calibri"/>
                          <a:cs typeface="Calibri"/>
                          <a:sym typeface="Calibri"/>
                        </a:rPr>
                        <a:t>Week:</a:t>
                      </a:r>
                      <a:endParaRPr sz="1100" b="0" u="none" strike="noStrike" cap="none">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Artist Research</a:t>
                      </a:r>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Development of painting skills</a:t>
                      </a:r>
                      <a:endParaRPr sz="1100" b="0" u="none" strike="noStrike" cap="none">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Development of  painting skills</a:t>
                      </a:r>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Development of  painting skills</a:t>
                      </a:r>
                      <a:endParaRPr sz="1200" b="0" u="none" strike="noStrike" cap="none">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Final piece</a:t>
                      </a:r>
                      <a:endParaRPr sz="1100" b="0" u="none" strike="noStrike" cap="none">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Final piece</a:t>
                      </a:r>
                      <a:endParaRPr sz="1100" b="0" u="none" strike="noStrike" cap="none">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Enrichment</a:t>
                      </a:r>
                      <a:endParaRPr sz="1100" b="0" u="none" strike="noStrike" cap="none">
                        <a:latin typeface="Calibri"/>
                        <a:ea typeface="Calibri"/>
                        <a:cs typeface="Calibri"/>
                        <a:sym typeface="Calibri"/>
                      </a:endParaRPr>
                    </a:p>
                  </a:txBody>
                  <a:tcPr marL="68575" marR="68575"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DCDCDC"/>
                    </a:solidFill>
                  </a:tcPr>
                </a:tc>
                <a:extLst>
                  <a:ext uri="{0D108BD9-81ED-4DB2-BD59-A6C34878D82A}">
                    <a16:rowId xmlns:a16="http://schemas.microsoft.com/office/drawing/2014/main" val="10004"/>
                  </a:ext>
                </a:extLst>
              </a:tr>
              <a:tr h="188225">
                <a:tc>
                  <a:txBody>
                    <a:bodyPr/>
                    <a:lstStyle/>
                    <a:p>
                      <a:pPr marL="0" marR="0" lvl="0" indent="0" algn="l" rtl="0">
                        <a:lnSpc>
                          <a:spcPct val="107000"/>
                        </a:lnSpc>
                        <a:spcBef>
                          <a:spcPts val="0"/>
                        </a:spcBef>
                        <a:spcAft>
                          <a:spcPts val="0"/>
                        </a:spcAft>
                        <a:buNone/>
                      </a:pPr>
                      <a:r>
                        <a:rPr lang="en-GB" sz="1400" u="none" strike="noStrike" cap="none" dirty="0">
                          <a:solidFill>
                            <a:schemeClr val="bg1"/>
                          </a:solidFill>
                          <a:latin typeface="Calibri"/>
                          <a:ea typeface="Calibri"/>
                          <a:cs typeface="Calibri"/>
                          <a:sym typeface="Calibri"/>
                        </a:rPr>
                        <a:t> </a:t>
                      </a:r>
                      <a:endParaRPr sz="1400"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lt1"/>
                    </a:solidFill>
                  </a:tcPr>
                </a:tc>
                <a:extLst>
                  <a:ext uri="{0D108BD9-81ED-4DB2-BD59-A6C34878D82A}">
                    <a16:rowId xmlns:a16="http://schemas.microsoft.com/office/drawing/2014/main" val="10005"/>
                  </a:ext>
                </a:extLst>
              </a:tr>
              <a:tr h="188225">
                <a:tc>
                  <a:txBody>
                    <a:bodyPr/>
                    <a:lstStyle/>
                    <a:p>
                      <a:pPr marL="0" marR="0" lvl="0" indent="0" algn="l" rtl="0">
                        <a:lnSpc>
                          <a:spcPct val="107000"/>
                        </a:lnSpc>
                        <a:spcBef>
                          <a:spcPts val="0"/>
                        </a:spcBef>
                        <a:spcAft>
                          <a:spcPts val="0"/>
                        </a:spcAft>
                        <a:buNone/>
                      </a:pPr>
                      <a:r>
                        <a:rPr lang="en-GB" sz="1400" u="none" strike="noStrike" cap="none" dirty="0">
                          <a:solidFill>
                            <a:schemeClr val="bg1"/>
                          </a:solidFill>
                          <a:latin typeface="Calibri"/>
                          <a:ea typeface="Calibri"/>
                          <a:cs typeface="Calibri"/>
                          <a:sym typeface="Calibri"/>
                        </a:rPr>
                        <a:t> </a:t>
                      </a:r>
                      <a:endParaRPr sz="1400"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Summer 1</a:t>
                      </a:r>
                      <a:endParaRPr sz="1400" b="1"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Summer 2</a:t>
                      </a:r>
                      <a:endParaRPr sz="1400" b="1"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0B703C"/>
                    </a:solidFill>
                  </a:tcPr>
                </a:tc>
                <a:extLst>
                  <a:ext uri="{0D108BD9-81ED-4DB2-BD59-A6C34878D82A}">
                    <a16:rowId xmlns:a16="http://schemas.microsoft.com/office/drawing/2014/main" val="10006"/>
                  </a:ext>
                </a:extLst>
              </a:tr>
              <a:tr h="1273500">
                <a:tc>
                  <a:txBody>
                    <a:bodyPr/>
                    <a:lstStyle/>
                    <a:p>
                      <a:pPr marL="0" marR="0" lvl="0" indent="0" algn="l" rtl="0">
                        <a:lnSpc>
                          <a:spcPct val="107000"/>
                        </a:lnSpc>
                        <a:spcBef>
                          <a:spcPts val="0"/>
                        </a:spcBef>
                        <a:spcAft>
                          <a:spcPts val="0"/>
                        </a:spcAft>
                        <a:buNone/>
                      </a:pPr>
                      <a:r>
                        <a:rPr lang="en-GB" sz="1400" u="none" strike="noStrike" cap="none" dirty="0">
                          <a:solidFill>
                            <a:schemeClr val="bg1"/>
                          </a:solidFill>
                          <a:latin typeface="Calibri"/>
                          <a:ea typeface="Calibri"/>
                          <a:cs typeface="Calibri"/>
                          <a:sym typeface="Calibri"/>
                        </a:rPr>
                        <a:t>Focus/Context for Learning</a:t>
                      </a:r>
                      <a:endParaRPr sz="1400"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D09E00"/>
                    </a:solidFill>
                  </a:tcPr>
                </a:tc>
                <a:tc>
                  <a:txBody>
                    <a:bodyPr/>
                    <a:lstStyle/>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Week: </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Introduction to Architecture</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Research on Architects </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Perspective drawing </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Development &amp; experimentation</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Final Piece</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Enrichment </a:t>
                      </a:r>
                      <a:endParaRPr sz="1100" b="0" u="none" strike="noStrike" cap="none" dirty="0">
                        <a:latin typeface="Calibri"/>
                        <a:ea typeface="Calibri"/>
                        <a:cs typeface="Calibri"/>
                        <a:sym typeface="Calibri"/>
                      </a:endParaRPr>
                    </a:p>
                    <a:p>
                      <a:pPr marL="457200" marR="0" lvl="0" indent="0" algn="l" rtl="0">
                        <a:lnSpc>
                          <a:spcPct val="106000"/>
                        </a:lnSpc>
                        <a:spcBef>
                          <a:spcPts val="0"/>
                        </a:spcBef>
                        <a:spcAft>
                          <a:spcPts val="0"/>
                        </a:spcAft>
                        <a:buNone/>
                      </a:pPr>
                      <a:r>
                        <a:rPr lang="en-GB" sz="1200" b="0" u="none" strike="noStrike" cap="none" dirty="0">
                          <a:latin typeface="Calibri"/>
                          <a:ea typeface="Calibri"/>
                          <a:cs typeface="Calibri"/>
                          <a:sym typeface="Calibri"/>
                        </a:rPr>
                        <a:t> </a:t>
                      </a:r>
                      <a:endParaRPr sz="1100" b="0" u="none" strike="noStrike" cap="none" dirty="0">
                        <a:latin typeface="Calibri"/>
                        <a:ea typeface="Calibri"/>
                        <a:cs typeface="Calibri"/>
                        <a:sym typeface="Calibri"/>
                      </a:endParaRPr>
                    </a:p>
                  </a:txBody>
                  <a:tcPr marL="68575" marR="68575"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DCDCDC"/>
                    </a:solidFill>
                  </a:tcPr>
                </a:tc>
                <a:tc>
                  <a:txBody>
                    <a:bodyPr/>
                    <a:lstStyle/>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Week:</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Research on landscape &amp; Architecture</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Investigate artists</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Development and experimentation </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Final Piece </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Test/</a:t>
                      </a:r>
                      <a:r>
                        <a:rPr lang="en-GB" sz="1200" b="0" u="none" strike="noStrike" cap="none" dirty="0" err="1">
                          <a:latin typeface="Calibri"/>
                          <a:ea typeface="Calibri"/>
                          <a:cs typeface="Calibri"/>
                          <a:sym typeface="Calibri"/>
                        </a:rPr>
                        <a:t>AfL</a:t>
                      </a:r>
                      <a:r>
                        <a:rPr lang="en-GB" sz="1200" b="0" u="none" strike="noStrike" cap="none" dirty="0">
                          <a:latin typeface="Calibri"/>
                          <a:ea typeface="Calibri"/>
                          <a:cs typeface="Calibri"/>
                          <a:sym typeface="Calibri"/>
                        </a:rPr>
                        <a:t>: Peer and Self-assessment </a:t>
                      </a:r>
                      <a:endParaRPr sz="1100" b="0" u="none" strike="noStrike" cap="none" dirty="0">
                        <a:latin typeface="Calibri"/>
                        <a:ea typeface="Calibri"/>
                        <a:cs typeface="Calibri"/>
                        <a:sym typeface="Calibri"/>
                      </a:endParaRPr>
                    </a:p>
                    <a:p>
                      <a:pPr marL="342900" marR="0" lvl="0" indent="-342900" algn="l" rtl="0">
                        <a:lnSpc>
                          <a:spcPct val="106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Enrichment </a:t>
                      </a:r>
                      <a:endParaRPr dirty="0"/>
                    </a:p>
                    <a:p>
                      <a:pPr marL="342900" marR="0" lvl="0" indent="-273050" algn="l" rtl="0">
                        <a:lnSpc>
                          <a:spcPct val="106000"/>
                        </a:lnSpc>
                        <a:spcBef>
                          <a:spcPts val="0"/>
                        </a:spcBef>
                        <a:spcAft>
                          <a:spcPts val="0"/>
                        </a:spcAft>
                        <a:buClr>
                          <a:schemeClr val="dk1"/>
                        </a:buClr>
                        <a:buSzPts val="1100"/>
                        <a:buFont typeface="Calibri"/>
                        <a:buNone/>
                      </a:pPr>
                      <a:endParaRPr sz="1100" b="0" u="none" strike="noStrike" cap="none" dirty="0">
                        <a:latin typeface="Calibri"/>
                        <a:ea typeface="Calibri"/>
                        <a:cs typeface="Calibri"/>
                        <a:sym typeface="Calibri"/>
                      </a:endParaRPr>
                    </a:p>
                  </a:txBody>
                  <a:tcPr marL="68575" marR="68575"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DCDCDC"/>
                    </a:solidFill>
                  </a:tcPr>
                </a:tc>
                <a:extLst>
                  <a:ext uri="{0D108BD9-81ED-4DB2-BD59-A6C34878D82A}">
                    <a16:rowId xmlns:a16="http://schemas.microsoft.com/office/drawing/2014/main" val="10007"/>
                  </a:ext>
                </a:extLst>
              </a:tr>
            </a:tbl>
          </a:graphicData>
        </a:graphic>
      </p:graphicFrame>
      <p:sp>
        <p:nvSpPr>
          <p:cNvPr id="33" name="Google Shape;123;p15">
            <a:extLst>
              <a:ext uri="{FF2B5EF4-FFF2-40B4-BE49-F238E27FC236}">
                <a16:creationId xmlns:a16="http://schemas.microsoft.com/office/drawing/2014/main" id="{4CEB51AD-B15B-44AA-89D5-1EE359675B7F}"/>
              </a:ext>
            </a:extLst>
          </p:cNvPr>
          <p:cNvSpPr/>
          <p:nvPr/>
        </p:nvSpPr>
        <p:spPr>
          <a:xfrm>
            <a:off x="100040" y="874232"/>
            <a:ext cx="622300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a:solidFill>
                  <a:srgbClr val="0B703C"/>
                </a:solidFill>
                <a:latin typeface="Tahoma"/>
                <a:ea typeface="Tahoma"/>
                <a:cs typeface="Tahoma"/>
                <a:sym typeface="Tahoma"/>
              </a:rPr>
              <a:t>Head of Department:  Mr Northey</a:t>
            </a:r>
            <a:endParaRPr sz="1800">
              <a:solidFill>
                <a:schemeClr val="dk1"/>
              </a:solidFill>
              <a:latin typeface="Tahoma"/>
              <a:ea typeface="Tahoma"/>
              <a:cs typeface="Tahoma"/>
              <a:sym typeface="Tahoma"/>
            </a:endParaRPr>
          </a:p>
        </p:txBody>
      </p:sp>
      <p:sp>
        <p:nvSpPr>
          <p:cNvPr id="34" name="Google Shape;124;p15">
            <a:extLst>
              <a:ext uri="{FF2B5EF4-FFF2-40B4-BE49-F238E27FC236}">
                <a16:creationId xmlns:a16="http://schemas.microsoft.com/office/drawing/2014/main" id="{616ABB7F-6EF8-4F77-96F6-BCDDBD6A94D8}"/>
              </a:ext>
            </a:extLst>
          </p:cNvPr>
          <p:cNvSpPr txBox="1"/>
          <p:nvPr/>
        </p:nvSpPr>
        <p:spPr>
          <a:xfrm>
            <a:off x="112758" y="1323887"/>
            <a:ext cx="6620543" cy="203132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400">
                <a:solidFill>
                  <a:schemeClr val="dk1"/>
                </a:solidFill>
                <a:latin typeface="Calibri"/>
                <a:ea typeface="Calibri"/>
                <a:cs typeface="Calibri"/>
                <a:sym typeface="Calibri"/>
              </a:rPr>
              <a:t>The course follows a three-year syllabus that encompasses the four criteria of the GCSE exam, in a variety of media. Pupils work on a three-module format that is designed to encourage an understanding of the development of art, linking in aspects of the modern world, through social, political and historical issues. The course begins as an in depth skill based programme which enables students to become more confident in a range of artistic techniques. Experimentation is key to the course and students develop their ideas and knowledge of artists through sketchbook and independent study. The course is designed to provide students with all the requisite skills and knowledge necessary to become A level students and to pursue an artistic career. </a:t>
            </a:r>
            <a:endParaRPr/>
          </a:p>
        </p:txBody>
      </p:sp>
      <p:sp>
        <p:nvSpPr>
          <p:cNvPr id="35" name="Google Shape;125;p15">
            <a:extLst>
              <a:ext uri="{FF2B5EF4-FFF2-40B4-BE49-F238E27FC236}">
                <a16:creationId xmlns:a16="http://schemas.microsoft.com/office/drawing/2014/main" id="{3432E85F-8D35-4A2E-B62B-767BB3946B75}"/>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9</a:t>
            </a:r>
            <a:endParaRPr sz="1800">
              <a:solidFill>
                <a:srgbClr val="AFABAB"/>
              </a:solidFill>
              <a:latin typeface="Tahoma"/>
              <a:ea typeface="Tahoma"/>
              <a:cs typeface="Tahoma"/>
              <a:sym typeface="Tahoma"/>
            </a:endParaRPr>
          </a:p>
        </p:txBody>
      </p:sp>
    </p:spTree>
    <p:extLst>
      <p:ext uri="{BB962C8B-B14F-4D97-AF65-F5344CB8AC3E}">
        <p14:creationId xmlns:p14="http://schemas.microsoft.com/office/powerpoint/2010/main" val="15351793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7">
            <a:extLst>
              <a:ext uri="{FF2B5EF4-FFF2-40B4-BE49-F238E27FC236}">
                <a16:creationId xmlns:a16="http://schemas.microsoft.com/office/drawing/2014/main" id="{EB7EA171-CEDC-4D96-9221-1DC4E26E208E}"/>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ight Triangle 14">
            <a:extLst>
              <a:ext uri="{FF2B5EF4-FFF2-40B4-BE49-F238E27FC236}">
                <a16:creationId xmlns:a16="http://schemas.microsoft.com/office/drawing/2014/main" id="{EAB25C7F-5D6B-43C4-8823-7A6914824388}"/>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7" name="Right Triangle 16">
            <a:extLst>
              <a:ext uri="{FF2B5EF4-FFF2-40B4-BE49-F238E27FC236}">
                <a16:creationId xmlns:a16="http://schemas.microsoft.com/office/drawing/2014/main" id="{64202840-77A9-44C2-9A7D-F48ED0AD11A0}"/>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8" name="Right Triangle 17">
            <a:extLst>
              <a:ext uri="{FF2B5EF4-FFF2-40B4-BE49-F238E27FC236}">
                <a16:creationId xmlns:a16="http://schemas.microsoft.com/office/drawing/2014/main" id="{EDB95017-8F59-440A-A526-950C920D184F}"/>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30" name="Picture 29">
            <a:extLst>
              <a:ext uri="{FF2B5EF4-FFF2-40B4-BE49-F238E27FC236}">
                <a16:creationId xmlns:a16="http://schemas.microsoft.com/office/drawing/2014/main" id="{F9FE62FE-E063-4EC2-8F09-A9DB9E5A1BC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31" name="TextBox 30">
            <a:extLst>
              <a:ext uri="{FF2B5EF4-FFF2-40B4-BE49-F238E27FC236}">
                <a16:creationId xmlns:a16="http://schemas.microsoft.com/office/drawing/2014/main" id="{E49911C6-A727-4CA7-8C6C-046EF4E78636}"/>
              </a:ext>
            </a:extLst>
          </p:cNvPr>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32" name="TextBox 31">
            <a:extLst>
              <a:ext uri="{FF2B5EF4-FFF2-40B4-BE49-F238E27FC236}">
                <a16:creationId xmlns:a16="http://schemas.microsoft.com/office/drawing/2014/main" id="{D8C0155B-A3CA-454E-BA87-7A3E8E8D0317}"/>
              </a:ext>
            </a:extLst>
          </p:cNvPr>
          <p:cNvSpPr txBox="1"/>
          <p:nvPr/>
        </p:nvSpPr>
        <p:spPr>
          <a:xfrm>
            <a:off x="3298195" y="9682490"/>
            <a:ext cx="261610"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5</a:t>
            </a:r>
          </a:p>
        </p:txBody>
      </p:sp>
      <p:sp>
        <p:nvSpPr>
          <p:cNvPr id="33" name="TextBox 26">
            <a:extLst>
              <a:ext uri="{FF2B5EF4-FFF2-40B4-BE49-F238E27FC236}">
                <a16:creationId xmlns:a16="http://schemas.microsoft.com/office/drawing/2014/main" id="{84EDF08E-654A-4F4B-8E65-EA8FA03DD1CC}"/>
              </a:ext>
            </a:extLst>
          </p:cNvPr>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Business Studies</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graphicFrame>
        <p:nvGraphicFramePr>
          <p:cNvPr id="34" name="Table 33">
            <a:extLst>
              <a:ext uri="{FF2B5EF4-FFF2-40B4-BE49-F238E27FC236}">
                <a16:creationId xmlns:a16="http://schemas.microsoft.com/office/drawing/2014/main" id="{C5949ECA-AE7B-4B7E-8542-7A1AE25396BF}"/>
              </a:ext>
            </a:extLst>
          </p:cNvPr>
          <p:cNvGraphicFramePr>
            <a:graphicFrameLocks noGrp="1"/>
          </p:cNvGraphicFramePr>
          <p:nvPr>
            <p:extLst>
              <p:ext uri="{D42A27DB-BD31-4B8C-83A1-F6EECF244321}">
                <p14:modId xmlns:p14="http://schemas.microsoft.com/office/powerpoint/2010/main" val="317784625"/>
              </p:ext>
            </p:extLst>
          </p:nvPr>
        </p:nvGraphicFramePr>
        <p:xfrm>
          <a:off x="112758" y="2827764"/>
          <a:ext cx="6632483" cy="6306228"/>
        </p:xfrm>
        <a:graphic>
          <a:graphicData uri="http://schemas.openxmlformats.org/drawingml/2006/table">
            <a:tbl>
              <a:tblPr firstRow="1" firstCol="1" bandRow="1">
                <a:tableStyleId>{93296810-A885-4BE3-A3E7-6D5BEEA58F35}</a:tableStyleId>
              </a:tblPr>
              <a:tblGrid>
                <a:gridCol w="1279045">
                  <a:extLst>
                    <a:ext uri="{9D8B030D-6E8A-4147-A177-3AD203B41FA5}">
                      <a16:colId xmlns:a16="http://schemas.microsoft.com/office/drawing/2014/main" val="2097148774"/>
                    </a:ext>
                  </a:extLst>
                </a:gridCol>
                <a:gridCol w="2676559">
                  <a:extLst>
                    <a:ext uri="{9D8B030D-6E8A-4147-A177-3AD203B41FA5}">
                      <a16:colId xmlns:a16="http://schemas.microsoft.com/office/drawing/2014/main" val="3371517100"/>
                    </a:ext>
                  </a:extLst>
                </a:gridCol>
                <a:gridCol w="2676879">
                  <a:extLst>
                    <a:ext uri="{9D8B030D-6E8A-4147-A177-3AD203B41FA5}">
                      <a16:colId xmlns:a16="http://schemas.microsoft.com/office/drawing/2014/main" val="3779704346"/>
                    </a:ext>
                  </a:extLst>
                </a:gridCol>
              </a:tblGrid>
              <a:tr h="231836">
                <a:tc>
                  <a:txBody>
                    <a:bodyPr/>
                    <a:lstStyle/>
                    <a:p>
                      <a:pPr algn="l">
                        <a:lnSpc>
                          <a:spcPct val="107000"/>
                        </a:lnSpc>
                        <a:spcAft>
                          <a:spcPts val="0"/>
                        </a:spcAft>
                      </a:pPr>
                      <a:r>
                        <a:rPr lang="en-GB" sz="1400" dirty="0">
                          <a:effectLst/>
                          <a:latin typeface="+mn-lt"/>
                        </a:rPr>
                        <a:t>Year 11</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dirty="0">
                          <a:effectLst/>
                          <a:latin typeface="+mn-lt"/>
                        </a:rPr>
                        <a:t>Autumn 1</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dirty="0">
                          <a:effectLst/>
                          <a:latin typeface="+mn-lt"/>
                        </a:rPr>
                        <a:t>Autumn 2</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1857592802"/>
                  </a:ext>
                </a:extLst>
              </a:tr>
              <a:tr h="1693958">
                <a:tc>
                  <a:txBody>
                    <a:bodyPr/>
                    <a:lstStyle/>
                    <a:p>
                      <a:pPr algn="l">
                        <a:lnSpc>
                          <a:spcPct val="107000"/>
                        </a:lnSpc>
                        <a:spcAft>
                          <a:spcPts val="0"/>
                        </a:spcAft>
                      </a:pPr>
                      <a:r>
                        <a:rPr lang="en-GB" sz="1400" dirty="0">
                          <a:effectLst/>
                          <a:latin typeface="+mn-lt"/>
                        </a:rPr>
                        <a:t>Focus/Context for Learning</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pPr algn="l">
                        <a:lnSpc>
                          <a:spcPct val="107000"/>
                        </a:lnSpc>
                        <a:spcAft>
                          <a:spcPts val="0"/>
                        </a:spcAft>
                      </a:pPr>
                      <a:r>
                        <a:rPr lang="en-GB" sz="1200" b="1" u="sng" dirty="0">
                          <a:effectLst/>
                          <a:latin typeface="+mn-lt"/>
                          <a:ea typeface="Tahoma" panose="020B0604030504040204" pitchFamily="34" charset="0"/>
                          <a:cs typeface="Calibri" panose="020F0502020204030204" pitchFamily="34" charset="0"/>
                        </a:rPr>
                        <a:t>1.1 Enterprise and entrepreneurship </a:t>
                      </a:r>
                      <a:endParaRPr lang="en-GB" sz="1100" b="1"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1.1.1 The dynamic nature of business</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1.1.2 Risk and reward</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1.1.3 The role of business enterprise</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i="1" dirty="0">
                          <a:effectLst/>
                          <a:latin typeface="+mn-lt"/>
                          <a:ea typeface="Tahoma" panose="020B0604030504040204" pitchFamily="34" charset="0"/>
                          <a:cs typeface="Calibri" panose="020F0502020204030204" pitchFamily="34" charset="0"/>
                        </a:rPr>
                        <a:t> </a:t>
                      </a:r>
                      <a:endParaRPr lang="en-GB" sz="1100" b="0" dirty="0">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pPr algn="l">
                        <a:lnSpc>
                          <a:spcPct val="107000"/>
                        </a:lnSpc>
                        <a:spcAft>
                          <a:spcPts val="0"/>
                        </a:spcAft>
                      </a:pPr>
                      <a:r>
                        <a:rPr lang="en-GB" sz="1200" b="1" u="sng" dirty="0">
                          <a:effectLst/>
                          <a:latin typeface="+mn-lt"/>
                          <a:ea typeface="Tahoma" panose="020B0604030504040204" pitchFamily="34" charset="0"/>
                          <a:cs typeface="Calibri" panose="020F0502020204030204" pitchFamily="34" charset="0"/>
                        </a:rPr>
                        <a:t>1.2 Spotting a business opportunity </a:t>
                      </a:r>
                      <a:endParaRPr lang="en-GB" sz="1100" b="1"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 1.2.1 Customer needs </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1.2.2 Market research </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 </a:t>
                      </a:r>
                      <a:endParaRPr lang="en-GB" sz="1100" b="0" dirty="0">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extLst>
                  <a:ext uri="{0D108BD9-81ED-4DB2-BD59-A6C34878D82A}">
                    <a16:rowId xmlns:a16="http://schemas.microsoft.com/office/drawing/2014/main" val="221793663"/>
                  </a:ext>
                </a:extLst>
              </a:tr>
              <a:tr h="231836">
                <a:tc>
                  <a:txBody>
                    <a:bodyPr/>
                    <a:lstStyle/>
                    <a:p>
                      <a:pPr algn="l">
                        <a:lnSpc>
                          <a:spcPct val="107000"/>
                        </a:lnSpc>
                        <a:spcAft>
                          <a:spcPts val="0"/>
                        </a:spcAft>
                      </a:pPr>
                      <a:r>
                        <a:rPr lang="en-GB" sz="1400">
                          <a:effectLst/>
                          <a:latin typeface="+mn-lt"/>
                        </a:rPr>
                        <a:t> </a:t>
                      </a:r>
                      <a:endParaRPr lang="en-GB" sz="140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latin typeface="+mn-lt"/>
                        </a:rPr>
                        <a:t> </a:t>
                      </a:r>
                      <a:endParaRPr lang="en-GB" sz="13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latin typeface="+mn-lt"/>
                        </a:rPr>
                        <a:t> </a:t>
                      </a:r>
                      <a:endParaRPr lang="en-GB" sz="13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extLst>
                  <a:ext uri="{0D108BD9-81ED-4DB2-BD59-A6C34878D82A}">
                    <a16:rowId xmlns:a16="http://schemas.microsoft.com/office/drawing/2014/main" val="3506830711"/>
                  </a:ext>
                </a:extLst>
              </a:tr>
              <a:tr h="231836">
                <a:tc>
                  <a:txBody>
                    <a:bodyPr/>
                    <a:lstStyle/>
                    <a:p>
                      <a:pPr algn="l">
                        <a:lnSpc>
                          <a:spcPct val="107000"/>
                        </a:lnSpc>
                        <a:spcAft>
                          <a:spcPts val="0"/>
                        </a:spcAft>
                      </a:pPr>
                      <a:r>
                        <a:rPr lang="en-GB" sz="1400" dirty="0">
                          <a:effectLst/>
                          <a:latin typeface="+mn-lt"/>
                        </a:rPr>
                        <a:t> </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b="1" dirty="0">
                          <a:solidFill>
                            <a:schemeClr val="bg1"/>
                          </a:solidFill>
                          <a:effectLst/>
                          <a:latin typeface="+mn-lt"/>
                        </a:rPr>
                        <a:t>Spring 1</a:t>
                      </a:r>
                      <a:endParaRPr lang="en-GB" sz="1400" b="1" dirty="0">
                        <a:solidFill>
                          <a:schemeClr val="bg1"/>
                        </a:solidFill>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b="1" dirty="0">
                          <a:solidFill>
                            <a:schemeClr val="bg1"/>
                          </a:solidFill>
                          <a:effectLst/>
                          <a:latin typeface="+mn-lt"/>
                        </a:rPr>
                        <a:t>Spring 2</a:t>
                      </a:r>
                      <a:endParaRPr lang="en-GB" sz="1400" b="1" dirty="0">
                        <a:solidFill>
                          <a:schemeClr val="bg1"/>
                        </a:solidFill>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406683572"/>
                  </a:ext>
                </a:extLst>
              </a:tr>
              <a:tr h="1504812">
                <a:tc>
                  <a:txBody>
                    <a:bodyPr/>
                    <a:lstStyle/>
                    <a:p>
                      <a:pPr algn="l">
                        <a:lnSpc>
                          <a:spcPct val="107000"/>
                        </a:lnSpc>
                        <a:spcAft>
                          <a:spcPts val="0"/>
                        </a:spcAft>
                      </a:pPr>
                      <a:r>
                        <a:rPr lang="en-GB" sz="1400" dirty="0">
                          <a:effectLst/>
                          <a:latin typeface="+mn-lt"/>
                        </a:rPr>
                        <a:t>Focus/Context for Learning</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1.2.3 Market segmentation </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1.2.4 The competitive environment</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 </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1" u="sng" dirty="0">
                          <a:effectLst/>
                          <a:latin typeface="+mn-lt"/>
                          <a:ea typeface="Tahoma" panose="020B0604030504040204" pitchFamily="34" charset="0"/>
                          <a:cs typeface="Calibri" panose="020F0502020204030204" pitchFamily="34" charset="0"/>
                        </a:rPr>
                        <a:t>1.3 Putting a business idea into practice</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1.3.1 Business aims and objectives</a:t>
                      </a:r>
                      <a:endParaRPr lang="en-GB" sz="1100" b="0" dirty="0">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pPr algn="l">
                        <a:lnSpc>
                          <a:spcPct val="107000"/>
                        </a:lnSpc>
                        <a:spcAft>
                          <a:spcPts val="0"/>
                        </a:spcAft>
                      </a:pPr>
                      <a:r>
                        <a:rPr lang="en-GB" sz="1200" b="1" u="sng" dirty="0">
                          <a:effectLst/>
                          <a:latin typeface="+mn-lt"/>
                          <a:ea typeface="Tahoma" panose="020B0604030504040204" pitchFamily="34" charset="0"/>
                          <a:cs typeface="Calibri" panose="020F0502020204030204" pitchFamily="34" charset="0"/>
                        </a:rPr>
                        <a:t>1.3 Putting a business idea into practice </a:t>
                      </a:r>
                      <a:endParaRPr lang="en-GB" sz="1100" b="1"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1.3.2 Business revenues, costs and profits</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1.3.3 Cash and cash-flow</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1.3.4 Sources of business finance</a:t>
                      </a:r>
                      <a:endParaRPr lang="en-GB" sz="1100" b="0" dirty="0">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extLst>
                  <a:ext uri="{0D108BD9-81ED-4DB2-BD59-A6C34878D82A}">
                    <a16:rowId xmlns:a16="http://schemas.microsoft.com/office/drawing/2014/main" val="2023670594"/>
                  </a:ext>
                </a:extLst>
              </a:tr>
              <a:tr h="231836">
                <a:tc>
                  <a:txBody>
                    <a:bodyPr/>
                    <a:lstStyle/>
                    <a:p>
                      <a:pPr algn="l">
                        <a:lnSpc>
                          <a:spcPct val="107000"/>
                        </a:lnSpc>
                        <a:spcAft>
                          <a:spcPts val="0"/>
                        </a:spcAft>
                      </a:pPr>
                      <a:r>
                        <a:rPr lang="en-GB" sz="1400">
                          <a:effectLst/>
                          <a:latin typeface="+mn-lt"/>
                        </a:rPr>
                        <a:t> </a:t>
                      </a:r>
                      <a:endParaRPr lang="en-GB" sz="140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latin typeface="+mn-lt"/>
                        </a:rPr>
                        <a:t> </a:t>
                      </a:r>
                      <a:endParaRPr lang="en-GB" sz="13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latin typeface="+mn-lt"/>
                        </a:rPr>
                        <a:t> </a:t>
                      </a:r>
                      <a:endParaRPr lang="en-GB" sz="13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extLst>
                  <a:ext uri="{0D108BD9-81ED-4DB2-BD59-A6C34878D82A}">
                    <a16:rowId xmlns:a16="http://schemas.microsoft.com/office/drawing/2014/main" val="169728120"/>
                  </a:ext>
                </a:extLst>
              </a:tr>
              <a:tr h="231836">
                <a:tc>
                  <a:txBody>
                    <a:bodyPr/>
                    <a:lstStyle/>
                    <a:p>
                      <a:pPr algn="l">
                        <a:lnSpc>
                          <a:spcPct val="107000"/>
                        </a:lnSpc>
                        <a:spcAft>
                          <a:spcPts val="0"/>
                        </a:spcAft>
                      </a:pPr>
                      <a:r>
                        <a:rPr lang="en-GB" sz="1400" dirty="0">
                          <a:effectLst/>
                          <a:latin typeface="+mn-lt"/>
                        </a:rPr>
                        <a:t> </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b="1" dirty="0">
                          <a:solidFill>
                            <a:schemeClr val="bg1"/>
                          </a:solidFill>
                          <a:effectLst/>
                          <a:latin typeface="+mn-lt"/>
                        </a:rPr>
                        <a:t>Summer 1</a:t>
                      </a:r>
                      <a:endParaRPr lang="en-GB" sz="1400" b="1" dirty="0">
                        <a:solidFill>
                          <a:schemeClr val="bg1"/>
                        </a:solidFill>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b="1" dirty="0">
                          <a:solidFill>
                            <a:schemeClr val="bg1"/>
                          </a:solidFill>
                          <a:effectLst/>
                          <a:latin typeface="+mn-lt"/>
                        </a:rPr>
                        <a:t>Summer 2</a:t>
                      </a:r>
                      <a:endParaRPr lang="en-GB" sz="1400" b="1" dirty="0">
                        <a:solidFill>
                          <a:schemeClr val="bg1"/>
                        </a:solidFill>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1916119258"/>
                  </a:ext>
                </a:extLst>
              </a:tr>
              <a:tr h="1948278">
                <a:tc>
                  <a:txBody>
                    <a:bodyPr/>
                    <a:lstStyle/>
                    <a:p>
                      <a:pPr algn="l">
                        <a:lnSpc>
                          <a:spcPct val="107000"/>
                        </a:lnSpc>
                        <a:spcAft>
                          <a:spcPts val="0"/>
                        </a:spcAft>
                      </a:pPr>
                      <a:r>
                        <a:rPr lang="en-GB" sz="1400" dirty="0">
                          <a:effectLst/>
                          <a:latin typeface="+mn-lt"/>
                        </a:rPr>
                        <a:t>Focus/Context for Learning</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pPr algn="l">
                        <a:lnSpc>
                          <a:spcPct val="107000"/>
                        </a:lnSpc>
                        <a:spcAft>
                          <a:spcPts val="0"/>
                        </a:spcAft>
                      </a:pPr>
                      <a:r>
                        <a:rPr lang="en-GB" sz="1200" b="1" u="sng" dirty="0">
                          <a:effectLst/>
                          <a:latin typeface="+mn-lt"/>
                          <a:ea typeface="Tahoma" panose="020B0604030504040204" pitchFamily="34" charset="0"/>
                          <a:cs typeface="Calibri" panose="020F0502020204030204" pitchFamily="34" charset="0"/>
                        </a:rPr>
                        <a:t>Topic 1.4 Making the business effective </a:t>
                      </a:r>
                      <a:endParaRPr lang="en-GB" sz="1100" b="1"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1.4.1 The options for start-up and small businesses</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1.4.2 Business location</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1.4.3 The marketing mix</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 </a:t>
                      </a:r>
                      <a:endParaRPr lang="en-GB" sz="1100" b="0" dirty="0">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pPr algn="l">
                        <a:lnSpc>
                          <a:spcPct val="107000"/>
                        </a:lnSpc>
                        <a:spcAft>
                          <a:spcPts val="0"/>
                        </a:spcAft>
                      </a:pPr>
                      <a:r>
                        <a:rPr lang="en-GB" sz="1200" b="1" u="sng" dirty="0">
                          <a:effectLst/>
                          <a:latin typeface="+mn-lt"/>
                          <a:ea typeface="Tahoma" panose="020B0604030504040204" pitchFamily="34" charset="0"/>
                          <a:cs typeface="Calibri" panose="020F0502020204030204" pitchFamily="34" charset="0"/>
                        </a:rPr>
                        <a:t>Topic 1.4 Making the business effective</a:t>
                      </a:r>
                      <a:endParaRPr lang="en-GB" sz="1100" b="1"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1.4.4 Business plans </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 </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1" u="sng" dirty="0">
                          <a:effectLst/>
                          <a:latin typeface="+mn-lt"/>
                          <a:ea typeface="Tahoma" panose="020B0604030504040204" pitchFamily="34" charset="0"/>
                          <a:cs typeface="Calibri" panose="020F0502020204030204" pitchFamily="34" charset="0"/>
                        </a:rPr>
                        <a:t>Topic 1.5 Understanding external influences on business</a:t>
                      </a:r>
                      <a:endParaRPr lang="en-GB" sz="1100" b="1"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1.5.1 Business stakeholders </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1.5.2 Technology and business </a:t>
                      </a:r>
                    </a:p>
                    <a:p>
                      <a:pPr algn="l">
                        <a:lnSpc>
                          <a:spcPct val="107000"/>
                        </a:lnSpc>
                        <a:spcAft>
                          <a:spcPts val="0"/>
                        </a:spcAft>
                      </a:pPr>
                      <a:endParaRPr lang="en-GB" sz="1100" b="0" dirty="0">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extLst>
                  <a:ext uri="{0D108BD9-81ED-4DB2-BD59-A6C34878D82A}">
                    <a16:rowId xmlns:a16="http://schemas.microsoft.com/office/drawing/2014/main" val="1180218782"/>
                  </a:ext>
                </a:extLst>
              </a:tr>
            </a:tbl>
          </a:graphicData>
        </a:graphic>
      </p:graphicFrame>
      <p:sp>
        <p:nvSpPr>
          <p:cNvPr id="35" name="Rectangle 34">
            <a:extLst>
              <a:ext uri="{FF2B5EF4-FFF2-40B4-BE49-F238E27FC236}">
                <a16:creationId xmlns:a16="http://schemas.microsoft.com/office/drawing/2014/main" id="{651AAC40-0B6E-4FF7-A0E2-F29384D92B3C}"/>
              </a:ext>
            </a:extLst>
          </p:cNvPr>
          <p:cNvSpPr/>
          <p:nvPr/>
        </p:nvSpPr>
        <p:spPr>
          <a:xfrm>
            <a:off x="1" y="886977"/>
            <a:ext cx="6223000" cy="369332"/>
          </a:xfrm>
          <a:prstGeom prst="rect">
            <a:avLst/>
          </a:prstGeom>
        </p:spPr>
        <p:txBody>
          <a:bodyPr wrap="square">
            <a:spAutoFit/>
          </a:bodyPr>
          <a:lstStyle/>
          <a:p>
            <a:pPr>
              <a:spcAft>
                <a:spcPts val="0"/>
              </a:spcAft>
            </a:pPr>
            <a:r>
              <a:rPr lang="en-GB" b="1" dirty="0">
                <a:solidFill>
                  <a:srgbClr val="0B703C"/>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Head of Department:  Mr M. Caceres</a:t>
            </a:r>
            <a:endParaRPr lang="en-GB"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36" name="TextBox 35">
            <a:extLst>
              <a:ext uri="{FF2B5EF4-FFF2-40B4-BE49-F238E27FC236}">
                <a16:creationId xmlns:a16="http://schemas.microsoft.com/office/drawing/2014/main" id="{5BBCC20A-91EC-4E16-B8A7-0D071765039D}"/>
              </a:ext>
            </a:extLst>
          </p:cNvPr>
          <p:cNvSpPr txBox="1"/>
          <p:nvPr/>
        </p:nvSpPr>
        <p:spPr>
          <a:xfrm>
            <a:off x="268335" y="1379746"/>
            <a:ext cx="6195966" cy="1384995"/>
          </a:xfrm>
          <a:prstGeom prst="rect">
            <a:avLst/>
          </a:prstGeom>
          <a:noFill/>
        </p:spPr>
        <p:txBody>
          <a:bodyPr wrap="square" rtlCol="0">
            <a:spAutoFit/>
          </a:bodyPr>
          <a:lstStyle/>
          <a:p>
            <a:pPr algn="just"/>
            <a:r>
              <a:rPr lang="en-GB" sz="1400" dirty="0"/>
              <a:t>You’ll start by exploring the world of small businesses through the lens of an entrepreneur. How and why do business ideas come about? What makes a successful business? You’ll learn how to develop an idea, spot an opportunity and turn it into a successful business. You will understand how to make a business effective, manage money and see how the world around us affects businesses and all the people involved.</a:t>
            </a:r>
          </a:p>
        </p:txBody>
      </p:sp>
      <p:sp>
        <p:nvSpPr>
          <p:cNvPr id="37" name="Rectangle 36">
            <a:extLst>
              <a:ext uri="{FF2B5EF4-FFF2-40B4-BE49-F238E27FC236}">
                <a16:creationId xmlns:a16="http://schemas.microsoft.com/office/drawing/2014/main" id="{44517349-E65D-47BC-AA27-4B4C644B36FE}"/>
              </a:ext>
            </a:extLst>
          </p:cNvPr>
          <p:cNvSpPr/>
          <p:nvPr/>
        </p:nvSpPr>
        <p:spPr>
          <a:xfrm>
            <a:off x="50408" y="865782"/>
            <a:ext cx="6368267" cy="369332"/>
          </a:xfrm>
          <a:prstGeom prst="rect">
            <a:avLst/>
          </a:prstGeom>
        </p:spPr>
        <p:txBody>
          <a:bodyPr wrap="square">
            <a:spAutoFit/>
          </a:bodyPr>
          <a:lstStyle/>
          <a:p>
            <a:pPr algn="r">
              <a:spcAft>
                <a:spcPts val="0"/>
              </a:spcAft>
            </a:pPr>
            <a:r>
              <a:rPr lang="en-GB" b="1" dirty="0">
                <a:solidFill>
                  <a:srgbClr val="AFABAB"/>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Year 9</a:t>
            </a:r>
            <a:endParaRPr lang="en-GB" dirty="0">
              <a:solidFill>
                <a:srgbClr val="AFABAB"/>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5484479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oogle Shape;115;p15">
            <a:extLst>
              <a:ext uri="{FF2B5EF4-FFF2-40B4-BE49-F238E27FC236}">
                <a16:creationId xmlns:a16="http://schemas.microsoft.com/office/drawing/2014/main" id="{079FDA50-2194-437E-88C5-D70F94C9D95C}"/>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 name="Google Shape;116;p15">
            <a:extLst>
              <a:ext uri="{FF2B5EF4-FFF2-40B4-BE49-F238E27FC236}">
                <a16:creationId xmlns:a16="http://schemas.microsoft.com/office/drawing/2014/main" id="{FD7F5E76-42E0-4E0A-9DCE-1A880EF13AFC}"/>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5" name="Google Shape;117;p15">
            <a:extLst>
              <a:ext uri="{FF2B5EF4-FFF2-40B4-BE49-F238E27FC236}">
                <a16:creationId xmlns:a16="http://schemas.microsoft.com/office/drawing/2014/main" id="{A5367B67-0BAD-4FC2-ACDB-2D3F106CCC8E}"/>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6" name="Google Shape;118;p15">
            <a:extLst>
              <a:ext uri="{FF2B5EF4-FFF2-40B4-BE49-F238E27FC236}">
                <a16:creationId xmlns:a16="http://schemas.microsoft.com/office/drawing/2014/main" id="{285883B2-97EA-45C4-8924-4B6CC67890B0}"/>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17" name="Google Shape;119;p15">
            <a:extLst>
              <a:ext uri="{FF2B5EF4-FFF2-40B4-BE49-F238E27FC236}">
                <a16:creationId xmlns:a16="http://schemas.microsoft.com/office/drawing/2014/main" id="{DB5DE93F-5E30-4B23-B5DC-A8C440775022}"/>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18" name="Google Shape;120;p15">
            <a:extLst>
              <a:ext uri="{FF2B5EF4-FFF2-40B4-BE49-F238E27FC236}">
                <a16:creationId xmlns:a16="http://schemas.microsoft.com/office/drawing/2014/main" id="{F4CB2908-2933-4760-9A68-E26CF684BFF7}"/>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 name="Google Shape;121;p15">
            <a:extLst>
              <a:ext uri="{FF2B5EF4-FFF2-40B4-BE49-F238E27FC236}">
                <a16:creationId xmlns:a16="http://schemas.microsoft.com/office/drawing/2014/main" id="{AAE80D56-7461-4D7F-AEAE-AE00B5B5C711}"/>
              </a:ext>
            </a:extLst>
          </p:cNvPr>
          <p:cNvSpPr txBox="1"/>
          <p:nvPr/>
        </p:nvSpPr>
        <p:spPr>
          <a:xfrm>
            <a:off x="3298195" y="9682490"/>
            <a:ext cx="261610" cy="26157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6</a:t>
            </a:r>
            <a:endParaRPr dirty="0"/>
          </a:p>
        </p:txBody>
      </p:sp>
      <p:sp>
        <p:nvSpPr>
          <p:cNvPr id="31" name="Google Shape;122;p15">
            <a:extLst>
              <a:ext uri="{FF2B5EF4-FFF2-40B4-BE49-F238E27FC236}">
                <a16:creationId xmlns:a16="http://schemas.microsoft.com/office/drawing/2014/main" id="{13E4E154-B678-4210-A64D-1C54FC6B8307}"/>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Computer Science</a:t>
            </a:r>
            <a:endParaRPr sz="2000" b="0" i="0" u="none" strike="noStrike" cap="none">
              <a:solidFill>
                <a:schemeClr val="dk1"/>
              </a:solidFill>
              <a:latin typeface="Arial"/>
              <a:ea typeface="Arial"/>
              <a:cs typeface="Arial"/>
              <a:sym typeface="Arial"/>
            </a:endParaRPr>
          </a:p>
        </p:txBody>
      </p:sp>
      <p:graphicFrame>
        <p:nvGraphicFramePr>
          <p:cNvPr id="32" name="Google Shape;123;p15">
            <a:extLst>
              <a:ext uri="{FF2B5EF4-FFF2-40B4-BE49-F238E27FC236}">
                <a16:creationId xmlns:a16="http://schemas.microsoft.com/office/drawing/2014/main" id="{9A18A11B-6EE0-4613-B19D-FB67872BC180}"/>
              </a:ext>
            </a:extLst>
          </p:cNvPr>
          <p:cNvGraphicFramePr/>
          <p:nvPr>
            <p:extLst>
              <p:ext uri="{D42A27DB-BD31-4B8C-83A1-F6EECF244321}">
                <p14:modId xmlns:p14="http://schemas.microsoft.com/office/powerpoint/2010/main" val="2910407080"/>
              </p:ext>
            </p:extLst>
          </p:nvPr>
        </p:nvGraphicFramePr>
        <p:xfrm>
          <a:off x="95978" y="3424783"/>
          <a:ext cx="6632475" cy="5271548"/>
        </p:xfrm>
        <a:graphic>
          <a:graphicData uri="http://schemas.openxmlformats.org/drawingml/2006/table">
            <a:tbl>
              <a:tblPr firstRow="1" firstCol="1" bandRow="1">
                <a:noFill/>
              </a:tblPr>
              <a:tblGrid>
                <a:gridCol w="1279050">
                  <a:extLst>
                    <a:ext uri="{9D8B030D-6E8A-4147-A177-3AD203B41FA5}">
                      <a16:colId xmlns:a16="http://schemas.microsoft.com/office/drawing/2014/main" val="20000"/>
                    </a:ext>
                  </a:extLst>
                </a:gridCol>
                <a:gridCol w="2676550">
                  <a:extLst>
                    <a:ext uri="{9D8B030D-6E8A-4147-A177-3AD203B41FA5}">
                      <a16:colId xmlns:a16="http://schemas.microsoft.com/office/drawing/2014/main" val="20001"/>
                    </a:ext>
                  </a:extLst>
                </a:gridCol>
                <a:gridCol w="2676875">
                  <a:extLst>
                    <a:ext uri="{9D8B030D-6E8A-4147-A177-3AD203B41FA5}">
                      <a16:colId xmlns:a16="http://schemas.microsoft.com/office/drawing/2014/main" val="20002"/>
                    </a:ext>
                  </a:extLst>
                </a:gridCol>
              </a:tblGrid>
              <a:tr h="130125">
                <a:tc>
                  <a:txBody>
                    <a:bodyPr/>
                    <a:lstStyle/>
                    <a:p>
                      <a:pPr marL="0" marR="0" lvl="0" indent="0" algn="l" rtl="0">
                        <a:lnSpc>
                          <a:spcPct val="107000"/>
                        </a:lnSpc>
                        <a:spcBef>
                          <a:spcPts val="0"/>
                        </a:spcBef>
                        <a:spcAft>
                          <a:spcPts val="0"/>
                        </a:spcAft>
                        <a:buNone/>
                      </a:pPr>
                      <a:endParaRPr sz="1400" b="1" i="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i="1" u="none" strike="noStrike" cap="none" dirty="0">
                          <a:solidFill>
                            <a:schemeClr val="bg1"/>
                          </a:solidFill>
                          <a:latin typeface="Calibri"/>
                          <a:ea typeface="Calibri"/>
                          <a:cs typeface="Calibri"/>
                          <a:sym typeface="Calibri"/>
                        </a:rPr>
                        <a:t>Autumn 1</a:t>
                      </a:r>
                      <a:endParaRPr sz="1400" b="1" i="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i="1" u="none" strike="noStrike" cap="none" dirty="0">
                          <a:solidFill>
                            <a:schemeClr val="bg1"/>
                          </a:solidFill>
                          <a:latin typeface="Calibri"/>
                          <a:ea typeface="Calibri"/>
                          <a:cs typeface="Calibri"/>
                          <a:sym typeface="Calibri"/>
                        </a:rPr>
                        <a:t>Autumn 2</a:t>
                      </a:r>
                      <a:endParaRPr sz="1400" b="1" i="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112830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09E00"/>
                    </a:solidFill>
                  </a:tcPr>
                </a:tc>
                <a:tc>
                  <a:txBody>
                    <a:bodyPr/>
                    <a:lstStyle/>
                    <a:p>
                      <a:pPr marL="355600" marR="0" lvl="0" indent="-355600" algn="l" rtl="0">
                        <a:lnSpc>
                          <a:spcPct val="150000"/>
                        </a:lnSpc>
                        <a:spcBef>
                          <a:spcPts val="0"/>
                        </a:spcBef>
                        <a:spcAft>
                          <a:spcPts val="0"/>
                        </a:spcAft>
                        <a:buClr>
                          <a:srgbClr val="000000"/>
                        </a:buClr>
                        <a:buSzPts val="1200"/>
                        <a:buFont typeface="Calibri"/>
                        <a:buAutoNum type="alphaUcPeriod"/>
                      </a:pPr>
                      <a:r>
                        <a:rPr lang="en-GB" sz="1200" b="0" i="0" u="none" strike="noStrike" cap="none" dirty="0">
                          <a:solidFill>
                            <a:srgbClr val="000000"/>
                          </a:solidFill>
                          <a:latin typeface="Calibri"/>
                          <a:ea typeface="Calibri"/>
                          <a:cs typeface="Calibri"/>
                          <a:sym typeface="Calibri"/>
                        </a:rPr>
                        <a:t>Systems architecture</a:t>
                      </a:r>
                      <a:endParaRPr dirty="0"/>
                    </a:p>
                    <a:p>
                      <a:pPr marL="0" marR="0" lvl="0" indent="0" algn="l" rtl="0">
                        <a:lnSpc>
                          <a:spcPct val="100000"/>
                        </a:lnSpc>
                        <a:spcBef>
                          <a:spcPts val="0"/>
                        </a:spcBef>
                        <a:spcAft>
                          <a:spcPts val="0"/>
                        </a:spcAft>
                        <a:buClr>
                          <a:srgbClr val="000000"/>
                        </a:buClr>
                        <a:buSzPts val="1000"/>
                        <a:buFont typeface="Calibri"/>
                        <a:buNone/>
                      </a:pPr>
                      <a:r>
                        <a:rPr lang="en-GB" sz="1000" b="0" i="0" u="none" strike="noStrike" cap="none" dirty="0">
                          <a:solidFill>
                            <a:srgbClr val="000000"/>
                          </a:solidFill>
                          <a:latin typeface="Calibri"/>
                          <a:ea typeface="Calibri"/>
                          <a:cs typeface="Calibri"/>
                          <a:sym typeface="Calibri"/>
                        </a:rPr>
                        <a:t>             L1 Architecture of the CPU </a:t>
                      </a:r>
                      <a:endParaRPr dirty="0"/>
                    </a:p>
                    <a:p>
                      <a:pPr marL="0" marR="0" lvl="0" indent="0" algn="l" rtl="0">
                        <a:lnSpc>
                          <a:spcPct val="100000"/>
                        </a:lnSpc>
                        <a:spcBef>
                          <a:spcPts val="0"/>
                        </a:spcBef>
                        <a:spcAft>
                          <a:spcPts val="0"/>
                        </a:spcAft>
                        <a:buClr>
                          <a:srgbClr val="000000"/>
                        </a:buClr>
                        <a:buSzPts val="1000"/>
                        <a:buFont typeface="Calibri"/>
                        <a:buNone/>
                      </a:pPr>
                      <a:r>
                        <a:rPr lang="en-GB" sz="1000" b="0" i="0" u="none" strike="noStrike" cap="none" dirty="0">
                          <a:solidFill>
                            <a:srgbClr val="000000"/>
                          </a:solidFill>
                          <a:latin typeface="Calibri"/>
                          <a:ea typeface="Calibri"/>
                          <a:cs typeface="Calibri"/>
                          <a:sym typeface="Calibri"/>
                        </a:rPr>
                        <a:t>             L2 CPU performance </a:t>
                      </a:r>
                      <a:endParaRPr dirty="0"/>
                    </a:p>
                    <a:p>
                      <a:pPr marL="0" marR="0" lvl="0" indent="0" algn="l" rtl="0">
                        <a:lnSpc>
                          <a:spcPct val="100000"/>
                        </a:lnSpc>
                        <a:spcBef>
                          <a:spcPts val="0"/>
                        </a:spcBef>
                        <a:spcAft>
                          <a:spcPts val="0"/>
                        </a:spcAft>
                        <a:buClr>
                          <a:srgbClr val="000000"/>
                        </a:buClr>
                        <a:buSzPts val="1000"/>
                        <a:buFont typeface="Calibri"/>
                        <a:buNone/>
                      </a:pPr>
                      <a:r>
                        <a:rPr lang="en-GB" sz="1000" b="0" i="0" u="none" strike="noStrike" cap="none" dirty="0">
                          <a:solidFill>
                            <a:srgbClr val="000000"/>
                          </a:solidFill>
                          <a:latin typeface="Calibri"/>
                          <a:ea typeface="Calibri"/>
                          <a:cs typeface="Calibri"/>
                          <a:sym typeface="Calibri"/>
                        </a:rPr>
                        <a:t>             L3 Memory  </a:t>
                      </a:r>
                      <a:endParaRPr dirty="0"/>
                    </a:p>
                    <a:p>
                      <a:pPr marL="0" marR="0" lvl="0" indent="0" algn="l" rtl="0">
                        <a:lnSpc>
                          <a:spcPct val="100000"/>
                        </a:lnSpc>
                        <a:spcBef>
                          <a:spcPts val="0"/>
                        </a:spcBef>
                        <a:spcAft>
                          <a:spcPts val="0"/>
                        </a:spcAft>
                        <a:buClr>
                          <a:srgbClr val="000000"/>
                        </a:buClr>
                        <a:buSzPts val="1000"/>
                        <a:buFont typeface="Calibri"/>
                        <a:buNone/>
                      </a:pPr>
                      <a:r>
                        <a:rPr lang="en-GB" sz="1000" b="0" i="0" u="none" strike="noStrike" cap="none" dirty="0">
                          <a:solidFill>
                            <a:srgbClr val="000000"/>
                          </a:solidFill>
                          <a:latin typeface="Calibri"/>
                          <a:ea typeface="Calibri"/>
                          <a:cs typeface="Calibri"/>
                          <a:sym typeface="Calibri"/>
                        </a:rPr>
                        <a:t>             L4 Secondary Storage</a:t>
                      </a:r>
                      <a:endParaRPr dirty="0"/>
                    </a:p>
                    <a:p>
                      <a:pPr marL="0" marR="0" lvl="0" indent="0" algn="just" rtl="0">
                        <a:lnSpc>
                          <a:spcPct val="150000"/>
                        </a:lnSpc>
                        <a:spcBef>
                          <a:spcPts val="0"/>
                        </a:spcBef>
                        <a:spcAft>
                          <a:spcPts val="0"/>
                        </a:spcAft>
                        <a:buClr>
                          <a:schemeClr val="dk1"/>
                        </a:buClr>
                        <a:buSzPts val="1200"/>
                        <a:buFont typeface="Calibri"/>
                        <a:buNone/>
                      </a:pPr>
                      <a:r>
                        <a:rPr lang="en-GB" sz="1200" u="none" strike="noStrike" cap="none" dirty="0">
                          <a:solidFill>
                            <a:schemeClr val="dk1"/>
                          </a:solidFill>
                          <a:latin typeface="Calibri"/>
                          <a:ea typeface="Calibri"/>
                          <a:cs typeface="Calibri"/>
                          <a:sym typeface="Calibri"/>
                        </a:rPr>
                        <a:t>B.    Programming techniques  (Python)</a:t>
                      </a:r>
                      <a:endParaRPr sz="1000" u="none" strike="noStrike" cap="none" dirty="0">
                        <a:solidFill>
                          <a:schemeClr val="dk1"/>
                        </a:solidFill>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tc>
                  <a:txBody>
                    <a:bodyPr/>
                    <a:lstStyle/>
                    <a:p>
                      <a:pPr marL="342900" marR="0" lvl="0" indent="-342900" algn="just" rtl="0">
                        <a:lnSpc>
                          <a:spcPct val="150000"/>
                        </a:lnSpc>
                        <a:spcBef>
                          <a:spcPts val="0"/>
                        </a:spcBef>
                        <a:spcAft>
                          <a:spcPts val="0"/>
                        </a:spcAft>
                        <a:buClr>
                          <a:srgbClr val="000000"/>
                        </a:buClr>
                        <a:buSzPts val="1200"/>
                        <a:buFont typeface="Calibri"/>
                        <a:buAutoNum type="alphaUcPeriod"/>
                      </a:pPr>
                      <a:r>
                        <a:rPr lang="en-GB" sz="1200" b="0" i="0" u="none" strike="noStrike" cap="none" dirty="0">
                          <a:solidFill>
                            <a:srgbClr val="000000"/>
                          </a:solidFill>
                          <a:latin typeface="Calibri"/>
                          <a:ea typeface="Calibri"/>
                          <a:cs typeface="Calibri"/>
                          <a:sym typeface="Calibri"/>
                        </a:rPr>
                        <a:t>Data Representation</a:t>
                      </a:r>
                      <a:endParaRPr sz="1000" b="0" i="0" u="none" strike="noStrike" cap="none" dirty="0">
                        <a:solidFill>
                          <a:srgbClr val="000000"/>
                        </a:solidFill>
                        <a:latin typeface="Calibri"/>
                        <a:ea typeface="Calibri"/>
                        <a:cs typeface="Calibri"/>
                        <a:sym typeface="Calibri"/>
                      </a:endParaRPr>
                    </a:p>
                    <a:p>
                      <a:pPr marL="342900" marR="0" lvl="0" indent="-342900" algn="just" rtl="0">
                        <a:lnSpc>
                          <a:spcPct val="100000"/>
                        </a:lnSpc>
                        <a:spcBef>
                          <a:spcPts val="0"/>
                        </a:spcBef>
                        <a:spcAft>
                          <a:spcPts val="0"/>
                        </a:spcAft>
                        <a:buClr>
                          <a:srgbClr val="000000"/>
                        </a:buClr>
                        <a:buSzPts val="1200"/>
                        <a:buFont typeface="Noto Sans Symbols"/>
                        <a:buChar char="∙"/>
                      </a:pPr>
                      <a:r>
                        <a:rPr lang="en-GB" sz="1200" b="0" i="0" u="none" strike="noStrike" cap="none" dirty="0">
                          <a:solidFill>
                            <a:srgbClr val="000000"/>
                          </a:solidFill>
                          <a:latin typeface="Calibri"/>
                          <a:ea typeface="Calibri"/>
                          <a:cs typeface="Calibri"/>
                          <a:sym typeface="Calibri"/>
                        </a:rPr>
                        <a:t>L1 Storage Units &amp; Binary</a:t>
                      </a:r>
                      <a:endParaRPr dirty="0"/>
                    </a:p>
                    <a:p>
                      <a:pPr marL="342900" marR="0" lvl="0" indent="-342900" algn="just" rtl="0">
                        <a:lnSpc>
                          <a:spcPct val="100000"/>
                        </a:lnSpc>
                        <a:spcBef>
                          <a:spcPts val="0"/>
                        </a:spcBef>
                        <a:spcAft>
                          <a:spcPts val="0"/>
                        </a:spcAft>
                        <a:buClr>
                          <a:srgbClr val="000000"/>
                        </a:buClr>
                        <a:buSzPts val="1200"/>
                        <a:buFont typeface="Noto Sans Symbols"/>
                        <a:buChar char="∙"/>
                      </a:pPr>
                      <a:r>
                        <a:rPr lang="en-GB" sz="1200" b="0" i="0" u="none" strike="noStrike" cap="none" dirty="0">
                          <a:solidFill>
                            <a:srgbClr val="000000"/>
                          </a:solidFill>
                          <a:latin typeface="Calibri"/>
                          <a:ea typeface="Calibri"/>
                          <a:cs typeface="Calibri"/>
                          <a:sym typeface="Calibri"/>
                        </a:rPr>
                        <a:t>L2 Binary </a:t>
                      </a:r>
                      <a:endParaRPr dirty="0"/>
                    </a:p>
                    <a:p>
                      <a:pPr marL="342900" marR="0" lvl="0" indent="-342900" algn="just" rtl="0">
                        <a:lnSpc>
                          <a:spcPct val="100000"/>
                        </a:lnSpc>
                        <a:spcBef>
                          <a:spcPts val="0"/>
                        </a:spcBef>
                        <a:spcAft>
                          <a:spcPts val="0"/>
                        </a:spcAft>
                        <a:buClr>
                          <a:srgbClr val="000000"/>
                        </a:buClr>
                        <a:buSzPts val="1200"/>
                        <a:buFont typeface="Noto Sans Symbols"/>
                        <a:buChar char="∙"/>
                      </a:pPr>
                      <a:r>
                        <a:rPr lang="en-GB" sz="1200" b="0" i="0" u="none" strike="noStrike" cap="none" dirty="0">
                          <a:solidFill>
                            <a:srgbClr val="000000"/>
                          </a:solidFill>
                          <a:latin typeface="Calibri"/>
                          <a:ea typeface="Calibri"/>
                          <a:cs typeface="Calibri"/>
                          <a:sym typeface="Calibri"/>
                        </a:rPr>
                        <a:t>L3 Binary arithmetic</a:t>
                      </a:r>
                      <a:endParaRPr dirty="0"/>
                    </a:p>
                    <a:p>
                      <a:pPr marL="342900" marR="0" lvl="0" indent="-342900" algn="just" rtl="0">
                        <a:lnSpc>
                          <a:spcPct val="100000"/>
                        </a:lnSpc>
                        <a:spcBef>
                          <a:spcPts val="0"/>
                        </a:spcBef>
                        <a:spcAft>
                          <a:spcPts val="0"/>
                        </a:spcAft>
                        <a:buClr>
                          <a:srgbClr val="000000"/>
                        </a:buClr>
                        <a:buSzPts val="1200"/>
                        <a:buFont typeface="Noto Sans Symbols"/>
                        <a:buChar char="∙"/>
                      </a:pPr>
                      <a:r>
                        <a:rPr lang="en-GB" sz="1200" b="0" i="0" u="none" strike="noStrike" cap="none" dirty="0">
                          <a:solidFill>
                            <a:srgbClr val="000000"/>
                          </a:solidFill>
                          <a:latin typeface="Calibri"/>
                          <a:ea typeface="Calibri"/>
                          <a:cs typeface="Calibri"/>
                          <a:sym typeface="Calibri"/>
                        </a:rPr>
                        <a:t>L4 Hexadecimal</a:t>
                      </a:r>
                      <a:endParaRPr dirty="0"/>
                    </a:p>
                    <a:p>
                      <a:pPr marL="0" marR="0" lvl="0" indent="0" algn="just" rtl="0">
                        <a:lnSpc>
                          <a:spcPct val="150000"/>
                        </a:lnSpc>
                        <a:spcBef>
                          <a:spcPts val="0"/>
                        </a:spcBef>
                        <a:spcAft>
                          <a:spcPts val="0"/>
                        </a:spcAft>
                        <a:buClr>
                          <a:srgbClr val="000000"/>
                        </a:buClr>
                        <a:buSzPts val="1200"/>
                        <a:buFont typeface="Calibri"/>
                        <a:buNone/>
                      </a:pPr>
                      <a:r>
                        <a:rPr lang="en-GB" sz="1200" b="0" i="0" u="none" strike="noStrike" cap="none" dirty="0">
                          <a:solidFill>
                            <a:srgbClr val="000000"/>
                          </a:solidFill>
                          <a:latin typeface="Calibri"/>
                          <a:ea typeface="Calibri"/>
                          <a:cs typeface="Calibri"/>
                          <a:sym typeface="Calibri"/>
                        </a:rPr>
                        <a:t>B.     Programming techniques  (Python)</a:t>
                      </a:r>
                      <a:endParaRPr sz="1200" b="0" i="0" u="none" strike="noStrike" cap="none" dirty="0">
                        <a:solidFill>
                          <a:srgbClr val="000000"/>
                        </a:solidFill>
                        <a:latin typeface="Calibri"/>
                        <a:ea typeface="Calibri"/>
                        <a:cs typeface="Calibri"/>
                        <a:sym typeface="Calibri"/>
                      </a:endParaRPr>
                    </a:p>
                    <a:p>
                      <a:pPr marL="228600" marR="0" lvl="0" indent="0" algn="just" rtl="0">
                        <a:lnSpc>
                          <a:spcPct val="150000"/>
                        </a:lnSpc>
                        <a:spcBef>
                          <a:spcPts val="0"/>
                        </a:spcBef>
                        <a:spcAft>
                          <a:spcPts val="0"/>
                        </a:spcAft>
                        <a:buNone/>
                      </a:pPr>
                      <a:r>
                        <a:rPr lang="en-GB" sz="1200" u="none" strike="noStrike" cap="none" dirty="0">
                          <a:solidFill>
                            <a:schemeClr val="dk1"/>
                          </a:solidFill>
                          <a:latin typeface="Calibri"/>
                          <a:ea typeface="Calibri"/>
                          <a:cs typeface="Calibri"/>
                          <a:sym typeface="Calibri"/>
                        </a:rPr>
                        <a:t> </a:t>
                      </a:r>
                      <a:endParaRPr sz="1000" u="none" strike="noStrike" cap="none" dirty="0">
                        <a:solidFill>
                          <a:schemeClr val="dk1"/>
                        </a:solidFill>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130125">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 </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130125">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 </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Spring 1</a:t>
                      </a:r>
                      <a:endParaRPr sz="1400" b="1"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Spring 2</a:t>
                      </a:r>
                      <a:endParaRPr sz="1400" b="1"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112830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09E00"/>
                    </a:solidFill>
                  </a:tcPr>
                </a:tc>
                <a:tc>
                  <a:txBody>
                    <a:bodyPr/>
                    <a:lstStyle/>
                    <a:p>
                      <a:pPr marL="0" marR="0" lvl="0" indent="0" algn="just" rtl="0">
                        <a:lnSpc>
                          <a:spcPct val="150000"/>
                        </a:lnSpc>
                        <a:spcBef>
                          <a:spcPts val="0"/>
                        </a:spcBef>
                        <a:spcAft>
                          <a:spcPts val="0"/>
                        </a:spcAft>
                        <a:buClr>
                          <a:srgbClr val="000000"/>
                        </a:buClr>
                        <a:buSzPts val="1200"/>
                        <a:buFont typeface="Calibri"/>
                        <a:buNone/>
                      </a:pPr>
                      <a:r>
                        <a:rPr lang="en-GB" sz="1200" b="0" i="0" u="none" strike="noStrike" cap="none">
                          <a:solidFill>
                            <a:srgbClr val="000000"/>
                          </a:solidFill>
                          <a:latin typeface="Calibri"/>
                          <a:ea typeface="Calibri"/>
                          <a:cs typeface="Calibri"/>
                          <a:sym typeface="Calibri"/>
                        </a:rPr>
                        <a:t>A.     Data Representation</a:t>
                      </a:r>
                      <a:endParaRPr sz="1000" b="0" i="0" u="none" strike="noStrike" cap="none">
                        <a:solidFill>
                          <a:srgbClr val="000000"/>
                        </a:solidFill>
                        <a:latin typeface="Calibri"/>
                        <a:ea typeface="Calibri"/>
                        <a:cs typeface="Calibri"/>
                        <a:sym typeface="Calibri"/>
                      </a:endParaRPr>
                    </a:p>
                    <a:p>
                      <a:pPr marL="171450" marR="0" lvl="0" indent="-171450" algn="just"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L5 ASCII and Unicode</a:t>
                      </a:r>
                      <a:endParaRPr/>
                    </a:p>
                    <a:p>
                      <a:pPr marL="171450" marR="0" lvl="0" indent="-171450" algn="just"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L6 Images</a:t>
                      </a:r>
                      <a:endParaRPr/>
                    </a:p>
                    <a:p>
                      <a:pPr marL="171450" marR="0" lvl="0" indent="-171450" algn="just"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L7 Sound </a:t>
                      </a:r>
                      <a:endParaRPr/>
                    </a:p>
                    <a:p>
                      <a:pPr marL="171450" marR="0" lvl="0" indent="-171450" algn="just"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L8 Compression</a:t>
                      </a:r>
                      <a:endParaRPr/>
                    </a:p>
                    <a:p>
                      <a:pPr marL="0" marR="0" lvl="0" indent="0" algn="just" rtl="0">
                        <a:lnSpc>
                          <a:spcPct val="150000"/>
                        </a:lnSpc>
                        <a:spcBef>
                          <a:spcPts val="0"/>
                        </a:spcBef>
                        <a:spcAft>
                          <a:spcPts val="0"/>
                        </a:spcAft>
                        <a:buClr>
                          <a:srgbClr val="000000"/>
                        </a:buClr>
                        <a:buSzPts val="1200"/>
                        <a:buFont typeface="Calibri"/>
                        <a:buNone/>
                      </a:pPr>
                      <a:r>
                        <a:rPr lang="en-GB" sz="1200" b="0" i="0" u="none" strike="noStrike" cap="none">
                          <a:solidFill>
                            <a:srgbClr val="000000"/>
                          </a:solidFill>
                          <a:latin typeface="Calibri"/>
                          <a:ea typeface="Calibri"/>
                          <a:cs typeface="Calibri"/>
                          <a:sym typeface="Calibri"/>
                        </a:rPr>
                        <a:t>B.     Programming techniques  (Python)</a:t>
                      </a:r>
                      <a:endParaRPr sz="1000" b="0" i="0" u="none" strike="noStrike" cap="none">
                        <a:solidFill>
                          <a:srgbClr val="000000"/>
                        </a:solidFill>
                        <a:latin typeface="Calibri"/>
                        <a:ea typeface="Calibri"/>
                        <a:cs typeface="Calibri"/>
                        <a:sym typeface="Calibri"/>
                      </a:endParaRPr>
                    </a:p>
                    <a:p>
                      <a:pPr marL="342900" marR="0" lvl="0" indent="-266700" algn="just" rtl="0">
                        <a:lnSpc>
                          <a:spcPct val="150000"/>
                        </a:lnSpc>
                        <a:spcBef>
                          <a:spcPts val="0"/>
                        </a:spcBef>
                        <a:spcAft>
                          <a:spcPts val="0"/>
                        </a:spcAft>
                        <a:buClr>
                          <a:schemeClr val="dk1"/>
                        </a:buClr>
                        <a:buSzPts val="1200"/>
                        <a:buFont typeface="Calibri"/>
                        <a:buNone/>
                      </a:pPr>
                      <a:endParaRPr sz="1200" u="none" strike="noStrike" cap="none">
                        <a:solidFill>
                          <a:schemeClr val="dk1"/>
                        </a:solidFill>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tc>
                  <a:txBody>
                    <a:bodyPr/>
                    <a:lstStyle/>
                    <a:p>
                      <a:pPr marL="355600" marR="0" lvl="0" indent="-355600" algn="l" rtl="0">
                        <a:lnSpc>
                          <a:spcPct val="150000"/>
                        </a:lnSpc>
                        <a:spcBef>
                          <a:spcPts val="0"/>
                        </a:spcBef>
                        <a:spcAft>
                          <a:spcPts val="0"/>
                        </a:spcAft>
                        <a:buClr>
                          <a:srgbClr val="000000"/>
                        </a:buClr>
                        <a:buSzPts val="1200"/>
                        <a:buFont typeface="Calibri"/>
                        <a:buAutoNum type="alphaUcPeriod"/>
                      </a:pPr>
                      <a:r>
                        <a:rPr lang="en-GB" sz="1200" b="0" i="0" u="none" strike="noStrike" cap="none">
                          <a:solidFill>
                            <a:srgbClr val="000000"/>
                          </a:solidFill>
                          <a:latin typeface="Calibri"/>
                          <a:ea typeface="Calibri"/>
                          <a:cs typeface="Calibri"/>
                          <a:sym typeface="Calibri"/>
                        </a:rPr>
                        <a:t>Network </a:t>
                      </a:r>
                      <a:endParaRPr/>
                    </a:p>
                    <a:p>
                      <a:pPr marL="171450" marR="0" lvl="0" indent="-171450" algn="just"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L1 Wired and wireless networks</a:t>
                      </a:r>
                      <a:endParaRPr/>
                    </a:p>
                    <a:p>
                      <a:pPr marL="171450" marR="0" lvl="0" indent="-171450" algn="just"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L2 Network topologies</a:t>
                      </a:r>
                      <a:endParaRPr/>
                    </a:p>
                    <a:p>
                      <a:pPr marL="171450" marR="0" lvl="0" indent="-171450" algn="just"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L3 protocols and layers</a:t>
                      </a:r>
                      <a:endParaRPr/>
                    </a:p>
                    <a:p>
                      <a:pPr marL="0" marR="0" lvl="0" indent="0" algn="just" rtl="0">
                        <a:lnSpc>
                          <a:spcPct val="150000"/>
                        </a:lnSpc>
                        <a:spcBef>
                          <a:spcPts val="0"/>
                        </a:spcBef>
                        <a:spcAft>
                          <a:spcPts val="0"/>
                        </a:spcAft>
                        <a:buClr>
                          <a:srgbClr val="000000"/>
                        </a:buClr>
                        <a:buSzPts val="1200"/>
                        <a:buFont typeface="Calibri"/>
                        <a:buNone/>
                      </a:pPr>
                      <a:r>
                        <a:rPr lang="en-GB" sz="1200" b="0" i="0" u="none" strike="noStrike" cap="none">
                          <a:solidFill>
                            <a:srgbClr val="000000"/>
                          </a:solidFill>
                          <a:latin typeface="Calibri"/>
                          <a:ea typeface="Calibri"/>
                          <a:cs typeface="Calibri"/>
                          <a:sym typeface="Calibri"/>
                        </a:rPr>
                        <a:t>B.    Programming techniques (Python)</a:t>
                      </a:r>
                      <a:endParaRPr sz="1200" b="0" i="0" u="none" strike="noStrike" cap="none">
                        <a:solidFill>
                          <a:srgbClr val="000000"/>
                        </a:solidFill>
                        <a:latin typeface="Calibri"/>
                        <a:ea typeface="Calibri"/>
                        <a:cs typeface="Calibri"/>
                        <a:sym typeface="Calibri"/>
                      </a:endParaRPr>
                    </a:p>
                    <a:p>
                      <a:pPr marL="342900" marR="0" lvl="0" indent="-279400" algn="just" rtl="0">
                        <a:lnSpc>
                          <a:spcPct val="150000"/>
                        </a:lnSpc>
                        <a:spcBef>
                          <a:spcPts val="0"/>
                        </a:spcBef>
                        <a:spcAft>
                          <a:spcPts val="0"/>
                        </a:spcAft>
                        <a:buClr>
                          <a:schemeClr val="dk1"/>
                        </a:buClr>
                        <a:buSzPts val="1000"/>
                        <a:buFont typeface="Calibri"/>
                        <a:buNone/>
                      </a:pPr>
                      <a:endParaRPr sz="1000" u="none" strike="noStrike" cap="none">
                        <a:solidFill>
                          <a:schemeClr val="dk1"/>
                        </a:solidFill>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130125">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 </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130125">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 </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Summer 1</a:t>
                      </a:r>
                      <a:endParaRPr sz="1400" b="1"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Summer 2</a:t>
                      </a:r>
                      <a:endParaRPr sz="1400" b="1"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112830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09E00"/>
                    </a:solidFill>
                  </a:tcPr>
                </a:tc>
                <a:tc>
                  <a:txBody>
                    <a:bodyPr/>
                    <a:lstStyle/>
                    <a:p>
                      <a:pPr marL="355600" marR="0" lvl="0" indent="-355600" algn="just" rtl="0">
                        <a:lnSpc>
                          <a:spcPct val="100000"/>
                        </a:lnSpc>
                        <a:spcBef>
                          <a:spcPts val="0"/>
                        </a:spcBef>
                        <a:spcAft>
                          <a:spcPts val="0"/>
                        </a:spcAft>
                        <a:buClr>
                          <a:srgbClr val="000000"/>
                        </a:buClr>
                        <a:buSzPts val="1200"/>
                        <a:buFont typeface="Calibri"/>
                        <a:buAutoNum type="alphaUcPeriod"/>
                      </a:pPr>
                      <a:r>
                        <a:rPr lang="en-GB" sz="1200" b="0" i="0" u="none" strike="noStrike" cap="none">
                          <a:solidFill>
                            <a:srgbClr val="000000"/>
                          </a:solidFill>
                          <a:latin typeface="Calibri"/>
                          <a:ea typeface="Calibri"/>
                          <a:cs typeface="Calibri"/>
                          <a:sym typeface="Calibri"/>
                        </a:rPr>
                        <a:t>System security </a:t>
                      </a:r>
                      <a:endParaRPr sz="1000" b="0" i="0" u="none" strike="noStrike" cap="none">
                        <a:solidFill>
                          <a:srgbClr val="000000"/>
                        </a:solidFill>
                        <a:latin typeface="Calibri"/>
                        <a:ea typeface="Calibri"/>
                        <a:cs typeface="Calibri"/>
                        <a:sym typeface="Calibri"/>
                      </a:endParaRPr>
                    </a:p>
                    <a:p>
                      <a:pPr marL="355600" marR="0" lvl="0" indent="-355600" algn="just" rtl="0">
                        <a:lnSpc>
                          <a:spcPct val="100000"/>
                        </a:lnSpc>
                        <a:spcBef>
                          <a:spcPts val="0"/>
                        </a:spcBef>
                        <a:spcAft>
                          <a:spcPts val="0"/>
                        </a:spcAft>
                        <a:buClr>
                          <a:srgbClr val="000000"/>
                        </a:buClr>
                        <a:buSzPts val="1200"/>
                        <a:buFont typeface="Calibri"/>
                        <a:buAutoNum type="alphaUcPeriod"/>
                      </a:pPr>
                      <a:r>
                        <a:rPr lang="en-GB" sz="1200" b="0" i="0" u="none" strike="noStrike" cap="none">
                          <a:solidFill>
                            <a:srgbClr val="000000"/>
                          </a:solidFill>
                          <a:latin typeface="Calibri"/>
                          <a:ea typeface="Calibri"/>
                          <a:cs typeface="Calibri"/>
                          <a:sym typeface="Calibri"/>
                        </a:rPr>
                        <a:t>Systems software</a:t>
                      </a:r>
                      <a:endParaRPr/>
                    </a:p>
                    <a:p>
                      <a:pPr marL="0" marR="0" lvl="0" indent="0" algn="just" rtl="0">
                        <a:lnSpc>
                          <a:spcPct val="100000"/>
                        </a:lnSpc>
                        <a:spcBef>
                          <a:spcPts val="0"/>
                        </a:spcBef>
                        <a:spcAft>
                          <a:spcPts val="0"/>
                        </a:spcAft>
                        <a:buClr>
                          <a:srgbClr val="000000"/>
                        </a:buClr>
                        <a:buSzPts val="1200"/>
                        <a:buFont typeface="Calibri"/>
                        <a:buNone/>
                      </a:pPr>
                      <a:r>
                        <a:rPr lang="en-GB" sz="1200" b="0" i="0" u="none" strike="noStrike" cap="none">
                          <a:solidFill>
                            <a:srgbClr val="000000"/>
                          </a:solidFill>
                          <a:latin typeface="Calibri"/>
                          <a:ea typeface="Calibri"/>
                          <a:cs typeface="Calibri"/>
                          <a:sym typeface="Calibri"/>
                        </a:rPr>
                        <a:t>C.       Programming techniques  (Python)</a:t>
                      </a:r>
                      <a:endParaRPr sz="1000" b="0" i="0" u="none" strike="noStrike" cap="none">
                        <a:solidFill>
                          <a:srgbClr val="000000"/>
                        </a:solidFill>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tc>
                  <a:txBody>
                    <a:bodyPr/>
                    <a:lstStyle/>
                    <a:p>
                      <a:pPr marL="342900" marR="0" lvl="0" indent="-342900" algn="just" rtl="0">
                        <a:lnSpc>
                          <a:spcPct val="100000"/>
                        </a:lnSpc>
                        <a:spcBef>
                          <a:spcPts val="0"/>
                        </a:spcBef>
                        <a:spcAft>
                          <a:spcPts val="0"/>
                        </a:spcAft>
                        <a:buClr>
                          <a:schemeClr val="dk1"/>
                        </a:buClr>
                        <a:buSzPts val="1200"/>
                        <a:buFont typeface="Calibri"/>
                        <a:buAutoNum type="alphaUcPeriod"/>
                      </a:pPr>
                      <a:r>
                        <a:rPr lang="en-GB" sz="1200" u="none" strike="noStrike" cap="none" dirty="0">
                          <a:solidFill>
                            <a:schemeClr val="dk1"/>
                          </a:solidFill>
                          <a:latin typeface="Calibri"/>
                          <a:ea typeface="Calibri"/>
                          <a:cs typeface="Calibri"/>
                          <a:sym typeface="Calibri"/>
                        </a:rPr>
                        <a:t>Ethical, legal, cultural and environmental concerns</a:t>
                      </a:r>
                      <a:endParaRPr dirty="0"/>
                    </a:p>
                    <a:p>
                      <a:pPr marL="355600" marR="0" lvl="0" indent="-355600" algn="just" rtl="0">
                        <a:lnSpc>
                          <a:spcPct val="100000"/>
                        </a:lnSpc>
                        <a:spcBef>
                          <a:spcPts val="0"/>
                        </a:spcBef>
                        <a:spcAft>
                          <a:spcPts val="0"/>
                        </a:spcAft>
                        <a:buClr>
                          <a:srgbClr val="000000"/>
                        </a:buClr>
                        <a:buSzPts val="1200"/>
                        <a:buFont typeface="Calibri"/>
                        <a:buAutoNum type="alphaUcPeriod"/>
                      </a:pPr>
                      <a:r>
                        <a:rPr lang="en-GB" sz="1200" b="0" i="0" u="none" strike="noStrike" cap="none" dirty="0">
                          <a:solidFill>
                            <a:srgbClr val="000000"/>
                          </a:solidFill>
                          <a:latin typeface="Calibri"/>
                          <a:ea typeface="Calibri"/>
                          <a:cs typeface="Calibri"/>
                          <a:sym typeface="Calibri"/>
                        </a:rPr>
                        <a:t>Programming techniques (Python)</a:t>
                      </a:r>
                      <a:endParaRPr sz="1200" b="0" i="0" u="none" strike="noStrike" cap="none" dirty="0">
                        <a:solidFill>
                          <a:srgbClr val="000000"/>
                        </a:solidFill>
                        <a:latin typeface="Calibri"/>
                        <a:ea typeface="Calibri"/>
                        <a:cs typeface="Calibri"/>
                        <a:sym typeface="Calibri"/>
                      </a:endParaRPr>
                    </a:p>
                    <a:p>
                      <a:pPr marL="342900" marR="0" lvl="0" indent="-342900" algn="just" rtl="0">
                        <a:lnSpc>
                          <a:spcPct val="100000"/>
                        </a:lnSpc>
                        <a:spcBef>
                          <a:spcPts val="0"/>
                        </a:spcBef>
                        <a:spcAft>
                          <a:spcPts val="0"/>
                        </a:spcAft>
                        <a:buClr>
                          <a:schemeClr val="dk1"/>
                        </a:buClr>
                        <a:buSzPts val="1100"/>
                        <a:buFont typeface="Calibri"/>
                        <a:buAutoNum type="alphaUcPeriod"/>
                      </a:pPr>
                      <a:r>
                        <a:rPr lang="en-GB" sz="1100" u="none" strike="noStrike" cap="none" dirty="0">
                          <a:solidFill>
                            <a:schemeClr val="dk1"/>
                          </a:solidFill>
                          <a:latin typeface="Calibri"/>
                          <a:ea typeface="Calibri"/>
                          <a:cs typeface="Calibri"/>
                          <a:sym typeface="Calibri"/>
                        </a:rPr>
                        <a:t>Past Papers: Paper 1</a:t>
                      </a:r>
                      <a:endParaRPr dirty="0"/>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33" name="Google Shape;124;p15">
            <a:extLst>
              <a:ext uri="{FF2B5EF4-FFF2-40B4-BE49-F238E27FC236}">
                <a16:creationId xmlns:a16="http://schemas.microsoft.com/office/drawing/2014/main" id="{8684026A-38AD-4828-8CAA-E8F1E94736D2}"/>
              </a:ext>
            </a:extLst>
          </p:cNvPr>
          <p:cNvSpPr/>
          <p:nvPr/>
        </p:nvSpPr>
        <p:spPr>
          <a:xfrm>
            <a:off x="1" y="886977"/>
            <a:ext cx="6500826"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dirty="0">
                <a:solidFill>
                  <a:srgbClr val="0B703C"/>
                </a:solidFill>
                <a:latin typeface="Tahoma"/>
                <a:ea typeface="Tahoma"/>
                <a:cs typeface="Tahoma"/>
                <a:sym typeface="Tahoma"/>
              </a:rPr>
              <a:t>Lead Teacher: Mr N. Kakou</a:t>
            </a:r>
            <a:endParaRPr sz="1800" dirty="0">
              <a:solidFill>
                <a:schemeClr val="dk1"/>
              </a:solidFill>
              <a:latin typeface="Tahoma"/>
              <a:ea typeface="Tahoma"/>
              <a:cs typeface="Tahoma"/>
              <a:sym typeface="Tahoma"/>
            </a:endParaRPr>
          </a:p>
        </p:txBody>
      </p:sp>
      <p:sp>
        <p:nvSpPr>
          <p:cNvPr id="34" name="Google Shape;125;p15">
            <a:extLst>
              <a:ext uri="{FF2B5EF4-FFF2-40B4-BE49-F238E27FC236}">
                <a16:creationId xmlns:a16="http://schemas.microsoft.com/office/drawing/2014/main" id="{5F813255-C5D6-478D-B2D2-1E6FCA2E6C88}"/>
              </a:ext>
            </a:extLst>
          </p:cNvPr>
          <p:cNvSpPr txBox="1"/>
          <p:nvPr/>
        </p:nvSpPr>
        <p:spPr>
          <a:xfrm>
            <a:off x="232475" y="1271260"/>
            <a:ext cx="6500826" cy="169277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300">
                <a:solidFill>
                  <a:schemeClr val="dk1"/>
                </a:solidFill>
                <a:latin typeface="Calibri"/>
                <a:ea typeface="Calibri"/>
                <a:cs typeface="Calibri"/>
                <a:sym typeface="Calibri"/>
              </a:rPr>
              <a:t>Computing and computer technology are part of just about everything that touches our lives from the cars we drive, to the movies we watch, to the ways businesses and governments deal with us. Understanding different dimensions of computing is part of the necessary skill set for an educated person in the 21st century. Whether one wants to be a scientist, develop the latest killer application, or just know what it really means when someone says 'the computer made a mistake', studying computing will provide you with valuable knowledge. Computing requires and develops capabilities in solving deep, multidimensional problems requiring imagination and sensitivity to a variety of concerns. </a:t>
            </a:r>
            <a:endParaRPr sz="1400">
              <a:solidFill>
                <a:schemeClr val="dk1"/>
              </a:solidFill>
              <a:latin typeface="Calibri"/>
              <a:ea typeface="Calibri"/>
              <a:cs typeface="Calibri"/>
              <a:sym typeface="Calibri"/>
            </a:endParaRPr>
          </a:p>
        </p:txBody>
      </p:sp>
      <p:sp>
        <p:nvSpPr>
          <p:cNvPr id="35" name="Google Shape;126;p15">
            <a:extLst>
              <a:ext uri="{FF2B5EF4-FFF2-40B4-BE49-F238E27FC236}">
                <a16:creationId xmlns:a16="http://schemas.microsoft.com/office/drawing/2014/main" id="{E3B739B9-C7FD-478C-A27F-22EE135073C5}"/>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9</a:t>
            </a:r>
            <a:endParaRPr sz="1800">
              <a:solidFill>
                <a:srgbClr val="AFABAB"/>
              </a:solidFill>
              <a:latin typeface="Tahoma"/>
              <a:ea typeface="Tahoma"/>
              <a:cs typeface="Tahoma"/>
              <a:sym typeface="Tahoma"/>
            </a:endParaRPr>
          </a:p>
        </p:txBody>
      </p:sp>
    </p:spTree>
    <p:extLst>
      <p:ext uri="{BB962C8B-B14F-4D97-AF65-F5344CB8AC3E}">
        <p14:creationId xmlns:p14="http://schemas.microsoft.com/office/powerpoint/2010/main" val="36300231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Google Shape;121;p15">
            <a:extLst>
              <a:ext uri="{FF2B5EF4-FFF2-40B4-BE49-F238E27FC236}">
                <a16:creationId xmlns:a16="http://schemas.microsoft.com/office/drawing/2014/main" id="{F18F6B62-1C71-413F-9CCD-F3E094E81C49}"/>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 name="Google Shape;122;p15">
            <a:extLst>
              <a:ext uri="{FF2B5EF4-FFF2-40B4-BE49-F238E27FC236}">
                <a16:creationId xmlns:a16="http://schemas.microsoft.com/office/drawing/2014/main" id="{66955EB7-FF0A-49DD-B419-2A97BE6D063F}"/>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40" name="Google Shape;123;p15">
            <a:extLst>
              <a:ext uri="{FF2B5EF4-FFF2-40B4-BE49-F238E27FC236}">
                <a16:creationId xmlns:a16="http://schemas.microsoft.com/office/drawing/2014/main" id="{4890CA79-641E-46AB-B96D-86D5E6A65F35}"/>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41" name="Google Shape;124;p15">
            <a:extLst>
              <a:ext uri="{FF2B5EF4-FFF2-40B4-BE49-F238E27FC236}">
                <a16:creationId xmlns:a16="http://schemas.microsoft.com/office/drawing/2014/main" id="{074BB89E-5B1C-4F49-9112-2A3516867822}"/>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42" name="Google Shape;125;p15">
            <a:extLst>
              <a:ext uri="{FF2B5EF4-FFF2-40B4-BE49-F238E27FC236}">
                <a16:creationId xmlns:a16="http://schemas.microsoft.com/office/drawing/2014/main" id="{364540EA-B295-43E9-9E32-DC8ABF074271}"/>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43" name="Google Shape;126;p15">
            <a:extLst>
              <a:ext uri="{FF2B5EF4-FFF2-40B4-BE49-F238E27FC236}">
                <a16:creationId xmlns:a16="http://schemas.microsoft.com/office/drawing/2014/main" id="{C87E7844-E072-477B-AC57-EE829C31AA42}"/>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 name="Google Shape;127;p15">
            <a:extLst>
              <a:ext uri="{FF2B5EF4-FFF2-40B4-BE49-F238E27FC236}">
                <a16:creationId xmlns:a16="http://schemas.microsoft.com/office/drawing/2014/main" id="{8587975E-D97F-4732-8534-74D65F81A59B}"/>
              </a:ext>
            </a:extLst>
          </p:cNvPr>
          <p:cNvSpPr txBox="1"/>
          <p:nvPr/>
        </p:nvSpPr>
        <p:spPr>
          <a:xfrm>
            <a:off x="3298195" y="9682490"/>
            <a:ext cx="261610" cy="26157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7</a:t>
            </a:r>
            <a:endParaRPr dirty="0"/>
          </a:p>
        </p:txBody>
      </p:sp>
      <p:sp>
        <p:nvSpPr>
          <p:cNvPr id="45" name="Google Shape;128;p15">
            <a:extLst>
              <a:ext uri="{FF2B5EF4-FFF2-40B4-BE49-F238E27FC236}">
                <a16:creationId xmlns:a16="http://schemas.microsoft.com/office/drawing/2014/main" id="{7099EF39-D074-429E-8BF9-D7DB5EAFF8DC}"/>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Design &amp; Technology</a:t>
            </a:r>
            <a:endParaRPr sz="2000" b="0" i="0" u="none" strike="noStrike" cap="none">
              <a:solidFill>
                <a:schemeClr val="dk1"/>
              </a:solidFill>
              <a:latin typeface="Arial"/>
              <a:ea typeface="Arial"/>
              <a:cs typeface="Arial"/>
              <a:sym typeface="Arial"/>
            </a:endParaRPr>
          </a:p>
        </p:txBody>
      </p:sp>
      <p:graphicFrame>
        <p:nvGraphicFramePr>
          <p:cNvPr id="46" name="Google Shape;129;p15">
            <a:extLst>
              <a:ext uri="{FF2B5EF4-FFF2-40B4-BE49-F238E27FC236}">
                <a16:creationId xmlns:a16="http://schemas.microsoft.com/office/drawing/2014/main" id="{A8D9B6BE-CD06-4B94-9ACA-1943FE1DF405}"/>
              </a:ext>
            </a:extLst>
          </p:cNvPr>
          <p:cNvGraphicFramePr/>
          <p:nvPr>
            <p:extLst>
              <p:ext uri="{D42A27DB-BD31-4B8C-83A1-F6EECF244321}">
                <p14:modId xmlns:p14="http://schemas.microsoft.com/office/powerpoint/2010/main" val="1973996181"/>
              </p:ext>
            </p:extLst>
          </p:nvPr>
        </p:nvGraphicFramePr>
        <p:xfrm>
          <a:off x="111476" y="2465827"/>
          <a:ext cx="6632475" cy="7109605"/>
        </p:xfrm>
        <a:graphic>
          <a:graphicData uri="http://schemas.openxmlformats.org/drawingml/2006/table">
            <a:tbl>
              <a:tblPr firstRow="1" firstCol="1" bandRow="1">
                <a:noFill/>
              </a:tblPr>
              <a:tblGrid>
                <a:gridCol w="1279050">
                  <a:extLst>
                    <a:ext uri="{9D8B030D-6E8A-4147-A177-3AD203B41FA5}">
                      <a16:colId xmlns:a16="http://schemas.microsoft.com/office/drawing/2014/main" val="20000"/>
                    </a:ext>
                  </a:extLst>
                </a:gridCol>
                <a:gridCol w="2676550">
                  <a:extLst>
                    <a:ext uri="{9D8B030D-6E8A-4147-A177-3AD203B41FA5}">
                      <a16:colId xmlns:a16="http://schemas.microsoft.com/office/drawing/2014/main" val="20001"/>
                    </a:ext>
                  </a:extLst>
                </a:gridCol>
                <a:gridCol w="2676875">
                  <a:extLst>
                    <a:ext uri="{9D8B030D-6E8A-4147-A177-3AD203B41FA5}">
                      <a16:colId xmlns:a16="http://schemas.microsoft.com/office/drawing/2014/main" val="20002"/>
                    </a:ext>
                  </a:extLst>
                </a:gridCol>
              </a:tblGrid>
              <a:tr h="210475">
                <a:tc>
                  <a:txBody>
                    <a:bodyPr/>
                    <a:lstStyle/>
                    <a:p>
                      <a:pPr marL="0" marR="0" lvl="0" indent="0" algn="l" rtl="0">
                        <a:lnSpc>
                          <a:spcPct val="100000"/>
                        </a:lnSpc>
                        <a:spcBef>
                          <a:spcPts val="0"/>
                        </a:spcBef>
                        <a:spcAft>
                          <a:spcPts val="0"/>
                        </a:spcAft>
                        <a:buNone/>
                      </a:pPr>
                      <a:endParaRPr lang="en-GB" sz="1400"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ctr" rtl="0">
                        <a:lnSpc>
                          <a:spcPct val="100000"/>
                        </a:lnSpc>
                        <a:spcBef>
                          <a:spcPts val="0"/>
                        </a:spcBef>
                        <a:spcAft>
                          <a:spcPts val="0"/>
                        </a:spcAft>
                        <a:buNone/>
                      </a:pPr>
                      <a:r>
                        <a:rPr lang="en-GB" sz="1400" b="1" u="none" strike="noStrike" cap="none" dirty="0">
                          <a:solidFill>
                            <a:schemeClr val="bg1"/>
                          </a:solidFill>
                          <a:latin typeface="Calibri"/>
                          <a:ea typeface="Calibri"/>
                          <a:cs typeface="Calibri"/>
                          <a:sym typeface="Calibri"/>
                        </a:rPr>
                        <a:t>Autumn 1</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tc>
                  <a:txBody>
                    <a:bodyPr/>
                    <a:lstStyle/>
                    <a:p>
                      <a:pPr marL="0" marR="0" lvl="0" indent="0" algn="ctr" rtl="0">
                        <a:lnSpc>
                          <a:spcPct val="100000"/>
                        </a:lnSpc>
                        <a:spcBef>
                          <a:spcPts val="0"/>
                        </a:spcBef>
                        <a:spcAft>
                          <a:spcPts val="0"/>
                        </a:spcAft>
                        <a:buNone/>
                      </a:pPr>
                      <a:r>
                        <a:rPr lang="en-GB" sz="1400" b="1" u="none" strike="noStrike" cap="none" dirty="0">
                          <a:solidFill>
                            <a:schemeClr val="bg1"/>
                          </a:solidFill>
                          <a:latin typeface="Calibri"/>
                          <a:ea typeface="Calibri"/>
                          <a:cs typeface="Calibri"/>
                          <a:sym typeface="Calibri"/>
                        </a:rPr>
                        <a:t>Autumn 2</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extLst>
                  <a:ext uri="{0D108BD9-81ED-4DB2-BD59-A6C34878D82A}">
                    <a16:rowId xmlns:a16="http://schemas.microsoft.com/office/drawing/2014/main" val="10000"/>
                  </a:ext>
                </a:extLst>
              </a:tr>
              <a:tr h="2661075">
                <a:tc>
                  <a:txBody>
                    <a:bodyPr/>
                    <a:lstStyle/>
                    <a:p>
                      <a:pPr marL="0" marR="0" lvl="0" indent="0" algn="l" rtl="0">
                        <a:lnSpc>
                          <a:spcPct val="100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Focus/Context for Learning</a:t>
                      </a:r>
                      <a:endParaRPr b="1" dirty="0">
                        <a:solidFill>
                          <a:schemeClr val="bg1"/>
                        </a:solidFill>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09E00"/>
                    </a:solidFill>
                  </a:tcPr>
                </a:tc>
                <a:tc>
                  <a:txBody>
                    <a:bodyPr/>
                    <a:lstStyle/>
                    <a:p>
                      <a:pPr marL="0" marR="0" lvl="0" indent="0" algn="l" rtl="0">
                        <a:lnSpc>
                          <a:spcPct val="100000"/>
                        </a:lnSpc>
                        <a:spcBef>
                          <a:spcPts val="0"/>
                        </a:spcBef>
                        <a:spcAft>
                          <a:spcPts val="0"/>
                        </a:spcAft>
                        <a:buNone/>
                      </a:pPr>
                      <a:r>
                        <a:rPr lang="en-GB" sz="1200" b="1" u="none" strike="noStrike" cap="none" dirty="0">
                          <a:latin typeface="Calibri"/>
                          <a:ea typeface="Calibri"/>
                          <a:cs typeface="Calibri"/>
                          <a:sym typeface="Calibri"/>
                        </a:rPr>
                        <a:t>Project: Design and market influences</a:t>
                      </a:r>
                      <a:endParaRPr sz="120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Role of client, user, designer &amp; Manufacturer</a:t>
                      </a:r>
                      <a:endParaRPr sz="120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Market Pull and Technology Push</a:t>
                      </a:r>
                      <a:endParaRPr sz="120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Materials &amp; their working properties</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Design movement/Design strategies</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Sketching/formal 2D, 3D drawings</a:t>
                      </a:r>
                      <a:endParaRPr sz="1200" u="none" strike="noStrike" cap="none" dirty="0">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u="none" strike="noStrike" cap="none" dirty="0">
                          <a:latin typeface="Calibri"/>
                          <a:ea typeface="Calibri"/>
                          <a:cs typeface="Calibri"/>
                          <a:sym typeface="Calibri"/>
                        </a:rPr>
                        <a:t>Manufacturing Processes</a:t>
                      </a:r>
                      <a:endParaRPr sz="1200" b="1"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Forming and moulding materials</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Specialist tools, equipment &amp; processes</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Surface treatments and finishes </a:t>
                      </a:r>
                      <a:endParaRPr sz="120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Joining materials</a:t>
                      </a:r>
                      <a:endParaRPr sz="120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Using CAD/CAM (Polymer focus)  </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Health &amp; Safety/Risk Assessment</a:t>
                      </a:r>
                      <a:endParaRPr sz="1200" u="none" strike="noStrike" cap="none" dirty="0">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Arial"/>
                        <a:buNone/>
                      </a:pPr>
                      <a:endParaRPr sz="1100"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tc>
                  <a:txBody>
                    <a:bodyPr/>
                    <a:lstStyle/>
                    <a:p>
                      <a:pPr marL="0" marR="0" lvl="0" indent="0" algn="l" rtl="0">
                        <a:lnSpc>
                          <a:spcPct val="100000"/>
                        </a:lnSpc>
                        <a:spcBef>
                          <a:spcPts val="0"/>
                        </a:spcBef>
                        <a:spcAft>
                          <a:spcPts val="0"/>
                        </a:spcAft>
                        <a:buClr>
                          <a:schemeClr val="dk1"/>
                        </a:buClr>
                        <a:buSzPts val="1200"/>
                        <a:buFont typeface="Calibri"/>
                        <a:buNone/>
                      </a:pPr>
                      <a:r>
                        <a:rPr lang="en-GB" sz="1200" b="1" u="none" strike="noStrike" cap="none" dirty="0">
                          <a:latin typeface="Calibri"/>
                          <a:ea typeface="Calibri"/>
                          <a:cs typeface="Calibri"/>
                          <a:sym typeface="Calibri"/>
                        </a:rPr>
                        <a:t>Mini NEA project: </a:t>
                      </a:r>
                      <a:r>
                        <a:rPr lang="en-GB" sz="1200" u="none" strike="noStrike" cap="none" dirty="0"/>
                        <a:t>.  Multifunctional living.</a:t>
                      </a:r>
                      <a:endParaRPr dirty="0"/>
                    </a:p>
                    <a:p>
                      <a:pPr marL="0" marR="0" lvl="0" indent="0" algn="l" rtl="0">
                        <a:lnSpc>
                          <a:spcPct val="100000"/>
                        </a:lnSpc>
                        <a:spcBef>
                          <a:spcPts val="0"/>
                        </a:spcBef>
                        <a:spcAft>
                          <a:spcPts val="0"/>
                        </a:spcAft>
                        <a:buClr>
                          <a:schemeClr val="dk1"/>
                        </a:buClr>
                        <a:buSzPts val="1200"/>
                        <a:buFont typeface="Calibri"/>
                        <a:buNone/>
                      </a:pPr>
                      <a:endParaRPr sz="1200" u="none" strike="noStrike" cap="none"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t>Analysis of context/Task analysis</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t>Customer profile</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t>Product analysis/</a:t>
                      </a:r>
                      <a:r>
                        <a:rPr lang="en-GB" sz="1200" u="none" strike="noStrike" cap="none" dirty="0" err="1"/>
                        <a:t>moodboard</a:t>
                      </a:r>
                      <a:endParaRPr sz="1200" u="none" strike="noStrike" cap="none" dirty="0"/>
                    </a:p>
                    <a:p>
                      <a:pPr marL="171450" marR="0" lvl="0" indent="-171450" algn="l" rtl="0">
                        <a:lnSpc>
                          <a:spcPct val="100000"/>
                        </a:lnSpc>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Design brief/Specification</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Design proposals in the style of………</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Development (iterative process)</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Manufacture, QA &amp; QC</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Testing &amp; Evaluation</a:t>
                      </a:r>
                      <a:endParaRPr sz="1200" b="0" u="none" strike="noStrike" cap="none" dirty="0">
                        <a:latin typeface="Calibri"/>
                        <a:ea typeface="Calibri"/>
                        <a:cs typeface="Calibri"/>
                        <a:sym typeface="Calibri"/>
                      </a:endParaRPr>
                    </a:p>
                    <a:p>
                      <a:pPr marL="0" marR="0" lvl="0" indent="0" algn="l" rtl="0">
                        <a:lnSpc>
                          <a:spcPct val="100000"/>
                        </a:lnSpc>
                        <a:spcBef>
                          <a:spcPts val="0"/>
                        </a:spcBef>
                        <a:spcAft>
                          <a:spcPts val="0"/>
                        </a:spcAft>
                        <a:buNone/>
                      </a:pPr>
                      <a:endParaRPr sz="1100" b="1"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extLst>
                  <a:ext uri="{0D108BD9-81ED-4DB2-BD59-A6C34878D82A}">
                    <a16:rowId xmlns:a16="http://schemas.microsoft.com/office/drawing/2014/main" val="10001"/>
                  </a:ext>
                </a:extLst>
              </a:tr>
              <a:tr h="0">
                <a:tc>
                  <a:txBody>
                    <a:bodyPr/>
                    <a:lstStyle/>
                    <a:p>
                      <a:pPr marL="0" marR="0" lvl="0" indent="0" algn="l" rtl="0">
                        <a:lnSpc>
                          <a:spcPct val="100000"/>
                        </a:lnSpc>
                        <a:spcBef>
                          <a:spcPts val="0"/>
                        </a:spcBef>
                        <a:spcAft>
                          <a:spcPts val="0"/>
                        </a:spcAft>
                        <a:buNone/>
                      </a:pPr>
                      <a:r>
                        <a:rPr lang="en-GB" sz="1100" b="1" u="none" strike="noStrike" cap="none">
                          <a:solidFill>
                            <a:schemeClr val="bg1"/>
                          </a:solidFill>
                          <a:latin typeface="Calibri"/>
                          <a:ea typeface="Calibri"/>
                          <a:cs typeface="Calibri"/>
                          <a:sym typeface="Calibri"/>
                        </a:rPr>
                        <a:t> </a:t>
                      </a:r>
                      <a:endParaRPr sz="11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0000"/>
                        </a:lnSpc>
                        <a:spcBef>
                          <a:spcPts val="0"/>
                        </a:spcBef>
                        <a:spcAft>
                          <a:spcPts val="0"/>
                        </a:spcAft>
                        <a:buNone/>
                      </a:pPr>
                      <a:endParaRPr sz="1100" u="none" strike="noStrike" cap="none" dirty="0">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0000"/>
                        </a:lnSpc>
                        <a:spcBef>
                          <a:spcPts val="0"/>
                        </a:spcBef>
                        <a:spcAft>
                          <a:spcPts val="0"/>
                        </a:spcAft>
                        <a:buNone/>
                      </a:pPr>
                      <a:r>
                        <a:rPr lang="en-GB" sz="1100"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extLst>
                  <a:ext uri="{0D108BD9-81ED-4DB2-BD59-A6C34878D82A}">
                    <a16:rowId xmlns:a16="http://schemas.microsoft.com/office/drawing/2014/main" val="10002"/>
                  </a:ext>
                </a:extLst>
              </a:tr>
              <a:tr h="210475">
                <a:tc>
                  <a:txBody>
                    <a:bodyPr/>
                    <a:lstStyle/>
                    <a:p>
                      <a:pPr marL="0" marR="0" lvl="0" indent="0" algn="l" rtl="0">
                        <a:lnSpc>
                          <a:spcPct val="100000"/>
                        </a:lnSpc>
                        <a:spcBef>
                          <a:spcPts val="0"/>
                        </a:spcBef>
                        <a:spcAft>
                          <a:spcPts val="0"/>
                        </a:spcAft>
                        <a:buNone/>
                      </a:pPr>
                      <a:r>
                        <a:rPr lang="en-GB" sz="1400" b="1" u="none" strike="noStrike" cap="none">
                          <a:solidFill>
                            <a:schemeClr val="bg1"/>
                          </a:solidFill>
                          <a:latin typeface="Calibri"/>
                          <a:ea typeface="Calibri"/>
                          <a:cs typeface="Calibri"/>
                          <a:sym typeface="Calibri"/>
                        </a:rPr>
                        <a:t> </a:t>
                      </a:r>
                      <a:endParaRPr sz="14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ctr" rtl="0">
                        <a:lnSpc>
                          <a:spcPct val="100000"/>
                        </a:lnSpc>
                        <a:spcBef>
                          <a:spcPts val="0"/>
                        </a:spcBef>
                        <a:spcAft>
                          <a:spcPts val="0"/>
                        </a:spcAft>
                        <a:buNone/>
                      </a:pPr>
                      <a:r>
                        <a:rPr lang="en-GB" sz="1100" b="1" u="none" strike="noStrike" cap="none" dirty="0">
                          <a:solidFill>
                            <a:schemeClr val="lt1"/>
                          </a:solidFill>
                          <a:latin typeface="Calibri"/>
                          <a:ea typeface="Calibri"/>
                          <a:cs typeface="Calibri"/>
                          <a:sym typeface="Calibri"/>
                        </a:rPr>
                        <a:t>Spring 1</a:t>
                      </a:r>
                      <a:endParaRPr sz="1100" b="1" u="none" strike="noStrike" cap="none" dirty="0">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tc>
                  <a:txBody>
                    <a:bodyPr/>
                    <a:lstStyle/>
                    <a:p>
                      <a:pPr marL="0" marR="0" lvl="0" indent="0" algn="ctr" rtl="0">
                        <a:lnSpc>
                          <a:spcPct val="100000"/>
                        </a:lnSpc>
                        <a:spcBef>
                          <a:spcPts val="0"/>
                        </a:spcBef>
                        <a:spcAft>
                          <a:spcPts val="0"/>
                        </a:spcAft>
                        <a:buNone/>
                      </a:pPr>
                      <a:r>
                        <a:rPr lang="en-GB" sz="1100" b="1" u="none" strike="noStrike" cap="none" dirty="0">
                          <a:solidFill>
                            <a:schemeClr val="lt1"/>
                          </a:solidFill>
                          <a:latin typeface="Calibri"/>
                          <a:ea typeface="Calibri"/>
                          <a:cs typeface="Calibri"/>
                          <a:sym typeface="Calibri"/>
                        </a:rPr>
                        <a:t>Spring 2</a:t>
                      </a:r>
                      <a:endParaRPr sz="1100" b="1" u="none" strike="noStrike" cap="none" dirty="0">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extLst>
                  <a:ext uri="{0D108BD9-81ED-4DB2-BD59-A6C34878D82A}">
                    <a16:rowId xmlns:a16="http://schemas.microsoft.com/office/drawing/2014/main" val="10003"/>
                  </a:ext>
                </a:extLst>
              </a:tr>
              <a:tr h="1870125">
                <a:tc>
                  <a:txBody>
                    <a:bodyPr/>
                    <a:lstStyle/>
                    <a:p>
                      <a:pPr marL="0" marR="0" lvl="0" indent="0" algn="l" rtl="0">
                        <a:lnSpc>
                          <a:spcPct val="100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09E00"/>
                    </a:solidFill>
                  </a:tcPr>
                </a:tc>
                <a:tc>
                  <a:txBody>
                    <a:bodyPr/>
                    <a:lstStyle/>
                    <a:p>
                      <a:pPr marL="0" marR="0" lvl="0" indent="0" algn="l" rtl="0">
                        <a:lnSpc>
                          <a:spcPct val="100000"/>
                        </a:lnSpc>
                        <a:spcBef>
                          <a:spcPts val="0"/>
                        </a:spcBef>
                        <a:spcAft>
                          <a:spcPts val="0"/>
                        </a:spcAft>
                        <a:buNone/>
                      </a:pPr>
                      <a:r>
                        <a:rPr lang="en-GB" sz="1200" b="1" u="none" strike="noStrike" cap="none" dirty="0">
                          <a:latin typeface="Calibri"/>
                          <a:ea typeface="Calibri"/>
                          <a:cs typeface="Calibri"/>
                          <a:sym typeface="Calibri"/>
                        </a:rPr>
                        <a:t>Project: </a:t>
                      </a:r>
                      <a:r>
                        <a:rPr lang="en-GB" sz="1200" u="none" strike="noStrike" cap="none" dirty="0">
                          <a:solidFill>
                            <a:srgbClr val="000000"/>
                          </a:solidFill>
                          <a:latin typeface="Calibri"/>
                          <a:ea typeface="Calibri"/>
                          <a:cs typeface="Calibri"/>
                          <a:sym typeface="Calibri"/>
                        </a:rPr>
                        <a:t> </a:t>
                      </a:r>
                      <a:r>
                        <a:rPr lang="en-GB" sz="1200" b="1" u="none" strike="noStrike" cap="none" dirty="0">
                          <a:solidFill>
                            <a:srgbClr val="000000"/>
                          </a:solidFill>
                          <a:latin typeface="Calibri"/>
                          <a:ea typeface="Calibri"/>
                          <a:cs typeface="Calibri"/>
                          <a:sym typeface="Calibri"/>
                        </a:rPr>
                        <a:t>Furniture modelling</a:t>
                      </a:r>
                      <a:endParaRPr dirty="0"/>
                    </a:p>
                    <a:p>
                      <a:pPr marL="0" marR="0" lvl="0" indent="0" algn="l" rtl="0">
                        <a:lnSpc>
                          <a:spcPct val="100000"/>
                        </a:lnSpc>
                        <a:spcBef>
                          <a:spcPts val="0"/>
                        </a:spcBef>
                        <a:spcAft>
                          <a:spcPts val="0"/>
                        </a:spcAft>
                        <a:buNone/>
                      </a:pPr>
                      <a:r>
                        <a:rPr lang="en-GB" sz="1200" u="none" strike="noStrike" cap="none" dirty="0">
                          <a:latin typeface="Calibri"/>
                          <a:ea typeface="Calibri"/>
                          <a:cs typeface="Calibri"/>
                          <a:sym typeface="Calibri"/>
                        </a:rPr>
                        <a:t>Seating solution – designing &amp; modelling through the iterative process without having to make.</a:t>
                      </a:r>
                      <a:endParaRPr sz="120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Designers &amp; design companies</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Design strategies</a:t>
                      </a:r>
                      <a:endParaRPr sz="120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Types and properties of materials.</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Smart, modern &amp; composite materials</a:t>
                      </a:r>
                      <a:endParaRPr sz="120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Forces and stresses – ways to reinforce materials</a:t>
                      </a:r>
                      <a:endParaRPr dirty="0"/>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tc>
                  <a:txBody>
                    <a:bodyPr/>
                    <a:lstStyle/>
                    <a:p>
                      <a:pPr marL="0" marR="0" lvl="0" indent="0" algn="l" rtl="0">
                        <a:lnSpc>
                          <a:spcPct val="100000"/>
                        </a:lnSpc>
                        <a:spcBef>
                          <a:spcPts val="0"/>
                        </a:spcBef>
                        <a:spcAft>
                          <a:spcPts val="0"/>
                        </a:spcAft>
                        <a:buNone/>
                      </a:pPr>
                      <a:r>
                        <a:rPr lang="en-GB" sz="1200" b="1" u="none" strike="noStrike" cap="none" dirty="0">
                          <a:solidFill>
                            <a:srgbClr val="000000"/>
                          </a:solidFill>
                          <a:latin typeface="Calibri"/>
                          <a:ea typeface="Calibri"/>
                          <a:cs typeface="Calibri"/>
                          <a:sym typeface="Calibri"/>
                        </a:rPr>
                        <a:t>Furniture modelling</a:t>
                      </a:r>
                      <a:r>
                        <a:rPr lang="en-GB" sz="1200" u="none" strike="noStrike" cap="none" dirty="0">
                          <a:solidFill>
                            <a:srgbClr val="000000"/>
                          </a:solidFill>
                          <a:latin typeface="Calibri"/>
                          <a:ea typeface="Calibri"/>
                          <a:cs typeface="Calibri"/>
                          <a:sym typeface="Calibri"/>
                        </a:rPr>
                        <a:t> </a:t>
                      </a:r>
                      <a:r>
                        <a:rPr lang="en-GB" sz="1200" b="1" u="none" strike="noStrike" cap="none" dirty="0">
                          <a:latin typeface="Calibri"/>
                          <a:ea typeface="Calibri"/>
                          <a:cs typeface="Calibri"/>
                          <a:sym typeface="Calibri"/>
                        </a:rPr>
                        <a:t>continued: </a:t>
                      </a:r>
                      <a:endParaRPr sz="120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Scaled modelling</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Templates and jigs</a:t>
                      </a:r>
                      <a:endParaRPr sz="120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Modelling materials</a:t>
                      </a:r>
                      <a:endParaRPr sz="120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Manufacturing processes</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Manipulating &amp; combining materials.</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Standard components</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Specialist techniques and processes</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Prototype development</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Testing and evaluation</a:t>
                      </a:r>
                      <a:endParaRPr sz="1200"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extLst>
                  <a:ext uri="{0D108BD9-81ED-4DB2-BD59-A6C34878D82A}">
                    <a16:rowId xmlns:a16="http://schemas.microsoft.com/office/drawing/2014/main" val="10004"/>
                  </a:ext>
                </a:extLst>
              </a:tr>
              <a:tr h="66589">
                <a:tc>
                  <a:txBody>
                    <a:bodyPr/>
                    <a:lstStyle/>
                    <a:p>
                      <a:pPr marL="0" marR="0" lvl="0" indent="0" algn="l" rtl="0">
                        <a:lnSpc>
                          <a:spcPct val="100000"/>
                        </a:lnSpc>
                        <a:spcBef>
                          <a:spcPts val="0"/>
                        </a:spcBef>
                        <a:spcAft>
                          <a:spcPts val="0"/>
                        </a:spcAft>
                        <a:buNone/>
                      </a:pPr>
                      <a:r>
                        <a:rPr lang="en-GB" sz="1050" b="1" u="none" strike="noStrike" cap="none" dirty="0">
                          <a:solidFill>
                            <a:schemeClr val="bg1"/>
                          </a:solidFill>
                          <a:latin typeface="Calibri"/>
                          <a:ea typeface="Calibri"/>
                          <a:cs typeface="Calibri"/>
                          <a:sym typeface="Calibri"/>
                        </a:rPr>
                        <a:t> </a:t>
                      </a:r>
                      <a:endParaRPr sz="105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0000"/>
                        </a:lnSpc>
                        <a:spcBef>
                          <a:spcPts val="0"/>
                        </a:spcBef>
                        <a:spcAft>
                          <a:spcPts val="0"/>
                        </a:spcAft>
                        <a:buNone/>
                      </a:pPr>
                      <a:r>
                        <a:rPr lang="en-GB" sz="1050" u="none" strike="noStrike" cap="none" dirty="0">
                          <a:latin typeface="Calibri"/>
                          <a:ea typeface="Calibri"/>
                          <a:cs typeface="Calibri"/>
                          <a:sym typeface="Calibri"/>
                        </a:rPr>
                        <a:t> </a:t>
                      </a:r>
                      <a:endParaRPr sz="1050" u="none" strike="noStrike" cap="none" dirty="0">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0000"/>
                        </a:lnSpc>
                        <a:spcBef>
                          <a:spcPts val="0"/>
                        </a:spcBef>
                        <a:spcAft>
                          <a:spcPts val="0"/>
                        </a:spcAft>
                        <a:buNone/>
                      </a:pPr>
                      <a:r>
                        <a:rPr lang="en-GB" sz="1050" u="none" strike="noStrike" cap="none" dirty="0">
                          <a:latin typeface="Calibri"/>
                          <a:ea typeface="Calibri"/>
                          <a:cs typeface="Calibri"/>
                          <a:sym typeface="Calibri"/>
                        </a:rPr>
                        <a:t> </a:t>
                      </a:r>
                      <a:endParaRPr sz="1050" u="none" strike="noStrike" cap="none" dirty="0">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extLst>
                  <a:ext uri="{0D108BD9-81ED-4DB2-BD59-A6C34878D82A}">
                    <a16:rowId xmlns:a16="http://schemas.microsoft.com/office/drawing/2014/main" val="10005"/>
                  </a:ext>
                </a:extLst>
              </a:tr>
              <a:tr h="210475">
                <a:tc>
                  <a:txBody>
                    <a:bodyPr/>
                    <a:lstStyle/>
                    <a:p>
                      <a:pPr marL="0" marR="0" lvl="0" indent="0" algn="l" rtl="0">
                        <a:lnSpc>
                          <a:spcPct val="100000"/>
                        </a:lnSpc>
                        <a:spcBef>
                          <a:spcPts val="0"/>
                        </a:spcBef>
                        <a:spcAft>
                          <a:spcPts val="0"/>
                        </a:spcAft>
                        <a:buNone/>
                      </a:pPr>
                      <a:r>
                        <a:rPr lang="en-GB" sz="1400" b="1" u="none" strike="noStrike" cap="none" dirty="0">
                          <a:solidFill>
                            <a:schemeClr val="bg1"/>
                          </a:solidFill>
                          <a:latin typeface="Calibri"/>
                          <a:ea typeface="Calibri"/>
                          <a:cs typeface="Calibri"/>
                          <a:sym typeface="Calibri"/>
                        </a:rPr>
                        <a:t> </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ctr" rtl="0">
                        <a:lnSpc>
                          <a:spcPct val="100000"/>
                        </a:lnSpc>
                        <a:spcBef>
                          <a:spcPts val="0"/>
                        </a:spcBef>
                        <a:spcAft>
                          <a:spcPts val="0"/>
                        </a:spcAft>
                        <a:buNone/>
                      </a:pPr>
                      <a:r>
                        <a:rPr lang="en-GB" sz="1100" b="0" u="none" strike="noStrike" cap="none">
                          <a:solidFill>
                            <a:schemeClr val="lt1"/>
                          </a:solidFill>
                          <a:latin typeface="Calibri"/>
                          <a:ea typeface="Calibri"/>
                          <a:cs typeface="Calibri"/>
                          <a:sym typeface="Calibri"/>
                        </a:rPr>
                        <a:t>Summer 1</a:t>
                      </a:r>
                      <a:endParaRPr sz="1100" b="0"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tc>
                  <a:txBody>
                    <a:bodyPr/>
                    <a:lstStyle/>
                    <a:p>
                      <a:pPr marL="0" marR="0" lvl="0" indent="0" algn="ctr" rtl="0">
                        <a:lnSpc>
                          <a:spcPct val="100000"/>
                        </a:lnSpc>
                        <a:spcBef>
                          <a:spcPts val="0"/>
                        </a:spcBef>
                        <a:spcAft>
                          <a:spcPts val="0"/>
                        </a:spcAft>
                        <a:buNone/>
                      </a:pPr>
                      <a:r>
                        <a:rPr lang="en-GB" sz="1300" b="0" u="none" strike="noStrike" cap="none" dirty="0">
                          <a:solidFill>
                            <a:schemeClr val="lt1"/>
                          </a:solidFill>
                          <a:latin typeface="Calibri"/>
                          <a:ea typeface="Calibri"/>
                          <a:cs typeface="Calibri"/>
                          <a:sym typeface="Calibri"/>
                        </a:rPr>
                        <a:t>Summer 2</a:t>
                      </a:r>
                      <a:endParaRPr sz="1300" b="0" u="none" strike="noStrike" cap="none" dirty="0">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extLst>
                  <a:ext uri="{0D108BD9-81ED-4DB2-BD59-A6C34878D82A}">
                    <a16:rowId xmlns:a16="http://schemas.microsoft.com/office/drawing/2014/main" val="10006"/>
                  </a:ext>
                </a:extLst>
              </a:tr>
              <a:tr h="1360900">
                <a:tc>
                  <a:txBody>
                    <a:bodyPr/>
                    <a:lstStyle/>
                    <a:p>
                      <a:pPr marL="0" marR="0" lvl="0" indent="0" algn="l" rtl="0">
                        <a:lnSpc>
                          <a:spcPct val="100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09E00"/>
                    </a:solidFill>
                  </a:tcPr>
                </a:tc>
                <a:tc>
                  <a:txBody>
                    <a:bodyPr/>
                    <a:lstStyle/>
                    <a:p>
                      <a:pPr marL="0" marR="0" lvl="0" indent="0" algn="l" rtl="0">
                        <a:lnSpc>
                          <a:spcPct val="100000"/>
                        </a:lnSpc>
                        <a:spcBef>
                          <a:spcPts val="0"/>
                        </a:spcBef>
                        <a:spcAft>
                          <a:spcPts val="0"/>
                        </a:spcAft>
                        <a:buNone/>
                      </a:pPr>
                      <a:r>
                        <a:rPr lang="en-GB" sz="1200" b="1" u="none" strike="noStrike" cap="none">
                          <a:latin typeface="Calibri"/>
                          <a:ea typeface="Calibri"/>
                          <a:cs typeface="Calibri"/>
                          <a:sym typeface="Calibri"/>
                        </a:rPr>
                        <a:t>Project:  Environmental Project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None/>
                      </a:pPr>
                      <a:r>
                        <a:rPr lang="en-GB" sz="1200" b="1" u="none" strike="noStrike" cap="none">
                          <a:latin typeface="Calibri"/>
                          <a:ea typeface="Calibri"/>
                          <a:cs typeface="Calibri"/>
                          <a:sym typeface="Calibri"/>
                        </a:rPr>
                        <a:t>(Recycling bin) </a:t>
                      </a:r>
                      <a:endParaRPr sz="120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New and emerging technologies</a:t>
                      </a:r>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Product analysis and evaluation</a:t>
                      </a:r>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The six R’s </a:t>
                      </a:r>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Analysing the design context</a:t>
                      </a:r>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tc>
                  <a:txBody>
                    <a:bodyPr/>
                    <a:lstStyle/>
                    <a:p>
                      <a:pPr marL="0" marR="0" lvl="0" indent="0" algn="l" rtl="0">
                        <a:lnSpc>
                          <a:spcPct val="100000"/>
                        </a:lnSpc>
                        <a:spcBef>
                          <a:spcPts val="0"/>
                        </a:spcBef>
                        <a:spcAft>
                          <a:spcPts val="0"/>
                        </a:spcAft>
                        <a:buNone/>
                      </a:pPr>
                      <a:r>
                        <a:rPr lang="en-GB" sz="1200" b="1" u="none" strike="noStrike" cap="none" dirty="0">
                          <a:latin typeface="Calibri"/>
                          <a:ea typeface="Calibri"/>
                          <a:cs typeface="Calibri"/>
                          <a:sym typeface="Calibri"/>
                        </a:rPr>
                        <a:t>Environmental Project</a:t>
                      </a:r>
                      <a:endParaRPr sz="110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Design Ideas &amp; Modelling (Iteration)</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Commercial processes</a:t>
                      </a:r>
                      <a:endParaRPr dirty="0"/>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latin typeface="Calibri"/>
                          <a:ea typeface="Calibri"/>
                          <a:cs typeface="Calibri"/>
                          <a:sym typeface="Calibri"/>
                        </a:rPr>
                        <a:t>Prototype</a:t>
                      </a:r>
                      <a:endParaRPr dirty="0"/>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latin typeface="Calibri"/>
                          <a:ea typeface="Calibri"/>
                          <a:cs typeface="Calibri"/>
                          <a:sym typeface="Calibri"/>
                        </a:rPr>
                        <a:t>Testing and evaluation</a:t>
                      </a:r>
                      <a:endParaRPr sz="1100" u="none" strike="noStrike" cap="none" dirty="0">
                        <a:latin typeface="Calibri"/>
                        <a:ea typeface="Calibri"/>
                        <a:cs typeface="Calibri"/>
                        <a:sym typeface="Calibri"/>
                      </a:endParaRPr>
                    </a:p>
                    <a:p>
                      <a:pPr marL="171450" marR="0" lvl="0" indent="-101600" algn="l" rtl="0">
                        <a:lnSpc>
                          <a:spcPct val="100000"/>
                        </a:lnSpc>
                        <a:spcBef>
                          <a:spcPts val="0"/>
                        </a:spcBef>
                        <a:spcAft>
                          <a:spcPts val="0"/>
                        </a:spcAft>
                        <a:buClr>
                          <a:schemeClr val="dk1"/>
                        </a:buClr>
                        <a:buSzPts val="1100"/>
                        <a:buFont typeface="Arial"/>
                        <a:buNone/>
                      </a:pPr>
                      <a:endParaRPr sz="1100"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extLst>
                  <a:ext uri="{0D108BD9-81ED-4DB2-BD59-A6C34878D82A}">
                    <a16:rowId xmlns:a16="http://schemas.microsoft.com/office/drawing/2014/main" val="10007"/>
                  </a:ext>
                </a:extLst>
              </a:tr>
            </a:tbl>
          </a:graphicData>
        </a:graphic>
      </p:graphicFrame>
      <p:sp>
        <p:nvSpPr>
          <p:cNvPr id="47" name="Google Shape;130;p15">
            <a:extLst>
              <a:ext uri="{FF2B5EF4-FFF2-40B4-BE49-F238E27FC236}">
                <a16:creationId xmlns:a16="http://schemas.microsoft.com/office/drawing/2014/main" id="{FAA039F5-E60F-4C7C-B30F-10E362C5AB38}"/>
              </a:ext>
            </a:extLst>
          </p:cNvPr>
          <p:cNvSpPr/>
          <p:nvPr/>
        </p:nvSpPr>
        <p:spPr>
          <a:xfrm>
            <a:off x="1" y="810777"/>
            <a:ext cx="622300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a:solidFill>
                  <a:srgbClr val="0B703C"/>
                </a:solidFill>
                <a:latin typeface="Tahoma"/>
                <a:ea typeface="Tahoma"/>
                <a:cs typeface="Tahoma"/>
                <a:sym typeface="Tahoma"/>
              </a:rPr>
              <a:t>Head of Department:  Mr L Northey</a:t>
            </a:r>
            <a:endParaRPr sz="1800">
              <a:solidFill>
                <a:schemeClr val="dk1"/>
              </a:solidFill>
              <a:latin typeface="Tahoma"/>
              <a:ea typeface="Tahoma"/>
              <a:cs typeface="Tahoma"/>
              <a:sym typeface="Tahoma"/>
            </a:endParaRPr>
          </a:p>
        </p:txBody>
      </p:sp>
      <p:sp>
        <p:nvSpPr>
          <p:cNvPr id="48" name="Google Shape;131;p15">
            <a:extLst>
              <a:ext uri="{FF2B5EF4-FFF2-40B4-BE49-F238E27FC236}">
                <a16:creationId xmlns:a16="http://schemas.microsoft.com/office/drawing/2014/main" id="{06AEA614-1518-49BE-9111-AB9ECD4E7E97}"/>
              </a:ext>
            </a:extLst>
          </p:cNvPr>
          <p:cNvSpPr txBox="1"/>
          <p:nvPr/>
        </p:nvSpPr>
        <p:spPr>
          <a:xfrm>
            <a:off x="2649" y="1109367"/>
            <a:ext cx="6741310"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a:solidFill>
                  <a:schemeClr val="dk1"/>
                </a:solidFill>
                <a:latin typeface="Calibri"/>
                <a:ea typeface="Calibri"/>
                <a:cs typeface="Calibri"/>
                <a:sym typeface="Calibri"/>
              </a:rPr>
              <a:t>In year 9, students will be encouraged to work more independently, consolidating and improving on their knowledge and understanding of materials and processes explored in year 8. There will be opportunities for students to further improve on their practical skills and diversify in the range of materials, components; tools and equipment used including CAD/CAM. Teaching and learning will be challenging and robust, consisting of a variety of formal skills teaching; ‘learning through doing’ practical activities and skills building; research methods; creativity &amp; problem solving, maths skills, retrieval practices, questioning and reflective evaluations (self, peer and group opportunities).</a:t>
            </a:r>
            <a:endParaRPr/>
          </a:p>
        </p:txBody>
      </p:sp>
      <p:sp>
        <p:nvSpPr>
          <p:cNvPr id="49" name="Google Shape;132;p15">
            <a:extLst>
              <a:ext uri="{FF2B5EF4-FFF2-40B4-BE49-F238E27FC236}">
                <a16:creationId xmlns:a16="http://schemas.microsoft.com/office/drawing/2014/main" id="{5FAAAFF2-F0A0-419C-AAA3-7F3B147D1F98}"/>
              </a:ext>
            </a:extLst>
          </p:cNvPr>
          <p:cNvSpPr/>
          <p:nvPr/>
        </p:nvSpPr>
        <p:spPr>
          <a:xfrm>
            <a:off x="50408" y="813530"/>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9</a:t>
            </a:r>
            <a:endParaRPr sz="1800">
              <a:solidFill>
                <a:srgbClr val="AFABAB"/>
              </a:solidFill>
              <a:latin typeface="Tahoma"/>
              <a:ea typeface="Tahoma"/>
              <a:cs typeface="Tahoma"/>
              <a:sym typeface="Tahoma"/>
            </a:endParaRPr>
          </a:p>
        </p:txBody>
      </p:sp>
    </p:spTree>
    <p:extLst>
      <p:ext uri="{BB962C8B-B14F-4D97-AF65-F5344CB8AC3E}">
        <p14:creationId xmlns:p14="http://schemas.microsoft.com/office/powerpoint/2010/main" val="29281315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oogle Shape;114;p15">
            <a:extLst>
              <a:ext uri="{FF2B5EF4-FFF2-40B4-BE49-F238E27FC236}">
                <a16:creationId xmlns:a16="http://schemas.microsoft.com/office/drawing/2014/main" id="{9913A4D6-57D6-4B9C-AB42-9BE3C782B210}"/>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4" name="Google Shape;115;p15">
            <a:extLst>
              <a:ext uri="{FF2B5EF4-FFF2-40B4-BE49-F238E27FC236}">
                <a16:creationId xmlns:a16="http://schemas.microsoft.com/office/drawing/2014/main" id="{C9F5F12D-3687-4BCF-AE64-D75246031D90}"/>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 name="Google Shape;116;p15">
            <a:extLst>
              <a:ext uri="{FF2B5EF4-FFF2-40B4-BE49-F238E27FC236}">
                <a16:creationId xmlns:a16="http://schemas.microsoft.com/office/drawing/2014/main" id="{390EC20F-47C5-429D-AC4E-C9249A019957}"/>
              </a:ext>
            </a:extLst>
          </p:cNvPr>
          <p:cNvSpPr/>
          <p:nvPr/>
        </p:nvSpPr>
        <p:spPr>
          <a:xfrm rot="10039862">
            <a:off x="4986273" y="-1717994"/>
            <a:ext cx="11026775" cy="9698355"/>
          </a:xfrm>
          <a:prstGeom prst="rtTriangle">
            <a:avLst/>
          </a:prstGeom>
          <a:solidFill>
            <a:srgbClr val="F2F2F2">
              <a:alpha val="98431"/>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 name="Google Shape;117;p15">
            <a:extLst>
              <a:ext uri="{FF2B5EF4-FFF2-40B4-BE49-F238E27FC236}">
                <a16:creationId xmlns:a16="http://schemas.microsoft.com/office/drawing/2014/main" id="{74B13ABE-AD8E-4A87-A3C3-09CB841D65C0}"/>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7" name="Google Shape;118;p15">
            <a:extLst>
              <a:ext uri="{FF2B5EF4-FFF2-40B4-BE49-F238E27FC236}">
                <a16:creationId xmlns:a16="http://schemas.microsoft.com/office/drawing/2014/main" id="{04E85D31-7009-4394-A6FC-B713E032B461}"/>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18" name="Google Shape;119;p15">
            <a:extLst>
              <a:ext uri="{FF2B5EF4-FFF2-40B4-BE49-F238E27FC236}">
                <a16:creationId xmlns:a16="http://schemas.microsoft.com/office/drawing/2014/main" id="{5ED72581-664B-41DC-BC69-FFC95DBD819C}"/>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0" name="Google Shape;120;p15">
            <a:extLst>
              <a:ext uri="{FF2B5EF4-FFF2-40B4-BE49-F238E27FC236}">
                <a16:creationId xmlns:a16="http://schemas.microsoft.com/office/drawing/2014/main" id="{3F111963-9222-4F23-B749-B45802D2D87E}"/>
              </a:ext>
            </a:extLst>
          </p:cNvPr>
          <p:cNvSpPr txBox="1"/>
          <p:nvPr/>
        </p:nvSpPr>
        <p:spPr>
          <a:xfrm>
            <a:off x="3298195" y="9682490"/>
            <a:ext cx="261610" cy="26157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dirty="0">
                <a:solidFill>
                  <a:srgbClr val="0B703C"/>
                </a:solidFill>
                <a:latin typeface="Tahoma"/>
                <a:ea typeface="Tahoma"/>
                <a:cs typeface="Tahoma"/>
                <a:sym typeface="Tahoma"/>
              </a:rPr>
              <a:t>8</a:t>
            </a:r>
            <a:endParaRPr sz="1400" b="0" i="0" u="none" strike="noStrike" cap="none" dirty="0">
              <a:solidFill>
                <a:srgbClr val="000000"/>
              </a:solidFill>
              <a:latin typeface="Arial"/>
              <a:ea typeface="Arial"/>
              <a:cs typeface="Arial"/>
              <a:sym typeface="Arial"/>
            </a:endParaRPr>
          </a:p>
        </p:txBody>
      </p:sp>
      <p:sp>
        <p:nvSpPr>
          <p:cNvPr id="31" name="Google Shape;121;p15">
            <a:extLst>
              <a:ext uri="{FF2B5EF4-FFF2-40B4-BE49-F238E27FC236}">
                <a16:creationId xmlns:a16="http://schemas.microsoft.com/office/drawing/2014/main" id="{4E7CB3DF-3CE8-4357-9DE6-009940D0DB51}"/>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i="0" u="none" strike="noStrike" cap="none">
                <a:solidFill>
                  <a:srgbClr val="FFFFFF"/>
                </a:solidFill>
                <a:latin typeface="Arial"/>
                <a:ea typeface="Arial"/>
                <a:cs typeface="Arial"/>
                <a:sym typeface="Arial"/>
              </a:rPr>
              <a:t>English</a:t>
            </a:r>
            <a:endParaRPr sz="2000" b="0" i="0" u="none" strike="noStrike" cap="none">
              <a:solidFill>
                <a:schemeClr val="dk1"/>
              </a:solidFill>
              <a:latin typeface="Arial"/>
              <a:ea typeface="Arial"/>
              <a:cs typeface="Arial"/>
              <a:sym typeface="Arial"/>
            </a:endParaRPr>
          </a:p>
        </p:txBody>
      </p:sp>
      <p:graphicFrame>
        <p:nvGraphicFramePr>
          <p:cNvPr id="32" name="Google Shape;122;p15">
            <a:extLst>
              <a:ext uri="{FF2B5EF4-FFF2-40B4-BE49-F238E27FC236}">
                <a16:creationId xmlns:a16="http://schemas.microsoft.com/office/drawing/2014/main" id="{20A9C868-98A7-4C88-9A78-333FF5777C10}"/>
              </a:ext>
            </a:extLst>
          </p:cNvPr>
          <p:cNvGraphicFramePr/>
          <p:nvPr>
            <p:extLst>
              <p:ext uri="{D42A27DB-BD31-4B8C-83A1-F6EECF244321}">
                <p14:modId xmlns:p14="http://schemas.microsoft.com/office/powerpoint/2010/main" val="2952242757"/>
              </p:ext>
            </p:extLst>
          </p:nvPr>
        </p:nvGraphicFramePr>
        <p:xfrm>
          <a:off x="100817" y="1358901"/>
          <a:ext cx="6632475" cy="8163471"/>
        </p:xfrm>
        <a:graphic>
          <a:graphicData uri="http://schemas.openxmlformats.org/drawingml/2006/table">
            <a:tbl>
              <a:tblPr firstRow="1" firstCol="1" bandRow="1">
                <a:noFill/>
              </a:tblPr>
              <a:tblGrid>
                <a:gridCol w="1354496">
                  <a:extLst>
                    <a:ext uri="{9D8B030D-6E8A-4147-A177-3AD203B41FA5}">
                      <a16:colId xmlns:a16="http://schemas.microsoft.com/office/drawing/2014/main" val="20000"/>
                    </a:ext>
                  </a:extLst>
                </a:gridCol>
                <a:gridCol w="2601104">
                  <a:extLst>
                    <a:ext uri="{9D8B030D-6E8A-4147-A177-3AD203B41FA5}">
                      <a16:colId xmlns:a16="http://schemas.microsoft.com/office/drawing/2014/main" val="20001"/>
                    </a:ext>
                  </a:extLst>
                </a:gridCol>
                <a:gridCol w="2676875">
                  <a:extLst>
                    <a:ext uri="{9D8B030D-6E8A-4147-A177-3AD203B41FA5}">
                      <a16:colId xmlns:a16="http://schemas.microsoft.com/office/drawing/2014/main" val="20002"/>
                    </a:ext>
                  </a:extLst>
                </a:gridCol>
              </a:tblGrid>
              <a:tr h="226500">
                <a:tc>
                  <a:txBody>
                    <a:bodyPr/>
                    <a:lstStyle/>
                    <a:p>
                      <a:pPr marL="0" marR="0" lvl="0" indent="0" algn="l" rtl="0">
                        <a:lnSpc>
                          <a:spcPct val="107000"/>
                        </a:lnSpc>
                        <a:spcBef>
                          <a:spcPts val="0"/>
                        </a:spcBef>
                        <a:spcAft>
                          <a:spcPts val="0"/>
                        </a:spcAft>
                        <a:buClr>
                          <a:srgbClr val="000000"/>
                        </a:buClr>
                        <a:buSzPts val="1400"/>
                        <a:buFont typeface="Arial"/>
                        <a:buNone/>
                      </a:pP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Autumn 1</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Autumn 2</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extLst>
                  <a:ext uri="{0D108BD9-81ED-4DB2-BD59-A6C34878D82A}">
                    <a16:rowId xmlns:a16="http://schemas.microsoft.com/office/drawing/2014/main" val="10000"/>
                  </a:ext>
                </a:extLst>
              </a:tr>
              <a:tr h="2400850">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sng" strike="noStrike" cap="none">
                          <a:latin typeface="Calibri"/>
                          <a:ea typeface="Calibri"/>
                          <a:cs typeface="Calibri"/>
                          <a:sym typeface="Calibri"/>
                        </a:rPr>
                        <a:t>Shakespeare’s Romeo and Juliet:</a:t>
                      </a:r>
                      <a:endParaRPr sz="1100"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 </a:t>
                      </a:r>
                      <a:endParaRPr sz="1100" u="none" strike="noStrike" cap="none">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Noto Sans Symbols"/>
                        <a:buChar char="∙"/>
                      </a:pPr>
                      <a:r>
                        <a:rPr lang="en-GB" sz="1200" b="0" u="none" strike="noStrike" cap="none">
                          <a:latin typeface="Calibri"/>
                          <a:ea typeface="Calibri"/>
                          <a:cs typeface="Calibri"/>
                          <a:sym typeface="Calibri"/>
                        </a:rPr>
                        <a:t>Close analysis, exploration and evaluation </a:t>
                      </a:r>
                      <a:endParaRPr sz="1100" b="0" u="none" strike="noStrike" cap="none">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Noto Sans Symbols"/>
                        <a:buChar char="∙"/>
                      </a:pPr>
                      <a:r>
                        <a:rPr lang="en-GB" sz="1200" b="0" u="none" strike="noStrike" cap="none">
                          <a:latin typeface="Calibri"/>
                          <a:ea typeface="Calibri"/>
                          <a:cs typeface="Calibri"/>
                          <a:sym typeface="Calibri"/>
                        </a:rPr>
                        <a:t>R&amp;J inspired creative writing tasks  </a:t>
                      </a:r>
                      <a:endParaRPr sz="1100" b="0"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 </a:t>
                      </a:r>
                      <a:endParaRPr sz="1100"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EXAMINED:</a:t>
                      </a:r>
                      <a:endParaRPr sz="1100" u="none" strike="noStrike" cap="none">
                        <a:latin typeface="Calibri"/>
                        <a:ea typeface="Calibri"/>
                        <a:cs typeface="Calibri"/>
                        <a:sym typeface="Calibri"/>
                      </a:endParaRPr>
                    </a:p>
                    <a:p>
                      <a:pPr marL="228600" marR="0" lvl="0" indent="-228600" algn="l" rtl="0">
                        <a:lnSpc>
                          <a:spcPct val="107000"/>
                        </a:lnSpc>
                        <a:spcBef>
                          <a:spcPts val="0"/>
                        </a:spcBef>
                        <a:spcAft>
                          <a:spcPts val="0"/>
                        </a:spcAft>
                        <a:buClr>
                          <a:schemeClr val="dk1"/>
                        </a:buClr>
                        <a:buSzPts val="1200"/>
                        <a:buFont typeface="Calibri"/>
                        <a:buAutoNum type="arabicPeriod"/>
                      </a:pPr>
                      <a:r>
                        <a:rPr lang="en-GB" sz="1200" b="1" u="none" strike="noStrike" cap="none">
                          <a:latin typeface="Calibri"/>
                          <a:ea typeface="Calibri"/>
                          <a:cs typeface="Calibri"/>
                          <a:sym typeface="Calibri"/>
                        </a:rPr>
                        <a:t>LITERATURE PAPER 1, SECTION A (1 HOUR)</a:t>
                      </a:r>
                      <a:endParaRPr sz="1100" b="0" u="none" strike="noStrike" cap="none">
                        <a:latin typeface="Calibri"/>
                        <a:ea typeface="Calibri"/>
                        <a:cs typeface="Calibri"/>
                        <a:sym typeface="Calibri"/>
                      </a:endParaRPr>
                    </a:p>
                    <a:p>
                      <a:pPr marL="228600" marR="0" lvl="0" indent="-228600" algn="l" rtl="0">
                        <a:lnSpc>
                          <a:spcPct val="107000"/>
                        </a:lnSpc>
                        <a:spcBef>
                          <a:spcPts val="0"/>
                        </a:spcBef>
                        <a:spcAft>
                          <a:spcPts val="0"/>
                        </a:spcAft>
                        <a:buClr>
                          <a:schemeClr val="dk1"/>
                        </a:buClr>
                        <a:buSzPts val="1200"/>
                        <a:buFont typeface="Calibri"/>
                        <a:buAutoNum type="arabicPeriod"/>
                      </a:pPr>
                      <a:r>
                        <a:rPr lang="en-GB" sz="1200" b="1" u="none" strike="noStrike" cap="none">
                          <a:latin typeface="Calibri"/>
                          <a:ea typeface="Calibri"/>
                          <a:cs typeface="Calibri"/>
                          <a:sym typeface="Calibri"/>
                        </a:rPr>
                        <a:t>LANGUAGE PAPER 1, SECTION B (1 HOUR) </a:t>
                      </a:r>
                      <a:endParaRPr sz="1100" u="none" strike="noStrike" cap="none">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sng" strike="noStrike" cap="none">
                          <a:latin typeface="Calibri"/>
                          <a:ea typeface="Calibri"/>
                          <a:cs typeface="Calibri"/>
                          <a:sym typeface="Calibri"/>
                        </a:rPr>
                        <a:t>Shakespeare’s Romeo and Juliet:</a:t>
                      </a:r>
                      <a:endParaRPr sz="1100"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 </a:t>
                      </a:r>
                      <a:endParaRPr sz="1100" u="none" strike="noStrike" cap="none">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Noto Sans Symbols"/>
                        <a:buChar char="∙"/>
                      </a:pPr>
                      <a:r>
                        <a:rPr lang="en-GB" sz="1200" b="0" u="none" strike="noStrike" cap="none">
                          <a:latin typeface="Calibri"/>
                          <a:ea typeface="Calibri"/>
                          <a:cs typeface="Calibri"/>
                          <a:sym typeface="Calibri"/>
                        </a:rPr>
                        <a:t>Close analysis, exploration and evaluation </a:t>
                      </a:r>
                      <a:endParaRPr sz="1100" b="0" u="none" strike="noStrike" cap="none">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Noto Sans Symbols"/>
                        <a:buChar char="∙"/>
                      </a:pPr>
                      <a:r>
                        <a:rPr lang="en-GB" sz="1200" b="0" u="none" strike="noStrike" cap="none">
                          <a:latin typeface="Calibri"/>
                          <a:ea typeface="Calibri"/>
                          <a:cs typeface="Calibri"/>
                          <a:sym typeface="Calibri"/>
                        </a:rPr>
                        <a:t>R&amp;J inspired creative writing tasks  </a:t>
                      </a:r>
                      <a:endParaRPr sz="1100" b="0"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 </a:t>
                      </a:r>
                      <a:endParaRPr sz="1100"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EXAMINED:</a:t>
                      </a:r>
                      <a:endParaRPr sz="1100" u="none" strike="noStrike" cap="none">
                        <a:latin typeface="Calibri"/>
                        <a:ea typeface="Calibri"/>
                        <a:cs typeface="Calibri"/>
                        <a:sym typeface="Calibri"/>
                      </a:endParaRPr>
                    </a:p>
                    <a:p>
                      <a:pPr marL="228600" marR="0" lvl="0" indent="-228600" algn="l" rtl="0">
                        <a:lnSpc>
                          <a:spcPct val="107000"/>
                        </a:lnSpc>
                        <a:spcBef>
                          <a:spcPts val="0"/>
                        </a:spcBef>
                        <a:spcAft>
                          <a:spcPts val="0"/>
                        </a:spcAft>
                        <a:buClr>
                          <a:schemeClr val="dk1"/>
                        </a:buClr>
                        <a:buSzPts val="1200"/>
                        <a:buFont typeface="Calibri"/>
                        <a:buAutoNum type="arabicPeriod"/>
                      </a:pPr>
                      <a:r>
                        <a:rPr lang="en-GB" sz="1200" b="1" u="none" strike="noStrike" cap="none">
                          <a:latin typeface="Calibri"/>
                          <a:ea typeface="Calibri"/>
                          <a:cs typeface="Calibri"/>
                          <a:sym typeface="Calibri"/>
                        </a:rPr>
                        <a:t>LITERATURE PAPER 1, SECTION A (1 HOUR)</a:t>
                      </a:r>
                      <a:endParaRPr sz="1100" b="0" u="none" strike="noStrike" cap="none">
                        <a:latin typeface="Calibri"/>
                        <a:ea typeface="Calibri"/>
                        <a:cs typeface="Calibri"/>
                        <a:sym typeface="Calibri"/>
                      </a:endParaRPr>
                    </a:p>
                    <a:p>
                      <a:pPr marL="228600" marR="0" lvl="0" indent="-228600" algn="l" rtl="0">
                        <a:lnSpc>
                          <a:spcPct val="107000"/>
                        </a:lnSpc>
                        <a:spcBef>
                          <a:spcPts val="0"/>
                        </a:spcBef>
                        <a:spcAft>
                          <a:spcPts val="0"/>
                        </a:spcAft>
                        <a:buClr>
                          <a:schemeClr val="dk1"/>
                        </a:buClr>
                        <a:buSzPts val="1200"/>
                        <a:buFont typeface="Calibri"/>
                        <a:buAutoNum type="arabicPeriod"/>
                      </a:pPr>
                      <a:r>
                        <a:rPr lang="en-GB" sz="1200" b="1" u="none" strike="noStrike" cap="none">
                          <a:latin typeface="Calibri"/>
                          <a:ea typeface="Calibri"/>
                          <a:cs typeface="Calibri"/>
                          <a:sym typeface="Calibri"/>
                        </a:rPr>
                        <a:t>LANGUAGE PAPER 1, SECTION B (1 HOUR)</a:t>
                      </a:r>
                      <a:endParaRPr sz="1100" u="none" strike="noStrike" cap="none">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extLst>
                  <a:ext uri="{0D108BD9-81ED-4DB2-BD59-A6C34878D82A}">
                    <a16:rowId xmlns:a16="http://schemas.microsoft.com/office/drawing/2014/main" val="10001"/>
                  </a:ext>
                </a:extLst>
              </a:tr>
              <a:tr h="189850">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extLst>
                  <a:ext uri="{0D108BD9-81ED-4DB2-BD59-A6C34878D82A}">
                    <a16:rowId xmlns:a16="http://schemas.microsoft.com/office/drawing/2014/main" val="10002"/>
                  </a:ext>
                </a:extLst>
              </a:tr>
              <a:tr h="212725">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Spring 1</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Spring 2</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extLst>
                  <a:ext uri="{0D108BD9-81ED-4DB2-BD59-A6C34878D82A}">
                    <a16:rowId xmlns:a16="http://schemas.microsoft.com/office/drawing/2014/main" val="10003"/>
                  </a:ext>
                </a:extLst>
              </a:tr>
              <a:tr h="1918125">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Focus/Context for Learning</a:t>
                      </a: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sng" strike="noStrike" cap="none" dirty="0">
                          <a:latin typeface="Calibri"/>
                          <a:ea typeface="Calibri"/>
                          <a:cs typeface="Calibri"/>
                          <a:sym typeface="Calibri"/>
                        </a:rPr>
                        <a:t>Stevenson’s Strange Case of Dr Jekyll and Mr Hyde</a:t>
                      </a:r>
                      <a:r>
                        <a:rPr lang="en-GB" sz="1200" b="1" u="none" strike="noStrike" cap="none" dirty="0">
                          <a:latin typeface="Calibri"/>
                          <a:ea typeface="Calibri"/>
                          <a:cs typeface="Calibri"/>
                          <a:sym typeface="Calibri"/>
                        </a:rPr>
                        <a:t>:</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a:t>
                      </a:r>
                      <a:endParaRPr sz="1100" b="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Noto Sans Symbols"/>
                        <a:buChar char="∙"/>
                      </a:pPr>
                      <a:r>
                        <a:rPr lang="en-GB" sz="1200" b="0" u="none" strike="noStrike" cap="none" dirty="0">
                          <a:latin typeface="Calibri"/>
                          <a:ea typeface="Calibri"/>
                          <a:cs typeface="Calibri"/>
                          <a:sym typeface="Calibri"/>
                        </a:rPr>
                        <a:t>Close analysis, exploration and evaluation  </a:t>
                      </a:r>
                      <a:endParaRPr sz="1100" b="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EXAMINED:</a:t>
                      </a:r>
                      <a:endParaRPr sz="1100" u="none" strike="noStrike" cap="none" dirty="0">
                        <a:latin typeface="Calibri"/>
                        <a:ea typeface="Calibri"/>
                        <a:cs typeface="Calibri"/>
                        <a:sym typeface="Calibri"/>
                      </a:endParaRPr>
                    </a:p>
                    <a:p>
                      <a:pPr marL="228600" marR="0" lvl="0" indent="-228600" algn="l" rtl="0">
                        <a:lnSpc>
                          <a:spcPct val="107000"/>
                        </a:lnSpc>
                        <a:spcBef>
                          <a:spcPts val="0"/>
                        </a:spcBef>
                        <a:spcAft>
                          <a:spcPts val="0"/>
                        </a:spcAft>
                        <a:buClr>
                          <a:schemeClr val="dk1"/>
                        </a:buClr>
                        <a:buSzPts val="1200"/>
                        <a:buFont typeface="Calibri"/>
                        <a:buAutoNum type="arabicPeriod"/>
                      </a:pPr>
                      <a:r>
                        <a:rPr lang="en-GB" sz="1200" b="1" u="none" strike="noStrike" cap="none" dirty="0">
                          <a:latin typeface="Calibri"/>
                          <a:ea typeface="Calibri"/>
                          <a:cs typeface="Calibri"/>
                          <a:sym typeface="Calibri"/>
                        </a:rPr>
                        <a:t>LITERATURE PAPER 1, SECTION B (1 HOUR) </a:t>
                      </a:r>
                      <a:endParaRPr sz="1100" b="0" u="none" strike="noStrike" cap="none" dirty="0">
                        <a:latin typeface="Calibri"/>
                        <a:ea typeface="Calibri"/>
                        <a:cs typeface="Calibri"/>
                        <a:sym typeface="Calibri"/>
                      </a:endParaRPr>
                    </a:p>
                    <a:p>
                      <a:pPr marL="228600" marR="0" lvl="0" indent="-228600" algn="l" rtl="0">
                        <a:lnSpc>
                          <a:spcPct val="107000"/>
                        </a:lnSpc>
                        <a:spcBef>
                          <a:spcPts val="0"/>
                        </a:spcBef>
                        <a:spcAft>
                          <a:spcPts val="0"/>
                        </a:spcAft>
                        <a:buClr>
                          <a:schemeClr val="dk1"/>
                        </a:buClr>
                        <a:buSzPts val="1200"/>
                        <a:buFont typeface="Calibri"/>
                        <a:buAutoNum type="arabicPeriod"/>
                      </a:pPr>
                      <a:r>
                        <a:rPr lang="en-GB" sz="1200" b="1" u="none" strike="noStrike" cap="none" dirty="0">
                          <a:latin typeface="Calibri"/>
                          <a:ea typeface="Calibri"/>
                          <a:cs typeface="Calibri"/>
                          <a:sym typeface="Calibri"/>
                        </a:rPr>
                        <a:t>LANGUAGE PAPER 2, SECTION B (1 HOUR) </a:t>
                      </a:r>
                      <a:endParaRPr sz="11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sng" strike="noStrike" cap="none" dirty="0">
                          <a:latin typeface="Calibri"/>
                          <a:ea typeface="Calibri"/>
                          <a:cs typeface="Calibri"/>
                          <a:sym typeface="Calibri"/>
                        </a:rPr>
                        <a:t>Stevenson’s Strange Case of Dr Jekyll and Mr Hyde:</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sng"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Noto Sans Symbols"/>
                        <a:buChar char="∙"/>
                      </a:pPr>
                      <a:r>
                        <a:rPr lang="en-GB" sz="1200" b="0" u="none" strike="noStrike" cap="none" dirty="0">
                          <a:latin typeface="Calibri"/>
                          <a:ea typeface="Calibri"/>
                          <a:cs typeface="Calibri"/>
                          <a:sym typeface="Calibri"/>
                        </a:rPr>
                        <a:t>Close analysis, exploration and evaluation </a:t>
                      </a:r>
                      <a:endParaRPr sz="1100" b="0" u="none" strike="noStrike" cap="none" dirty="0">
                        <a:latin typeface="Calibri"/>
                        <a:ea typeface="Calibri"/>
                        <a:cs typeface="Calibri"/>
                        <a:sym typeface="Calibri"/>
                      </a:endParaRPr>
                    </a:p>
                    <a:p>
                      <a:pPr marL="45720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EXAMINED:</a:t>
                      </a:r>
                      <a:endParaRPr sz="1100" u="none" strike="noStrike" cap="none" dirty="0">
                        <a:latin typeface="Calibri"/>
                        <a:ea typeface="Calibri"/>
                        <a:cs typeface="Calibri"/>
                        <a:sym typeface="Calibri"/>
                      </a:endParaRPr>
                    </a:p>
                    <a:p>
                      <a:pPr marL="228600" marR="0" lvl="0" indent="-228600" algn="l" rtl="0">
                        <a:lnSpc>
                          <a:spcPct val="107000"/>
                        </a:lnSpc>
                        <a:spcBef>
                          <a:spcPts val="0"/>
                        </a:spcBef>
                        <a:spcAft>
                          <a:spcPts val="0"/>
                        </a:spcAft>
                        <a:buClr>
                          <a:schemeClr val="dk1"/>
                        </a:buClr>
                        <a:buSzPts val="1200"/>
                        <a:buFont typeface="Calibri"/>
                        <a:buAutoNum type="arabicPeriod"/>
                      </a:pPr>
                      <a:r>
                        <a:rPr lang="en-GB" sz="1200" b="1" u="none" strike="noStrike" cap="none" dirty="0">
                          <a:latin typeface="Calibri"/>
                          <a:ea typeface="Calibri"/>
                          <a:cs typeface="Calibri"/>
                          <a:sym typeface="Calibri"/>
                        </a:rPr>
                        <a:t>LITERATURE PAPER 1, SECTION B (1 HOUR) </a:t>
                      </a:r>
                      <a:endParaRPr sz="1100" b="0" u="none" strike="noStrike" cap="none" dirty="0">
                        <a:latin typeface="Calibri"/>
                        <a:ea typeface="Calibri"/>
                        <a:cs typeface="Calibri"/>
                        <a:sym typeface="Calibri"/>
                      </a:endParaRPr>
                    </a:p>
                    <a:p>
                      <a:pPr marL="228600" marR="0" lvl="0" indent="-228600" algn="l" rtl="0">
                        <a:lnSpc>
                          <a:spcPct val="107000"/>
                        </a:lnSpc>
                        <a:spcBef>
                          <a:spcPts val="0"/>
                        </a:spcBef>
                        <a:spcAft>
                          <a:spcPts val="0"/>
                        </a:spcAft>
                        <a:buClr>
                          <a:schemeClr val="dk1"/>
                        </a:buClr>
                        <a:buSzPts val="1200"/>
                        <a:buFont typeface="Calibri"/>
                        <a:buAutoNum type="arabicPeriod"/>
                      </a:pPr>
                      <a:r>
                        <a:rPr lang="en-GB" sz="1200" b="1" u="none" strike="noStrike" cap="none" dirty="0">
                          <a:latin typeface="Calibri"/>
                          <a:ea typeface="Calibri"/>
                          <a:cs typeface="Calibri"/>
                          <a:sym typeface="Calibri"/>
                        </a:rPr>
                        <a:t>LANGUAGE PAPER 2, SECTION B (1 HOUR)</a:t>
                      </a:r>
                      <a:endParaRPr sz="11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extLst>
                  <a:ext uri="{0D108BD9-81ED-4DB2-BD59-A6C34878D82A}">
                    <a16:rowId xmlns:a16="http://schemas.microsoft.com/office/drawing/2014/main" val="10004"/>
                  </a:ext>
                </a:extLst>
              </a:tr>
              <a:tr h="189850">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extLst>
                  <a:ext uri="{0D108BD9-81ED-4DB2-BD59-A6C34878D82A}">
                    <a16:rowId xmlns:a16="http://schemas.microsoft.com/office/drawing/2014/main" val="10005"/>
                  </a:ext>
                </a:extLst>
              </a:tr>
              <a:tr h="216325">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Summer 1</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Summer 2</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extLst>
                  <a:ext uri="{0D108BD9-81ED-4DB2-BD59-A6C34878D82A}">
                    <a16:rowId xmlns:a16="http://schemas.microsoft.com/office/drawing/2014/main" val="10006"/>
                  </a:ext>
                </a:extLst>
              </a:tr>
              <a:tr h="1702450">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sng" strike="noStrike" cap="none">
                          <a:latin typeface="Calibri"/>
                          <a:ea typeface="Calibri"/>
                          <a:cs typeface="Calibri"/>
                          <a:sym typeface="Calibri"/>
                        </a:rPr>
                        <a:t>AQA Poetry Anthology:</a:t>
                      </a:r>
                      <a:endParaRPr sz="1100"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 </a:t>
                      </a:r>
                      <a:endParaRPr sz="1100" b="1" u="none" strike="noStrike" cap="none">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Tahoma"/>
                        <a:buChar char="•"/>
                      </a:pPr>
                      <a:r>
                        <a:rPr lang="en-GB" sz="1200" b="0" u="none" strike="noStrike" cap="none">
                          <a:latin typeface="Calibri"/>
                          <a:ea typeface="Calibri"/>
                          <a:cs typeface="Calibri"/>
                          <a:sym typeface="Calibri"/>
                        </a:rPr>
                        <a:t>Close analysis, exploration and evaluation</a:t>
                      </a:r>
                      <a:endParaRPr sz="1400" u="none" strike="noStrike" cap="none"/>
                    </a:p>
                    <a:p>
                      <a:pPr marL="342900" marR="0" lvl="0" indent="-273050" algn="l" rtl="0">
                        <a:lnSpc>
                          <a:spcPct val="107000"/>
                        </a:lnSpc>
                        <a:spcBef>
                          <a:spcPts val="0"/>
                        </a:spcBef>
                        <a:spcAft>
                          <a:spcPts val="0"/>
                        </a:spcAft>
                        <a:buClr>
                          <a:schemeClr val="dk1"/>
                        </a:buClr>
                        <a:buSzPts val="1100"/>
                        <a:buFont typeface="Tahoma"/>
                        <a:buNone/>
                      </a:pPr>
                      <a:endParaRPr sz="1100"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EXAMINED: ANY TWO OF THE FOLLOWING:</a:t>
                      </a:r>
                      <a:endParaRPr sz="1100" u="none" strike="noStrike" cap="none">
                        <a:latin typeface="Calibri"/>
                        <a:ea typeface="Calibri"/>
                        <a:cs typeface="Calibri"/>
                        <a:sym typeface="Calibri"/>
                      </a:endParaRPr>
                    </a:p>
                    <a:p>
                      <a:pPr marL="228600" marR="0" lvl="0" indent="-228600" algn="l" rtl="0">
                        <a:lnSpc>
                          <a:spcPct val="107000"/>
                        </a:lnSpc>
                        <a:spcBef>
                          <a:spcPts val="0"/>
                        </a:spcBef>
                        <a:spcAft>
                          <a:spcPts val="0"/>
                        </a:spcAft>
                        <a:buClr>
                          <a:schemeClr val="dk1"/>
                        </a:buClr>
                        <a:buSzPts val="1200"/>
                        <a:buFont typeface="Calibri"/>
                        <a:buAutoNum type="arabicPeriod"/>
                      </a:pPr>
                      <a:r>
                        <a:rPr lang="en-GB" sz="1200" b="1" u="none" strike="noStrike" cap="none">
                          <a:latin typeface="Calibri"/>
                          <a:ea typeface="Calibri"/>
                          <a:cs typeface="Calibri"/>
                          <a:sym typeface="Calibri"/>
                        </a:rPr>
                        <a:t>LIT P1, SECTION A</a:t>
                      </a:r>
                      <a:endParaRPr sz="1100" u="none" strike="noStrike" cap="none">
                        <a:latin typeface="Calibri"/>
                        <a:ea typeface="Calibri"/>
                        <a:cs typeface="Calibri"/>
                        <a:sym typeface="Calibri"/>
                      </a:endParaRPr>
                    </a:p>
                    <a:p>
                      <a:pPr marL="228600" marR="0" lvl="0" indent="-228600" algn="l" rtl="0">
                        <a:lnSpc>
                          <a:spcPct val="107000"/>
                        </a:lnSpc>
                        <a:spcBef>
                          <a:spcPts val="0"/>
                        </a:spcBef>
                        <a:spcAft>
                          <a:spcPts val="0"/>
                        </a:spcAft>
                        <a:buClr>
                          <a:schemeClr val="dk1"/>
                        </a:buClr>
                        <a:buSzPts val="1200"/>
                        <a:buFont typeface="Calibri"/>
                        <a:buAutoNum type="arabicPeriod"/>
                      </a:pPr>
                      <a:r>
                        <a:rPr lang="en-GB" sz="1200" b="1" u="none" strike="noStrike" cap="none">
                          <a:latin typeface="Calibri"/>
                          <a:ea typeface="Calibri"/>
                          <a:cs typeface="Calibri"/>
                          <a:sym typeface="Calibri"/>
                        </a:rPr>
                        <a:t>LIT P1, SECTION B</a:t>
                      </a:r>
                      <a:endParaRPr sz="1100" u="none" strike="noStrike" cap="none">
                        <a:latin typeface="Calibri"/>
                        <a:ea typeface="Calibri"/>
                        <a:cs typeface="Calibri"/>
                        <a:sym typeface="Calibri"/>
                      </a:endParaRPr>
                    </a:p>
                    <a:p>
                      <a:pPr marL="228600" marR="0" lvl="0" indent="-228600" algn="l" rtl="0">
                        <a:lnSpc>
                          <a:spcPct val="107000"/>
                        </a:lnSpc>
                        <a:spcBef>
                          <a:spcPts val="0"/>
                        </a:spcBef>
                        <a:spcAft>
                          <a:spcPts val="0"/>
                        </a:spcAft>
                        <a:buClr>
                          <a:schemeClr val="dk1"/>
                        </a:buClr>
                        <a:buSzPts val="1200"/>
                        <a:buFont typeface="Calibri"/>
                        <a:buAutoNum type="arabicPeriod"/>
                      </a:pPr>
                      <a:r>
                        <a:rPr lang="en-GB" sz="1200" b="1" u="none" strike="noStrike" cap="none">
                          <a:latin typeface="Calibri"/>
                          <a:ea typeface="Calibri"/>
                          <a:cs typeface="Calibri"/>
                          <a:sym typeface="Calibri"/>
                        </a:rPr>
                        <a:t>LIT P2, SECTION B </a:t>
                      </a:r>
                      <a:endParaRPr sz="1100" u="none" strike="noStrike" cap="none">
                        <a:latin typeface="Calibri"/>
                        <a:ea typeface="Calibri"/>
                        <a:cs typeface="Calibri"/>
                        <a:sym typeface="Calibri"/>
                      </a:endParaRPr>
                    </a:p>
                    <a:p>
                      <a:pPr marL="228600" marR="0" lvl="0" indent="-228600" algn="l" rtl="0">
                        <a:lnSpc>
                          <a:spcPct val="107000"/>
                        </a:lnSpc>
                        <a:spcBef>
                          <a:spcPts val="0"/>
                        </a:spcBef>
                        <a:spcAft>
                          <a:spcPts val="0"/>
                        </a:spcAft>
                        <a:buClr>
                          <a:schemeClr val="dk1"/>
                        </a:buClr>
                        <a:buSzPts val="1200"/>
                        <a:buFont typeface="Calibri"/>
                        <a:buAutoNum type="arabicPeriod"/>
                      </a:pPr>
                      <a:r>
                        <a:rPr lang="en-GB" sz="1200" b="1" u="none" strike="noStrike" cap="none">
                          <a:latin typeface="Calibri"/>
                          <a:ea typeface="Calibri"/>
                          <a:cs typeface="Calibri"/>
                          <a:sym typeface="Calibri"/>
                        </a:rPr>
                        <a:t>LANG P1, SECTION B</a:t>
                      </a:r>
                      <a:endParaRPr sz="1100" u="none" strike="noStrike" cap="none">
                        <a:latin typeface="Calibri"/>
                        <a:ea typeface="Calibri"/>
                        <a:cs typeface="Calibri"/>
                        <a:sym typeface="Calibri"/>
                      </a:endParaRPr>
                    </a:p>
                    <a:p>
                      <a:pPr marL="228600" marR="0" lvl="0" indent="-228600" algn="l" rtl="0">
                        <a:lnSpc>
                          <a:spcPct val="107000"/>
                        </a:lnSpc>
                        <a:spcBef>
                          <a:spcPts val="0"/>
                        </a:spcBef>
                        <a:spcAft>
                          <a:spcPts val="0"/>
                        </a:spcAft>
                        <a:buClr>
                          <a:schemeClr val="dk1"/>
                        </a:buClr>
                        <a:buSzPts val="1200"/>
                        <a:buFont typeface="Calibri"/>
                        <a:buAutoNum type="arabicPeriod"/>
                      </a:pPr>
                      <a:r>
                        <a:rPr lang="en-GB" sz="1200" b="1" u="none" strike="noStrike" cap="none">
                          <a:latin typeface="Calibri"/>
                          <a:ea typeface="Calibri"/>
                          <a:cs typeface="Calibri"/>
                          <a:sym typeface="Calibri"/>
                        </a:rPr>
                        <a:t>LANG P2, SECTION B</a:t>
                      </a:r>
                      <a:endParaRPr sz="1100"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 </a:t>
                      </a:r>
                      <a:endParaRPr sz="1100" u="none" strike="noStrike" cap="none">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sng" strike="noStrike" cap="none" dirty="0">
                          <a:latin typeface="Calibri"/>
                          <a:ea typeface="Calibri"/>
                          <a:cs typeface="Calibri"/>
                          <a:sym typeface="Calibri"/>
                        </a:rPr>
                        <a:t>AQA Poetry Anthology:</a:t>
                      </a:r>
                      <a:endParaRPr sz="1100" u="sng"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Tahoma"/>
                        <a:buChar char="•"/>
                      </a:pPr>
                      <a:r>
                        <a:rPr lang="en-GB" sz="1200" b="0" u="none" strike="noStrike" cap="none" dirty="0">
                          <a:latin typeface="Calibri"/>
                          <a:ea typeface="Calibri"/>
                          <a:cs typeface="Calibri"/>
                          <a:sym typeface="Calibri"/>
                        </a:rPr>
                        <a:t>Close analysis, exploration and evaluation</a:t>
                      </a:r>
                      <a:endParaRPr sz="1400" u="none" strike="noStrike" cap="none" dirty="0"/>
                    </a:p>
                    <a:p>
                      <a:pPr marL="342900" marR="0" lvl="0" indent="-273050" algn="l" rtl="0">
                        <a:lnSpc>
                          <a:spcPct val="107000"/>
                        </a:lnSpc>
                        <a:spcBef>
                          <a:spcPts val="0"/>
                        </a:spcBef>
                        <a:spcAft>
                          <a:spcPts val="0"/>
                        </a:spcAft>
                        <a:buClr>
                          <a:schemeClr val="dk1"/>
                        </a:buClr>
                        <a:buSzPts val="1100"/>
                        <a:buFont typeface="Tahoma"/>
                        <a:buNone/>
                      </a:pP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EXAMINED: </a:t>
                      </a:r>
                      <a:r>
                        <a:rPr lang="en-GB" sz="1100" u="none" strike="noStrike" cap="none" dirty="0">
                          <a:latin typeface="Calibri"/>
                          <a:ea typeface="Calibri"/>
                          <a:cs typeface="Calibri"/>
                          <a:sym typeface="Calibri"/>
                        </a:rPr>
                        <a:t> </a:t>
                      </a:r>
                      <a:r>
                        <a:rPr lang="en-GB" sz="1200" b="1" u="none" strike="noStrike" cap="none" dirty="0">
                          <a:latin typeface="Calibri"/>
                          <a:ea typeface="Calibri"/>
                          <a:cs typeface="Calibri"/>
                          <a:sym typeface="Calibri"/>
                        </a:rPr>
                        <a:t>ANY TWO OF THE FOLLOWING:</a:t>
                      </a:r>
                      <a:endParaRPr sz="1100" u="none" strike="noStrike" cap="none" dirty="0">
                        <a:latin typeface="Calibri"/>
                        <a:ea typeface="Calibri"/>
                        <a:cs typeface="Calibri"/>
                        <a:sym typeface="Calibri"/>
                      </a:endParaRPr>
                    </a:p>
                    <a:p>
                      <a:pPr marL="228600" marR="0" lvl="0" indent="-228600" algn="l" rtl="0">
                        <a:lnSpc>
                          <a:spcPct val="107000"/>
                        </a:lnSpc>
                        <a:spcBef>
                          <a:spcPts val="0"/>
                        </a:spcBef>
                        <a:spcAft>
                          <a:spcPts val="0"/>
                        </a:spcAft>
                        <a:buClr>
                          <a:schemeClr val="dk1"/>
                        </a:buClr>
                        <a:buSzPts val="1200"/>
                        <a:buFont typeface="Calibri"/>
                        <a:buAutoNum type="arabicPeriod"/>
                      </a:pPr>
                      <a:r>
                        <a:rPr lang="en-GB" sz="1200" b="1" u="none" strike="noStrike" cap="none" dirty="0">
                          <a:latin typeface="Calibri"/>
                          <a:ea typeface="Calibri"/>
                          <a:cs typeface="Calibri"/>
                          <a:sym typeface="Calibri"/>
                        </a:rPr>
                        <a:t>LIT P1, SECTION A</a:t>
                      </a:r>
                      <a:endParaRPr sz="1100" u="none" strike="noStrike" cap="none" dirty="0">
                        <a:latin typeface="Calibri"/>
                        <a:ea typeface="Calibri"/>
                        <a:cs typeface="Calibri"/>
                        <a:sym typeface="Calibri"/>
                      </a:endParaRPr>
                    </a:p>
                    <a:p>
                      <a:pPr marL="228600" marR="0" lvl="0" indent="-228600" algn="l" rtl="0">
                        <a:lnSpc>
                          <a:spcPct val="107000"/>
                        </a:lnSpc>
                        <a:spcBef>
                          <a:spcPts val="0"/>
                        </a:spcBef>
                        <a:spcAft>
                          <a:spcPts val="0"/>
                        </a:spcAft>
                        <a:buClr>
                          <a:schemeClr val="dk1"/>
                        </a:buClr>
                        <a:buSzPts val="1200"/>
                        <a:buFont typeface="Calibri"/>
                        <a:buAutoNum type="arabicPeriod"/>
                      </a:pPr>
                      <a:r>
                        <a:rPr lang="en-GB" sz="1200" b="1" u="none" strike="noStrike" cap="none" dirty="0">
                          <a:latin typeface="Calibri"/>
                          <a:ea typeface="Calibri"/>
                          <a:cs typeface="Calibri"/>
                          <a:sym typeface="Calibri"/>
                        </a:rPr>
                        <a:t>LIT P1, SECTION B</a:t>
                      </a:r>
                      <a:endParaRPr sz="1100" u="none" strike="noStrike" cap="none" dirty="0">
                        <a:latin typeface="Calibri"/>
                        <a:ea typeface="Calibri"/>
                        <a:cs typeface="Calibri"/>
                        <a:sym typeface="Calibri"/>
                      </a:endParaRPr>
                    </a:p>
                    <a:p>
                      <a:pPr marL="228600" marR="0" lvl="0" indent="-228600" algn="l" rtl="0">
                        <a:lnSpc>
                          <a:spcPct val="107000"/>
                        </a:lnSpc>
                        <a:spcBef>
                          <a:spcPts val="0"/>
                        </a:spcBef>
                        <a:spcAft>
                          <a:spcPts val="0"/>
                        </a:spcAft>
                        <a:buClr>
                          <a:schemeClr val="dk1"/>
                        </a:buClr>
                        <a:buSzPts val="1200"/>
                        <a:buFont typeface="Calibri"/>
                        <a:buAutoNum type="arabicPeriod"/>
                      </a:pPr>
                      <a:r>
                        <a:rPr lang="en-GB" sz="1200" b="1" u="none" strike="noStrike" cap="none" dirty="0">
                          <a:latin typeface="Calibri"/>
                          <a:ea typeface="Calibri"/>
                          <a:cs typeface="Calibri"/>
                          <a:sym typeface="Calibri"/>
                        </a:rPr>
                        <a:t>LIT P2, SECTION B </a:t>
                      </a:r>
                      <a:endParaRPr sz="1100" u="none" strike="noStrike" cap="none" dirty="0">
                        <a:latin typeface="Calibri"/>
                        <a:ea typeface="Calibri"/>
                        <a:cs typeface="Calibri"/>
                        <a:sym typeface="Calibri"/>
                      </a:endParaRPr>
                    </a:p>
                    <a:p>
                      <a:pPr marL="228600" marR="0" lvl="0" indent="-228600" algn="l" rtl="0">
                        <a:lnSpc>
                          <a:spcPct val="107000"/>
                        </a:lnSpc>
                        <a:spcBef>
                          <a:spcPts val="0"/>
                        </a:spcBef>
                        <a:spcAft>
                          <a:spcPts val="0"/>
                        </a:spcAft>
                        <a:buClr>
                          <a:schemeClr val="dk1"/>
                        </a:buClr>
                        <a:buSzPts val="1200"/>
                        <a:buFont typeface="Calibri"/>
                        <a:buAutoNum type="arabicPeriod"/>
                      </a:pPr>
                      <a:r>
                        <a:rPr lang="en-GB" sz="1200" b="1" u="none" strike="noStrike" cap="none" dirty="0">
                          <a:latin typeface="Calibri"/>
                          <a:ea typeface="Calibri"/>
                          <a:cs typeface="Calibri"/>
                          <a:sym typeface="Calibri"/>
                        </a:rPr>
                        <a:t>LANG P1, SECTION B</a:t>
                      </a:r>
                      <a:endParaRPr sz="1100" u="none" strike="noStrike" cap="none" dirty="0">
                        <a:latin typeface="Calibri"/>
                        <a:ea typeface="Calibri"/>
                        <a:cs typeface="Calibri"/>
                        <a:sym typeface="Calibri"/>
                      </a:endParaRPr>
                    </a:p>
                    <a:p>
                      <a:pPr marL="228600" marR="0" lvl="0" indent="-228600" algn="l" rtl="0">
                        <a:lnSpc>
                          <a:spcPct val="107000"/>
                        </a:lnSpc>
                        <a:spcBef>
                          <a:spcPts val="0"/>
                        </a:spcBef>
                        <a:spcAft>
                          <a:spcPts val="0"/>
                        </a:spcAft>
                        <a:buClr>
                          <a:schemeClr val="dk1"/>
                        </a:buClr>
                        <a:buSzPts val="1200"/>
                        <a:buFont typeface="Calibri"/>
                        <a:buAutoNum type="arabicPeriod"/>
                      </a:pPr>
                      <a:r>
                        <a:rPr lang="en-GB" sz="1200" b="1" u="none" strike="noStrike" cap="none" dirty="0">
                          <a:latin typeface="Calibri"/>
                          <a:ea typeface="Calibri"/>
                          <a:cs typeface="Calibri"/>
                          <a:sym typeface="Calibri"/>
                        </a:rPr>
                        <a:t>LANG P2, SECTION B</a:t>
                      </a:r>
                      <a:endParaRPr sz="11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extLst>
                  <a:ext uri="{0D108BD9-81ED-4DB2-BD59-A6C34878D82A}">
                    <a16:rowId xmlns:a16="http://schemas.microsoft.com/office/drawing/2014/main" val="10007"/>
                  </a:ext>
                </a:extLst>
              </a:tr>
            </a:tbl>
          </a:graphicData>
        </a:graphic>
      </p:graphicFrame>
      <p:sp>
        <p:nvSpPr>
          <p:cNvPr id="33" name="Google Shape;123;p15">
            <a:extLst>
              <a:ext uri="{FF2B5EF4-FFF2-40B4-BE49-F238E27FC236}">
                <a16:creationId xmlns:a16="http://schemas.microsoft.com/office/drawing/2014/main" id="{21FDF991-505F-4CDE-9447-E83930F9A916}"/>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rgbClr val="0B703C"/>
                </a:solidFill>
                <a:latin typeface="Tahoma"/>
                <a:ea typeface="Tahoma"/>
                <a:cs typeface="Tahoma"/>
                <a:sym typeface="Tahoma"/>
              </a:rPr>
              <a:t>Head of Department:  Ms E. Doorly</a:t>
            </a:r>
            <a:endParaRPr sz="1800" b="0" i="0" u="none" strike="noStrike" cap="none">
              <a:solidFill>
                <a:schemeClr val="dk1"/>
              </a:solidFill>
              <a:latin typeface="Tahoma"/>
              <a:ea typeface="Tahoma"/>
              <a:cs typeface="Tahoma"/>
              <a:sym typeface="Tahoma"/>
            </a:endParaRPr>
          </a:p>
        </p:txBody>
      </p:sp>
      <p:sp>
        <p:nvSpPr>
          <p:cNvPr id="34" name="Google Shape;124;p15">
            <a:extLst>
              <a:ext uri="{FF2B5EF4-FFF2-40B4-BE49-F238E27FC236}">
                <a16:creationId xmlns:a16="http://schemas.microsoft.com/office/drawing/2014/main" id="{C1012593-FB8E-4B2F-8400-DF84CF1E67F8}"/>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800"/>
              <a:buFont typeface="Arial"/>
              <a:buNone/>
            </a:pPr>
            <a:r>
              <a:rPr lang="en-GB" sz="1800" b="1" i="0" u="none" strike="noStrike" cap="none">
                <a:solidFill>
                  <a:srgbClr val="AFABAB"/>
                </a:solidFill>
                <a:latin typeface="Tahoma"/>
                <a:ea typeface="Tahoma"/>
                <a:cs typeface="Tahoma"/>
                <a:sym typeface="Tahoma"/>
              </a:rPr>
              <a:t>Year 9</a:t>
            </a:r>
            <a:endParaRPr sz="1800" b="0" i="0" u="none" strike="noStrike" cap="none">
              <a:solidFill>
                <a:srgbClr val="AFABAB"/>
              </a:solidFill>
              <a:latin typeface="Tahoma"/>
              <a:ea typeface="Tahoma"/>
              <a:cs typeface="Tahoma"/>
              <a:sym typeface="Tahoma"/>
            </a:endParaRPr>
          </a:p>
        </p:txBody>
      </p:sp>
    </p:spTree>
    <p:extLst>
      <p:ext uri="{BB962C8B-B14F-4D97-AF65-F5344CB8AC3E}">
        <p14:creationId xmlns:p14="http://schemas.microsoft.com/office/powerpoint/2010/main" val="23529208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Google Shape;116;p15">
            <a:extLst>
              <a:ext uri="{FF2B5EF4-FFF2-40B4-BE49-F238E27FC236}">
                <a16:creationId xmlns:a16="http://schemas.microsoft.com/office/drawing/2014/main" id="{03698E6B-DF80-45B6-819B-8975C0FEDB2F}"/>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5" name="Google Shape;117;p15">
            <a:extLst>
              <a:ext uri="{FF2B5EF4-FFF2-40B4-BE49-F238E27FC236}">
                <a16:creationId xmlns:a16="http://schemas.microsoft.com/office/drawing/2014/main" id="{34EE25BF-F975-4CB0-B53E-C8CF2A02224F}"/>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 name="Google Shape;118;p15">
            <a:extLst>
              <a:ext uri="{FF2B5EF4-FFF2-40B4-BE49-F238E27FC236}">
                <a16:creationId xmlns:a16="http://schemas.microsoft.com/office/drawing/2014/main" id="{354306F0-69AA-4028-A07B-410AD519E902}"/>
              </a:ext>
            </a:extLst>
          </p:cNvPr>
          <p:cNvSpPr/>
          <p:nvPr/>
        </p:nvSpPr>
        <p:spPr>
          <a:xfrm rot="10039862">
            <a:off x="4986273" y="-1717994"/>
            <a:ext cx="11026775" cy="9698355"/>
          </a:xfrm>
          <a:prstGeom prst="rtTriangle">
            <a:avLst/>
          </a:prstGeom>
          <a:solidFill>
            <a:srgbClr val="F2F2F2">
              <a:alpha val="9803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19;p15">
            <a:extLst>
              <a:ext uri="{FF2B5EF4-FFF2-40B4-BE49-F238E27FC236}">
                <a16:creationId xmlns:a16="http://schemas.microsoft.com/office/drawing/2014/main" id="{4892180E-DA48-4A54-B774-B6C3FA4129AB}"/>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8" name="Google Shape;120;p15">
            <a:extLst>
              <a:ext uri="{FF2B5EF4-FFF2-40B4-BE49-F238E27FC236}">
                <a16:creationId xmlns:a16="http://schemas.microsoft.com/office/drawing/2014/main" id="{14A64F8A-8EF9-4AF3-92DC-07E8DCFE1CD3}"/>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19" name="Google Shape;121;p15">
            <a:extLst>
              <a:ext uri="{FF2B5EF4-FFF2-40B4-BE49-F238E27FC236}">
                <a16:creationId xmlns:a16="http://schemas.microsoft.com/office/drawing/2014/main" id="{135B2467-EE33-4B7C-9DAF-6C9045966AE1}"/>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2" name="Google Shape;122;p15">
            <a:extLst>
              <a:ext uri="{FF2B5EF4-FFF2-40B4-BE49-F238E27FC236}">
                <a16:creationId xmlns:a16="http://schemas.microsoft.com/office/drawing/2014/main" id="{059A924E-0A3A-4253-ABB0-437BFEFF6638}"/>
              </a:ext>
            </a:extLst>
          </p:cNvPr>
          <p:cNvSpPr txBox="1"/>
          <p:nvPr/>
        </p:nvSpPr>
        <p:spPr>
          <a:xfrm>
            <a:off x="3298195" y="9682490"/>
            <a:ext cx="261610" cy="26157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dirty="0">
                <a:solidFill>
                  <a:srgbClr val="0B703C"/>
                </a:solidFill>
                <a:latin typeface="Tahoma"/>
                <a:ea typeface="Tahoma"/>
                <a:cs typeface="Tahoma"/>
                <a:sym typeface="Tahoma"/>
              </a:rPr>
              <a:t>9</a:t>
            </a:r>
            <a:endParaRPr sz="1400" b="0" i="0" u="none" strike="noStrike" cap="none" dirty="0">
              <a:solidFill>
                <a:srgbClr val="000000"/>
              </a:solidFill>
              <a:latin typeface="Arial"/>
              <a:ea typeface="Arial"/>
              <a:cs typeface="Arial"/>
              <a:sym typeface="Arial"/>
            </a:endParaRPr>
          </a:p>
        </p:txBody>
      </p:sp>
      <p:sp>
        <p:nvSpPr>
          <p:cNvPr id="33" name="Google Shape;123;p15">
            <a:extLst>
              <a:ext uri="{FF2B5EF4-FFF2-40B4-BE49-F238E27FC236}">
                <a16:creationId xmlns:a16="http://schemas.microsoft.com/office/drawing/2014/main" id="{EA5F0C97-C9A0-4112-ABEE-DEE2ED8BF814}"/>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i="0" u="none" strike="noStrike" cap="none">
                <a:solidFill>
                  <a:srgbClr val="FFFFFF"/>
                </a:solidFill>
                <a:latin typeface="Arial"/>
                <a:ea typeface="Arial"/>
                <a:cs typeface="Arial"/>
                <a:sym typeface="Arial"/>
              </a:rPr>
              <a:t>Geography</a:t>
            </a:r>
            <a:endParaRPr sz="2000" b="0" i="0" u="none" strike="noStrike" cap="none">
              <a:solidFill>
                <a:schemeClr val="dk1"/>
              </a:solidFill>
              <a:latin typeface="Arial"/>
              <a:ea typeface="Arial"/>
              <a:cs typeface="Arial"/>
              <a:sym typeface="Arial"/>
            </a:endParaRPr>
          </a:p>
        </p:txBody>
      </p:sp>
      <p:graphicFrame>
        <p:nvGraphicFramePr>
          <p:cNvPr id="34" name="Google Shape;124;p15">
            <a:extLst>
              <a:ext uri="{FF2B5EF4-FFF2-40B4-BE49-F238E27FC236}">
                <a16:creationId xmlns:a16="http://schemas.microsoft.com/office/drawing/2014/main" id="{ABAD3275-3E39-4E73-8F41-04483412E38D}"/>
              </a:ext>
            </a:extLst>
          </p:cNvPr>
          <p:cNvGraphicFramePr/>
          <p:nvPr>
            <p:extLst>
              <p:ext uri="{D42A27DB-BD31-4B8C-83A1-F6EECF244321}">
                <p14:modId xmlns:p14="http://schemas.microsoft.com/office/powerpoint/2010/main" val="732127079"/>
              </p:ext>
            </p:extLst>
          </p:nvPr>
        </p:nvGraphicFramePr>
        <p:xfrm>
          <a:off x="95978" y="2557703"/>
          <a:ext cx="6632475" cy="6275718"/>
        </p:xfrm>
        <a:graphic>
          <a:graphicData uri="http://schemas.openxmlformats.org/drawingml/2006/table">
            <a:tbl>
              <a:tblPr firstRow="1" firstCol="1" bandRow="1">
                <a:noFill/>
              </a:tblPr>
              <a:tblGrid>
                <a:gridCol w="1372214">
                  <a:extLst>
                    <a:ext uri="{9D8B030D-6E8A-4147-A177-3AD203B41FA5}">
                      <a16:colId xmlns:a16="http://schemas.microsoft.com/office/drawing/2014/main" val="20000"/>
                    </a:ext>
                  </a:extLst>
                </a:gridCol>
                <a:gridCol w="2588653">
                  <a:extLst>
                    <a:ext uri="{9D8B030D-6E8A-4147-A177-3AD203B41FA5}">
                      <a16:colId xmlns:a16="http://schemas.microsoft.com/office/drawing/2014/main" val="20001"/>
                    </a:ext>
                  </a:extLst>
                </a:gridCol>
                <a:gridCol w="2671608">
                  <a:extLst>
                    <a:ext uri="{9D8B030D-6E8A-4147-A177-3AD203B41FA5}">
                      <a16:colId xmlns:a16="http://schemas.microsoft.com/office/drawing/2014/main" val="20002"/>
                    </a:ext>
                  </a:extLst>
                </a:gridCol>
              </a:tblGrid>
              <a:tr h="237175">
                <a:tc>
                  <a:txBody>
                    <a:bodyPr/>
                    <a:lstStyle/>
                    <a:p>
                      <a:pPr marL="0" marR="0" lvl="0" indent="0" algn="l" rtl="0">
                        <a:lnSpc>
                          <a:spcPct val="107000"/>
                        </a:lnSpc>
                        <a:spcBef>
                          <a:spcPts val="0"/>
                        </a:spcBef>
                        <a:spcAft>
                          <a:spcPts val="0"/>
                        </a:spcAft>
                        <a:buClr>
                          <a:srgbClr val="000000"/>
                        </a:buClr>
                        <a:buSzPts val="1400"/>
                        <a:buFont typeface="Arial"/>
                        <a:buNone/>
                      </a:pPr>
                      <a:endParaRPr lang="en-GB" sz="1400"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Autumn 1</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Autumn 2</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1501075">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The Challenges of Natural Hazards</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latin typeface="Calibri"/>
                          <a:ea typeface="Calibri"/>
                          <a:cs typeface="Calibri"/>
                          <a:sym typeface="Calibri"/>
                        </a:rPr>
                        <a:t>Natural hazards</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Tectonic Hazards (volcanoes, earthquakes, tsunamis)</a:t>
                      </a:r>
                      <a:endParaRPr sz="1100" u="none" strike="noStrike" cap="none" dirty="0">
                        <a:solidFill>
                          <a:srgbClr val="000000"/>
                        </a:solidFill>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latin typeface="Calibri"/>
                          <a:ea typeface="Calibri"/>
                          <a:cs typeface="Calibri"/>
                          <a:sym typeface="Calibri"/>
                        </a:rPr>
                        <a:t>Case studies in areas of contrasting development: Nepal and Chile</a:t>
                      </a:r>
                      <a:endParaRPr sz="1100" u="none" strike="noStrike" cap="none" dirty="0">
                        <a:latin typeface="Calibri"/>
                        <a:ea typeface="Calibri"/>
                        <a:cs typeface="Calibri"/>
                        <a:sym typeface="Calibri"/>
                      </a:endParaRPr>
                    </a:p>
                    <a:p>
                      <a:pPr marL="457200" marR="0" lvl="0" indent="0" algn="l" rtl="0">
                        <a:lnSpc>
                          <a:spcPct val="107000"/>
                        </a:lnSpc>
                        <a:spcBef>
                          <a:spcPts val="0"/>
                        </a:spcBef>
                        <a:spcAft>
                          <a:spcPts val="0"/>
                        </a:spcAft>
                        <a:buClr>
                          <a:srgbClr val="000000"/>
                        </a:buClr>
                        <a:buSzPts val="1100"/>
                        <a:buFont typeface="Arial"/>
                        <a:buNone/>
                      </a:pPr>
                      <a:endParaRPr sz="1100" u="none" strike="noStrike" cap="none" dirty="0">
                        <a:latin typeface="Calibri"/>
                        <a:ea typeface="Calibri"/>
                        <a:cs typeface="Calibri"/>
                        <a:sym typeface="Calibri"/>
                      </a:endParaRPr>
                    </a:p>
                    <a:p>
                      <a:pPr marL="457200" marR="0" lvl="0" indent="0" algn="l" rtl="0">
                        <a:lnSpc>
                          <a:spcPct val="107000"/>
                        </a:lnSpc>
                        <a:spcBef>
                          <a:spcPts val="0"/>
                        </a:spcBef>
                        <a:spcAft>
                          <a:spcPts val="0"/>
                        </a:spcAft>
                        <a:buClr>
                          <a:srgbClr val="000000"/>
                        </a:buClr>
                        <a:buSzPts val="1100"/>
                        <a:buFont typeface="Arial"/>
                        <a:buNone/>
                      </a:pPr>
                      <a:endParaRPr sz="1100" u="none" strike="noStrike" cap="none" dirty="0">
                        <a:latin typeface="Calibri"/>
                        <a:ea typeface="Calibri"/>
                        <a:cs typeface="Calibri"/>
                        <a:sym typeface="Calibri"/>
                      </a:endParaRPr>
                    </a:p>
                    <a:p>
                      <a:pPr marL="0" marR="0" lvl="0" indent="0" algn="l" rtl="0">
                        <a:lnSpc>
                          <a:spcPct val="107000"/>
                        </a:lnSpc>
                        <a:spcBef>
                          <a:spcPts val="800"/>
                        </a:spcBef>
                        <a:spcAft>
                          <a:spcPts val="0"/>
                        </a:spcAft>
                        <a:buClr>
                          <a:srgbClr val="000000"/>
                        </a:buClr>
                        <a:buSzPts val="1200"/>
                        <a:buFont typeface="Arial"/>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 </a:t>
                      </a:r>
                      <a:endParaRPr sz="1100"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The Challenges of Natural Hazards</a:t>
                      </a:r>
                      <a:endParaRPr sz="1100" u="none" strike="noStrike" cap="none">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100" u="none" strike="noStrike" cap="none">
                          <a:solidFill>
                            <a:schemeClr val="dk1"/>
                          </a:solidFill>
                          <a:latin typeface="Calibri"/>
                          <a:ea typeface="Calibri"/>
                          <a:cs typeface="Calibri"/>
                          <a:sym typeface="Calibri"/>
                        </a:rPr>
                        <a:t>Hazard management </a:t>
                      </a:r>
                      <a:endParaRPr sz="1100" u="none" strike="noStrike" cap="none">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100" u="none" strike="noStrike" cap="none">
                          <a:solidFill>
                            <a:schemeClr val="dk1"/>
                          </a:solidFill>
                          <a:latin typeface="Calibri"/>
                          <a:ea typeface="Calibri"/>
                          <a:cs typeface="Calibri"/>
                          <a:sym typeface="Calibri"/>
                        </a:rPr>
                        <a:t>Weather Hazards (tropical storms, extreme weather in the UK)</a:t>
                      </a:r>
                      <a:endParaRPr sz="1100" u="none" strike="noStrike" cap="none">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100" u="none" strike="noStrike" cap="none">
                          <a:solidFill>
                            <a:schemeClr val="dk1"/>
                          </a:solidFill>
                          <a:latin typeface="Calibri"/>
                          <a:ea typeface="Calibri"/>
                          <a:cs typeface="Calibri"/>
                          <a:sym typeface="Calibri"/>
                        </a:rPr>
                        <a:t>Case study: Typhoon Haiyan, Philippines</a:t>
                      </a:r>
                      <a:endParaRPr sz="1100" u="none" strike="noStrike" cap="none">
                        <a:solidFill>
                          <a:schemeClr val="dk1"/>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 </a:t>
                      </a:r>
                      <a:endParaRPr sz="1100" u="none" strike="noStrike" cap="none">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237175">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 </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237175">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 </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Spring 1</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Spring 2</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1461075">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 </a:t>
                      </a:r>
                      <a:endParaRPr sz="1100"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The Challenges of Natural Hazards</a:t>
                      </a:r>
                      <a:endParaRPr sz="1100" u="none" strike="noStrike" cap="none">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100" u="none" strike="noStrike" cap="none">
                          <a:solidFill>
                            <a:schemeClr val="dk1"/>
                          </a:solidFill>
                          <a:latin typeface="Calibri"/>
                          <a:ea typeface="Calibri"/>
                          <a:cs typeface="Calibri"/>
                          <a:sym typeface="Calibri"/>
                        </a:rPr>
                        <a:t>Climate Change - evidence from the beginning of the quaternary period to the present day</a:t>
                      </a:r>
                      <a:endParaRPr sz="1100" u="none" strike="noStrike" cap="none">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100" u="none" strike="noStrike" cap="none">
                          <a:solidFill>
                            <a:schemeClr val="dk1"/>
                          </a:solidFill>
                          <a:latin typeface="Calibri"/>
                          <a:ea typeface="Calibri"/>
                          <a:cs typeface="Calibri"/>
                          <a:sym typeface="Calibri"/>
                        </a:rPr>
                        <a:t>Climate change -causes, effects, mitigation and adaptation strategies</a:t>
                      </a:r>
                      <a:endParaRPr sz="1200" b="1" u="none" strike="noStrike" cap="none">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 </a:t>
                      </a:r>
                      <a:endParaRPr sz="1100"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Urban Issues and Challenges </a:t>
                      </a:r>
                      <a:endParaRPr sz="1100" u="none" strike="noStrike" cap="none">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100" u="none" strike="noStrike" cap="none">
                          <a:solidFill>
                            <a:schemeClr val="dk1"/>
                          </a:solidFill>
                          <a:latin typeface="Calibri"/>
                          <a:ea typeface="Calibri"/>
                          <a:cs typeface="Calibri"/>
                          <a:sym typeface="Calibri"/>
                        </a:rPr>
                        <a:t>Urbanisation</a:t>
                      </a:r>
                      <a:endParaRPr sz="1100" u="none" strike="noStrike" cap="none">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100" u="none" strike="noStrike" cap="none">
                          <a:solidFill>
                            <a:schemeClr val="dk1"/>
                          </a:solidFill>
                          <a:latin typeface="Calibri"/>
                          <a:ea typeface="Calibri"/>
                          <a:cs typeface="Calibri"/>
                          <a:sym typeface="Calibri"/>
                        </a:rPr>
                        <a:t>Urban growth creates opportunities and challenges for cities in LICs and NEEs</a:t>
                      </a:r>
                      <a:endParaRPr sz="1400" u="none" strike="noStrike" cap="none">
                        <a:solidFill>
                          <a:schemeClr val="dk1"/>
                        </a:solidFill>
                      </a:endParaRPr>
                    </a:p>
                    <a:p>
                      <a:pPr marL="457200" marR="0" lvl="0" indent="-298450" algn="l" rtl="0">
                        <a:lnSpc>
                          <a:spcPct val="107000"/>
                        </a:lnSpc>
                        <a:spcBef>
                          <a:spcPts val="0"/>
                        </a:spcBef>
                        <a:spcAft>
                          <a:spcPts val="0"/>
                        </a:spcAft>
                        <a:buClr>
                          <a:schemeClr val="dk1"/>
                        </a:buClr>
                        <a:buSzPts val="1100"/>
                        <a:buFont typeface="Calibri"/>
                        <a:buChar char="●"/>
                      </a:pPr>
                      <a:r>
                        <a:rPr lang="en-GB" sz="1100" u="none" strike="noStrike" cap="none">
                          <a:solidFill>
                            <a:schemeClr val="dk1"/>
                          </a:solidFill>
                          <a:latin typeface="Calibri"/>
                          <a:ea typeface="Calibri"/>
                          <a:cs typeface="Calibri"/>
                          <a:sym typeface="Calibri"/>
                        </a:rPr>
                        <a:t>Case Study NEE: Rio de Janeiro, Brazil</a:t>
                      </a:r>
                      <a:endParaRPr sz="1200" b="1" u="none" strike="noStrike" cap="none">
                        <a:latin typeface="Calibri"/>
                        <a:ea typeface="Calibri"/>
                        <a:cs typeface="Calibri"/>
                        <a:sym typeface="Calibri"/>
                      </a:endParaRPr>
                    </a:p>
                    <a:p>
                      <a:pPr marL="0" marR="0" lvl="0" indent="0" algn="l" rtl="0">
                        <a:lnSpc>
                          <a:spcPct val="107000"/>
                        </a:lnSpc>
                        <a:spcBef>
                          <a:spcPts val="800"/>
                        </a:spcBef>
                        <a:spcAft>
                          <a:spcPts val="0"/>
                        </a:spcAft>
                        <a:buClr>
                          <a:srgbClr val="000000"/>
                        </a:buClr>
                        <a:buSzPts val="1200"/>
                        <a:buFont typeface="Arial"/>
                        <a:buNone/>
                      </a:pPr>
                      <a:r>
                        <a:rPr lang="en-GB" sz="1200" b="1" u="none" strike="noStrike" cap="none">
                          <a:latin typeface="Calibri"/>
                          <a:ea typeface="Calibri"/>
                          <a:cs typeface="Calibri"/>
                          <a:sym typeface="Calibri"/>
                        </a:rPr>
                        <a:t> </a:t>
                      </a:r>
                      <a:endParaRPr sz="1100" u="none" strike="noStrike" cap="none">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237175">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 </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237175">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 </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Summer 1</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Summer 2</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1079350">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solidFill>
                            <a:schemeClr val="dk1"/>
                          </a:solidFill>
                          <a:latin typeface="Calibri"/>
                          <a:ea typeface="Calibri"/>
                          <a:cs typeface="Calibri"/>
                          <a:sym typeface="Calibri"/>
                        </a:rPr>
                        <a:t>Urban Issues and Challenges</a:t>
                      </a:r>
                      <a:endParaRPr sz="1100" u="none" strike="noStrike" cap="none" dirty="0">
                        <a:solidFill>
                          <a:schemeClr val="dk1"/>
                        </a:solidFill>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Urban change in cities in the UK creates social, economic and environmental opportunities and challenges</a:t>
                      </a:r>
                      <a:endParaRPr sz="1400" u="none" strike="noStrike" cap="none" dirty="0">
                        <a:solidFill>
                          <a:schemeClr val="dk1"/>
                        </a:solidFill>
                      </a:endParaRPr>
                    </a:p>
                    <a:p>
                      <a:pPr marL="171450" marR="0" lvl="0" indent="-171450" algn="l" rtl="0">
                        <a:lnSpc>
                          <a:spcPct val="107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Case Study HIC : London</a:t>
                      </a:r>
                      <a:endParaRPr sz="1400" u="none" strike="noStrike" cap="none" dirty="0"/>
                    </a:p>
                    <a:p>
                      <a:pPr marL="0" marR="0" lvl="0" indent="0" algn="ctr" rtl="0">
                        <a:lnSpc>
                          <a:spcPct val="107000"/>
                        </a:lnSpc>
                        <a:spcBef>
                          <a:spcPts val="800"/>
                        </a:spcBef>
                        <a:spcAft>
                          <a:spcPts val="0"/>
                        </a:spcAft>
                        <a:buClr>
                          <a:srgbClr val="000000"/>
                        </a:buClr>
                        <a:buSzPts val="1200"/>
                        <a:buFont typeface="Arial"/>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a:t>
                      </a:r>
                      <a:endParaRPr sz="1400" u="none" strike="noStrike" cap="none" dirty="0"/>
                    </a:p>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solidFill>
                            <a:schemeClr val="dk1"/>
                          </a:solidFill>
                          <a:latin typeface="Calibri"/>
                          <a:ea typeface="Calibri"/>
                          <a:cs typeface="Calibri"/>
                          <a:sym typeface="Calibri"/>
                        </a:rPr>
                        <a:t>Urban Issues and Challenges</a:t>
                      </a:r>
                      <a:endParaRPr sz="1100" u="none" strike="noStrike" cap="none" dirty="0">
                        <a:solidFill>
                          <a:schemeClr val="dk1"/>
                        </a:solidFill>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Urban sustainability (energy, water, recycling and green spaces)</a:t>
                      </a:r>
                      <a:endParaRPr sz="1400" u="none" strike="noStrike" cap="none" dirty="0">
                        <a:solidFill>
                          <a:schemeClr val="dk1"/>
                        </a:solidFill>
                      </a:endParaRPr>
                    </a:p>
                    <a:p>
                      <a:pPr marL="171450" marR="0" lvl="0" indent="-171450" algn="l" rtl="0">
                        <a:lnSpc>
                          <a:spcPct val="107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Case Study: Stratford and East Village</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100"/>
                        <a:buFont typeface="Arial"/>
                        <a:buNone/>
                      </a:pP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35" name="Google Shape;125;p15">
            <a:extLst>
              <a:ext uri="{FF2B5EF4-FFF2-40B4-BE49-F238E27FC236}">
                <a16:creationId xmlns:a16="http://schemas.microsoft.com/office/drawing/2014/main" id="{303099C9-600B-4CA6-BAC8-1B083A38E329}"/>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rgbClr val="0B703C"/>
                </a:solidFill>
                <a:latin typeface="Tahoma"/>
                <a:ea typeface="Tahoma"/>
                <a:cs typeface="Tahoma"/>
                <a:sym typeface="Tahoma"/>
              </a:rPr>
              <a:t>Head of Department:  Ms G. Briody</a:t>
            </a:r>
            <a:endParaRPr sz="1800" b="0" i="0" u="none" strike="noStrike" cap="none">
              <a:solidFill>
                <a:schemeClr val="dk1"/>
              </a:solidFill>
              <a:latin typeface="Tahoma"/>
              <a:ea typeface="Tahoma"/>
              <a:cs typeface="Tahoma"/>
              <a:sym typeface="Tahoma"/>
            </a:endParaRPr>
          </a:p>
        </p:txBody>
      </p:sp>
      <p:sp>
        <p:nvSpPr>
          <p:cNvPr id="36" name="Google Shape;126;p15">
            <a:extLst>
              <a:ext uri="{FF2B5EF4-FFF2-40B4-BE49-F238E27FC236}">
                <a16:creationId xmlns:a16="http://schemas.microsoft.com/office/drawing/2014/main" id="{B1B06F8E-CE8A-417D-879E-5E8FD628F8B4}"/>
              </a:ext>
            </a:extLst>
          </p:cNvPr>
          <p:cNvSpPr txBox="1"/>
          <p:nvPr/>
        </p:nvSpPr>
        <p:spPr>
          <a:xfrm>
            <a:off x="268335" y="1328946"/>
            <a:ext cx="6460200" cy="1031011"/>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400"/>
              <a:buFont typeface="Arial"/>
              <a:buNone/>
            </a:pPr>
            <a:r>
              <a:rPr lang="en-GB" sz="1400" b="0" i="0" u="none" strike="noStrike" cap="none" dirty="0">
                <a:solidFill>
                  <a:schemeClr val="dk1"/>
                </a:solidFill>
                <a:latin typeface="Calibri"/>
                <a:ea typeface="Calibri"/>
                <a:cs typeface="Calibri"/>
                <a:sym typeface="Calibri"/>
              </a:rPr>
              <a:t>“If geography itself has any significance it is that we are made to lift our eyes from our small provincial selves to the whole complex and magnificent world.”</a:t>
            </a:r>
            <a:endParaRPr sz="1400" b="0" i="0" u="none" strike="noStrike" cap="none" dirty="0">
              <a:solidFill>
                <a:schemeClr val="dk1"/>
              </a:solidFill>
              <a:latin typeface="Arial"/>
              <a:ea typeface="Arial"/>
              <a:cs typeface="Arial"/>
              <a:sym typeface="Arial"/>
            </a:endParaRPr>
          </a:p>
          <a:p>
            <a:pPr marL="0" marR="0" lvl="0" indent="0" algn="just" rtl="0">
              <a:lnSpc>
                <a:spcPct val="100000"/>
              </a:lnSpc>
              <a:spcBef>
                <a:spcPts val="0"/>
              </a:spcBef>
              <a:spcAft>
                <a:spcPts val="0"/>
              </a:spcAft>
              <a:buClr>
                <a:schemeClr val="dk1"/>
              </a:buClr>
              <a:buSzPts val="1400"/>
              <a:buFont typeface="Arial"/>
              <a:buNone/>
            </a:pPr>
            <a:endParaRPr sz="1400" b="0" i="0" u="none" strike="noStrike" cap="none" dirty="0">
              <a:solidFill>
                <a:schemeClr val="dk1"/>
              </a:solidFill>
              <a:latin typeface="Arial"/>
              <a:ea typeface="Arial"/>
              <a:cs typeface="Arial"/>
              <a:sym typeface="Arial"/>
            </a:endParaRPr>
          </a:p>
          <a:p>
            <a:pPr marL="0" marR="0" lvl="0" indent="0" algn="just" rtl="0">
              <a:lnSpc>
                <a:spcPct val="100000"/>
              </a:lnSpc>
              <a:spcBef>
                <a:spcPts val="600"/>
              </a:spcBef>
              <a:spcAft>
                <a:spcPts val="0"/>
              </a:spcAft>
              <a:buClr>
                <a:schemeClr val="dk1"/>
              </a:buClr>
              <a:buSzPts val="1400"/>
              <a:buFont typeface="Arial"/>
              <a:buNone/>
            </a:pPr>
            <a:r>
              <a:rPr lang="en-GB" sz="1400" b="0" i="0" u="none" strike="noStrike" cap="none" dirty="0">
                <a:solidFill>
                  <a:schemeClr val="dk1"/>
                </a:solidFill>
                <a:latin typeface="Calibri"/>
                <a:ea typeface="Calibri"/>
                <a:cs typeface="Calibri"/>
                <a:sym typeface="Calibri"/>
              </a:rPr>
              <a:t>	</a:t>
            </a:r>
            <a:r>
              <a:rPr lang="en-GB" sz="1400" b="1" i="0" u="none" strike="noStrike" cap="none" dirty="0">
                <a:solidFill>
                  <a:schemeClr val="dk1"/>
                </a:solidFill>
                <a:latin typeface="Calibri"/>
                <a:ea typeface="Calibri"/>
                <a:cs typeface="Calibri"/>
                <a:sym typeface="Calibri"/>
              </a:rPr>
              <a:t>        - Richard Burton (1821-1890) to the Royal Geographical Society</a:t>
            </a:r>
            <a:endParaRPr sz="1400" b="0" i="0" u="none" strike="noStrike" cap="none" dirty="0">
              <a:solidFill>
                <a:schemeClr val="dk1"/>
              </a:solidFill>
              <a:latin typeface="Calibri"/>
              <a:ea typeface="Calibri"/>
              <a:cs typeface="Calibri"/>
              <a:sym typeface="Calibri"/>
            </a:endParaRPr>
          </a:p>
        </p:txBody>
      </p:sp>
      <p:sp>
        <p:nvSpPr>
          <p:cNvPr id="37" name="Google Shape;127;p15">
            <a:extLst>
              <a:ext uri="{FF2B5EF4-FFF2-40B4-BE49-F238E27FC236}">
                <a16:creationId xmlns:a16="http://schemas.microsoft.com/office/drawing/2014/main" id="{A839B9BF-07C1-4B1A-83D9-91A14B8C4ED6}"/>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800"/>
              <a:buFont typeface="Arial"/>
              <a:buNone/>
            </a:pPr>
            <a:r>
              <a:rPr lang="en-GB" sz="1800" b="1" i="0" u="none" strike="noStrike" cap="none">
                <a:solidFill>
                  <a:srgbClr val="AFABAB"/>
                </a:solidFill>
                <a:latin typeface="Tahoma"/>
                <a:ea typeface="Tahoma"/>
                <a:cs typeface="Tahoma"/>
                <a:sym typeface="Tahoma"/>
              </a:rPr>
              <a:t>Year 9</a:t>
            </a:r>
            <a:endParaRPr sz="1800" b="0" i="0" u="none" strike="noStrike" cap="none">
              <a:solidFill>
                <a:srgbClr val="AFABAB"/>
              </a:solidFill>
              <a:latin typeface="Tahoma"/>
              <a:ea typeface="Tahoma"/>
              <a:cs typeface="Tahoma"/>
              <a:sym typeface="Tahoma"/>
            </a:endParaRPr>
          </a:p>
        </p:txBody>
      </p:sp>
    </p:spTree>
    <p:extLst>
      <p:ext uri="{BB962C8B-B14F-4D97-AF65-F5344CB8AC3E}">
        <p14:creationId xmlns:p14="http://schemas.microsoft.com/office/powerpoint/2010/main" val="3098167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Google Shape;84;p13">
            <a:extLst>
              <a:ext uri="{FF2B5EF4-FFF2-40B4-BE49-F238E27FC236}">
                <a16:creationId xmlns:a16="http://schemas.microsoft.com/office/drawing/2014/main" id="{5C54164F-91A7-4F5B-ABA5-5EC0842AFA93}"/>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 name="Google Shape;85;p13">
            <a:extLst>
              <a:ext uri="{FF2B5EF4-FFF2-40B4-BE49-F238E27FC236}">
                <a16:creationId xmlns:a16="http://schemas.microsoft.com/office/drawing/2014/main" id="{D63BDF46-0110-4A7C-ABF7-743CB06698AD}"/>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4" name="Google Shape;86;p13">
            <a:extLst>
              <a:ext uri="{FF2B5EF4-FFF2-40B4-BE49-F238E27FC236}">
                <a16:creationId xmlns:a16="http://schemas.microsoft.com/office/drawing/2014/main" id="{88F9A11F-9398-4185-BEDA-F283387421B5}"/>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5" name="Google Shape;87;p13">
            <a:extLst>
              <a:ext uri="{FF2B5EF4-FFF2-40B4-BE49-F238E27FC236}">
                <a16:creationId xmlns:a16="http://schemas.microsoft.com/office/drawing/2014/main" id="{FD9D61A9-ABC2-4AE9-BD6E-020D916CE062}"/>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17" name="Google Shape;88;p13">
            <a:extLst>
              <a:ext uri="{FF2B5EF4-FFF2-40B4-BE49-F238E27FC236}">
                <a16:creationId xmlns:a16="http://schemas.microsoft.com/office/drawing/2014/main" id="{F71CE964-954F-428F-894C-CC9310980B58}"/>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26" name="Google Shape;89;p13">
            <a:extLst>
              <a:ext uri="{FF2B5EF4-FFF2-40B4-BE49-F238E27FC236}">
                <a16:creationId xmlns:a16="http://schemas.microsoft.com/office/drawing/2014/main" id="{481B1257-7211-48E0-AE5A-EF02E5766461}"/>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 name="Google Shape;90;p13">
            <a:extLst>
              <a:ext uri="{FF2B5EF4-FFF2-40B4-BE49-F238E27FC236}">
                <a16:creationId xmlns:a16="http://schemas.microsoft.com/office/drawing/2014/main" id="{47943051-15F3-45EE-A836-F2938B0950CF}"/>
              </a:ext>
            </a:extLst>
          </p:cNvPr>
          <p:cNvSpPr txBox="1"/>
          <p:nvPr/>
        </p:nvSpPr>
        <p:spPr>
          <a:xfrm>
            <a:off x="3298195" y="9682490"/>
            <a:ext cx="400348" cy="26157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10</a:t>
            </a:r>
            <a:endParaRPr dirty="0"/>
          </a:p>
        </p:txBody>
      </p:sp>
      <p:sp>
        <p:nvSpPr>
          <p:cNvPr id="28" name="Google Shape;91;p13">
            <a:extLst>
              <a:ext uri="{FF2B5EF4-FFF2-40B4-BE49-F238E27FC236}">
                <a16:creationId xmlns:a16="http://schemas.microsoft.com/office/drawing/2014/main" id="{4706E457-56BF-444D-8BE8-7F890E092D91}"/>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Graphics</a:t>
            </a:r>
            <a:endParaRPr sz="2000" b="0" i="0" u="none" strike="noStrike" cap="none">
              <a:solidFill>
                <a:schemeClr val="dk1"/>
              </a:solidFill>
              <a:latin typeface="Arial"/>
              <a:ea typeface="Arial"/>
              <a:cs typeface="Arial"/>
              <a:sym typeface="Arial"/>
            </a:endParaRPr>
          </a:p>
        </p:txBody>
      </p:sp>
      <p:graphicFrame>
        <p:nvGraphicFramePr>
          <p:cNvPr id="29" name="Google Shape;92;p13">
            <a:extLst>
              <a:ext uri="{FF2B5EF4-FFF2-40B4-BE49-F238E27FC236}">
                <a16:creationId xmlns:a16="http://schemas.microsoft.com/office/drawing/2014/main" id="{27DE5A5E-E028-4828-8A83-5A331A0E221E}"/>
              </a:ext>
            </a:extLst>
          </p:cNvPr>
          <p:cNvGraphicFramePr/>
          <p:nvPr>
            <p:extLst>
              <p:ext uri="{D42A27DB-BD31-4B8C-83A1-F6EECF244321}">
                <p14:modId xmlns:p14="http://schemas.microsoft.com/office/powerpoint/2010/main" val="3354162200"/>
              </p:ext>
            </p:extLst>
          </p:nvPr>
        </p:nvGraphicFramePr>
        <p:xfrm>
          <a:off x="100817" y="3301887"/>
          <a:ext cx="6632475" cy="6214237"/>
        </p:xfrm>
        <a:graphic>
          <a:graphicData uri="http://schemas.openxmlformats.org/drawingml/2006/table">
            <a:tbl>
              <a:tblPr firstRow="1" firstCol="1" bandRow="1">
                <a:noFill/>
              </a:tblPr>
              <a:tblGrid>
                <a:gridCol w="1264344">
                  <a:extLst>
                    <a:ext uri="{9D8B030D-6E8A-4147-A177-3AD203B41FA5}">
                      <a16:colId xmlns:a16="http://schemas.microsoft.com/office/drawing/2014/main" val="20000"/>
                    </a:ext>
                  </a:extLst>
                </a:gridCol>
                <a:gridCol w="2788756">
                  <a:extLst>
                    <a:ext uri="{9D8B030D-6E8A-4147-A177-3AD203B41FA5}">
                      <a16:colId xmlns:a16="http://schemas.microsoft.com/office/drawing/2014/main" val="20001"/>
                    </a:ext>
                  </a:extLst>
                </a:gridCol>
                <a:gridCol w="2579375">
                  <a:extLst>
                    <a:ext uri="{9D8B030D-6E8A-4147-A177-3AD203B41FA5}">
                      <a16:colId xmlns:a16="http://schemas.microsoft.com/office/drawing/2014/main" val="20002"/>
                    </a:ext>
                  </a:extLst>
                </a:gridCol>
              </a:tblGrid>
              <a:tr h="210900">
                <a:tc>
                  <a:txBody>
                    <a:bodyPr/>
                    <a:lstStyle/>
                    <a:p>
                      <a:pPr marL="0" marR="0" lvl="0" indent="0" algn="l" rtl="0">
                        <a:lnSpc>
                          <a:spcPct val="107000"/>
                        </a:lnSpc>
                        <a:spcBef>
                          <a:spcPts val="0"/>
                        </a:spcBef>
                        <a:spcAft>
                          <a:spcPts val="0"/>
                        </a:spcAft>
                        <a:buNone/>
                      </a:pPr>
                      <a:endParaRPr sz="1400"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u="none" strike="noStrike" cap="none">
                          <a:solidFill>
                            <a:schemeClr val="bg1"/>
                          </a:solidFill>
                          <a:latin typeface="Calibri"/>
                          <a:ea typeface="Calibri"/>
                          <a:cs typeface="Calibri"/>
                          <a:sym typeface="Calibri"/>
                        </a:rPr>
                        <a:t>Autumn 1</a:t>
                      </a:r>
                      <a:endParaRPr sz="1400"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u="none" strike="noStrike" cap="none" dirty="0">
                          <a:solidFill>
                            <a:schemeClr val="bg1"/>
                          </a:solidFill>
                          <a:latin typeface="Calibri"/>
                          <a:ea typeface="Calibri"/>
                          <a:cs typeface="Calibri"/>
                          <a:sym typeface="Calibri"/>
                        </a:rPr>
                        <a:t>Autumn 2</a:t>
                      </a:r>
                      <a:endParaRPr sz="1400"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1933475">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09E00"/>
                    </a:solidFill>
                  </a:tcPr>
                </a:tc>
                <a:tc>
                  <a:txBody>
                    <a:bodyPr/>
                    <a:lstStyle/>
                    <a:p>
                      <a:pPr marL="228600" marR="0" lvl="0" indent="-2286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Introduction to Graphics.</a:t>
                      </a:r>
                      <a:endParaRPr dirty="0"/>
                    </a:p>
                    <a:p>
                      <a:pPr marL="228600" marR="0" lvl="0" indent="-2286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Designer research – Ben Frost</a:t>
                      </a:r>
                      <a:endParaRPr dirty="0"/>
                    </a:p>
                    <a:p>
                      <a:pPr marL="228600" marR="0" lvl="0" indent="-2286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Collage design – Ben Frost</a:t>
                      </a:r>
                      <a:endParaRPr dirty="0"/>
                    </a:p>
                    <a:p>
                      <a:pPr marL="228600" marR="0" lvl="0" indent="-2286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Collage design - Ben Frost</a:t>
                      </a:r>
                      <a:endParaRPr dirty="0"/>
                    </a:p>
                    <a:p>
                      <a:pPr marL="228600" marR="0" lvl="0" indent="-2286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Adobe photo shop – skills development</a:t>
                      </a:r>
                      <a:endParaRPr dirty="0"/>
                    </a:p>
                    <a:p>
                      <a:pPr marL="228600" marR="0" lvl="0" indent="-2286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Technique – scaling a drawing.</a:t>
                      </a:r>
                      <a:endParaRPr dirty="0"/>
                    </a:p>
                    <a:p>
                      <a:pPr marL="228600" marR="0" lvl="0" indent="-2286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Continuation – scaling and drawing. </a:t>
                      </a:r>
                      <a:endParaRPr dirty="0"/>
                    </a:p>
                    <a:p>
                      <a:pPr marL="0" marR="0" lvl="0" indent="0" algn="l" rtl="0">
                        <a:lnSpc>
                          <a:spcPct val="107000"/>
                        </a:lnSpc>
                        <a:spcBef>
                          <a:spcPts val="0"/>
                        </a:spcBef>
                        <a:spcAft>
                          <a:spcPts val="0"/>
                        </a:spcAft>
                        <a:buNone/>
                      </a:pPr>
                      <a:endParaRPr sz="1100" b="0"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tc>
                  <a:txBody>
                    <a:bodyPr/>
                    <a:lstStyle/>
                    <a:p>
                      <a:pPr marL="228600" marR="0" lvl="0" indent="-2286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Ben Frost contextual work.</a:t>
                      </a:r>
                      <a:endParaRPr dirty="0"/>
                    </a:p>
                    <a:p>
                      <a:pPr marL="228600" marR="0" lvl="0" indent="-2286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Packaging – graphic design considerations.</a:t>
                      </a:r>
                      <a:endParaRPr dirty="0"/>
                    </a:p>
                    <a:p>
                      <a:pPr marL="228600" marR="0" lvl="0" indent="-2286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Packaging – continuation.</a:t>
                      </a:r>
                      <a:endParaRPr dirty="0"/>
                    </a:p>
                    <a:p>
                      <a:pPr marL="228600" marR="0" lvl="0" indent="-2286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Hand painting the design image.</a:t>
                      </a:r>
                      <a:endParaRPr dirty="0"/>
                    </a:p>
                    <a:p>
                      <a:pPr marL="228600" marR="0" lvl="0" indent="-2286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Painting the design image.</a:t>
                      </a:r>
                      <a:endParaRPr dirty="0"/>
                    </a:p>
                    <a:p>
                      <a:pPr marL="228600" marR="0" lvl="0" indent="-2286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McDonald's packaging – photo shop.</a:t>
                      </a:r>
                      <a:endParaRPr dirty="0"/>
                    </a:p>
                    <a:p>
                      <a:pPr marL="228600" marR="0" lvl="0" indent="-2286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Completion of work. A P1 – Christmas test.</a:t>
                      </a:r>
                      <a:endParaRPr dirty="0"/>
                    </a:p>
                    <a:p>
                      <a:pPr marL="0" marR="0" lvl="0" indent="0" algn="l" rtl="0">
                        <a:lnSpc>
                          <a:spcPct val="107000"/>
                        </a:lnSpc>
                        <a:spcBef>
                          <a:spcPts val="0"/>
                        </a:spcBef>
                        <a:spcAft>
                          <a:spcPts val="0"/>
                        </a:spcAft>
                        <a:buNone/>
                      </a:pPr>
                      <a:endParaRPr sz="1100" b="0"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210900">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 </a:t>
                      </a:r>
                      <a:endParaRPr sz="14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dirty="0">
                          <a:latin typeface="Calibri"/>
                          <a:ea typeface="Calibri"/>
                          <a:cs typeface="Calibri"/>
                          <a:sym typeface="Calibri"/>
                        </a:rPr>
                        <a:t> </a:t>
                      </a:r>
                      <a:endParaRPr sz="1300" u="none" strike="noStrike" cap="none" dirty="0">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210900">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 </a:t>
                      </a:r>
                      <a:endParaRPr sz="14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Spring 1</a:t>
                      </a:r>
                      <a:endParaRPr sz="1400" b="1"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Spring 2</a:t>
                      </a:r>
                      <a:endParaRPr sz="1400" b="1"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1241475">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Focus/Context for Learning</a:t>
                      </a:r>
                      <a:endParaRPr sz="14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09E00"/>
                    </a:solidFill>
                  </a:tcPr>
                </a:tc>
                <a:tc>
                  <a:txBody>
                    <a:bodyPr/>
                    <a:lstStyle/>
                    <a:p>
                      <a:pPr marL="342900" marR="0" lvl="0" indent="-3429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Review of previous terms work.</a:t>
                      </a:r>
                      <a:endParaRPr dirty="0"/>
                    </a:p>
                    <a:p>
                      <a:pPr marL="342900" marR="0" lvl="0" indent="-3429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Research – Paula </a:t>
                      </a:r>
                      <a:r>
                        <a:rPr lang="en-GB" sz="1200" u="none" strike="noStrike" cap="none" dirty="0" err="1">
                          <a:solidFill>
                            <a:schemeClr val="dk1"/>
                          </a:solidFill>
                          <a:latin typeface="Calibri"/>
                          <a:ea typeface="Calibri"/>
                          <a:cs typeface="Calibri"/>
                          <a:sym typeface="Calibri"/>
                        </a:rPr>
                        <a:t>Scher</a:t>
                      </a:r>
                      <a:r>
                        <a:rPr lang="en-GB" sz="1200" u="none" strike="noStrike" cap="none" dirty="0">
                          <a:solidFill>
                            <a:schemeClr val="dk1"/>
                          </a:solidFill>
                          <a:latin typeface="Calibri"/>
                          <a:ea typeface="Calibri"/>
                          <a:cs typeface="Calibri"/>
                          <a:sym typeface="Calibri"/>
                        </a:rPr>
                        <a:t>.</a:t>
                      </a:r>
                      <a:endParaRPr dirty="0"/>
                    </a:p>
                    <a:p>
                      <a:pPr marL="342900" marR="0" lvl="0" indent="-3429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Music poster – style of Paula </a:t>
                      </a:r>
                      <a:r>
                        <a:rPr lang="en-GB" sz="1200" u="none" strike="noStrike" cap="none" dirty="0" err="1">
                          <a:solidFill>
                            <a:schemeClr val="dk1"/>
                          </a:solidFill>
                          <a:latin typeface="Calibri"/>
                          <a:ea typeface="Calibri"/>
                          <a:cs typeface="Calibri"/>
                          <a:sym typeface="Calibri"/>
                        </a:rPr>
                        <a:t>Scher</a:t>
                      </a:r>
                      <a:r>
                        <a:rPr lang="en-GB" sz="1200" u="none" strike="noStrike" cap="none" dirty="0">
                          <a:solidFill>
                            <a:schemeClr val="dk1"/>
                          </a:solidFill>
                          <a:latin typeface="Calibri"/>
                          <a:ea typeface="Calibri"/>
                          <a:cs typeface="Calibri"/>
                          <a:sym typeface="Calibri"/>
                        </a:rPr>
                        <a:t>.</a:t>
                      </a:r>
                      <a:endParaRPr dirty="0"/>
                    </a:p>
                    <a:p>
                      <a:pPr marL="342900" marR="0" lvl="0" indent="-3429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Music poster – continuation.</a:t>
                      </a:r>
                      <a:endParaRPr dirty="0"/>
                    </a:p>
                    <a:p>
                      <a:pPr marL="342900" marR="0" lvl="0" indent="-3429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Theatre poster design.</a:t>
                      </a:r>
                      <a:endParaRPr dirty="0"/>
                    </a:p>
                    <a:p>
                      <a:pPr marL="342900" marR="0" lvl="0" indent="-3429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Transfer of images to workbook.</a:t>
                      </a:r>
                      <a:endParaRPr dirty="0"/>
                    </a:p>
                    <a:p>
                      <a:pPr marL="0" marR="0" lvl="0" indent="0" algn="l" rtl="0">
                        <a:lnSpc>
                          <a:spcPct val="107000"/>
                        </a:lnSpc>
                        <a:spcBef>
                          <a:spcPts val="0"/>
                        </a:spcBef>
                        <a:spcAft>
                          <a:spcPts val="0"/>
                        </a:spcAft>
                        <a:buNone/>
                      </a:pPr>
                      <a:endParaRPr sz="1200" b="0"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tc>
                  <a:txBody>
                    <a:bodyPr/>
                    <a:lstStyle/>
                    <a:p>
                      <a:pPr marL="342900" marR="0" lvl="0" indent="-3429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Graphic research – Barbara Kruger.</a:t>
                      </a:r>
                      <a:endParaRPr dirty="0"/>
                    </a:p>
                    <a:p>
                      <a:pPr marL="342900" marR="0" lvl="0" indent="-3429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Photo shop – skills development.</a:t>
                      </a:r>
                      <a:endParaRPr dirty="0"/>
                    </a:p>
                    <a:p>
                      <a:pPr marL="342900" marR="0" lvl="0" indent="-3429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Photo shop – poster design.</a:t>
                      </a:r>
                      <a:endParaRPr dirty="0"/>
                    </a:p>
                    <a:p>
                      <a:pPr marL="342900" marR="0" lvl="0" indent="-3429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Barbara Kruger – poster design.</a:t>
                      </a:r>
                      <a:endParaRPr dirty="0"/>
                    </a:p>
                    <a:p>
                      <a:pPr marL="342900" marR="0" lvl="0" indent="-3429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Barbara Kruger – poster design.</a:t>
                      </a:r>
                      <a:endParaRPr dirty="0"/>
                    </a:p>
                    <a:p>
                      <a:pPr marL="342900" marR="0" lvl="0" indent="-342900" algn="l" rtl="0">
                        <a:spcBef>
                          <a:spcPts val="0"/>
                        </a:spcBef>
                        <a:spcAft>
                          <a:spcPts val="0"/>
                        </a:spcAft>
                        <a:buClr>
                          <a:schemeClr val="dk1"/>
                        </a:buClr>
                        <a:buSzPts val="1200"/>
                        <a:buFont typeface="Calibri"/>
                        <a:buAutoNum type="arabicPeriod"/>
                      </a:pPr>
                      <a:r>
                        <a:rPr lang="en-GB" sz="1200" u="none" strike="noStrike" cap="none" dirty="0">
                          <a:solidFill>
                            <a:schemeClr val="dk1"/>
                          </a:solidFill>
                          <a:latin typeface="Calibri"/>
                          <a:ea typeface="Calibri"/>
                          <a:cs typeface="Calibri"/>
                          <a:sym typeface="Calibri"/>
                        </a:rPr>
                        <a:t>Project work – sketchbook.</a:t>
                      </a:r>
                      <a:endParaRPr dirty="0"/>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210900">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 </a:t>
                      </a:r>
                      <a:endParaRPr sz="14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dirty="0">
                          <a:latin typeface="Calibri"/>
                          <a:ea typeface="Calibri"/>
                          <a:cs typeface="Calibri"/>
                          <a:sym typeface="Calibri"/>
                        </a:rPr>
                        <a:t> </a:t>
                      </a:r>
                      <a:endParaRPr sz="1300" u="none" strike="noStrike" cap="none" dirty="0">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210900">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 </a:t>
                      </a:r>
                      <a:endParaRPr sz="14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latin typeface="Calibri"/>
                          <a:ea typeface="Calibri"/>
                          <a:cs typeface="Calibri"/>
                          <a:sym typeface="Calibri"/>
                        </a:rPr>
                        <a:t>Summer 1</a:t>
                      </a:r>
                      <a:endParaRPr sz="1400" b="1" u="none" strike="noStrike" cap="none" dirty="0">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Summer 2</a:t>
                      </a:r>
                      <a:endParaRPr sz="1400" b="1"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1777325">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09E00"/>
                    </a:solidFill>
                  </a:tcPr>
                </a:tc>
                <a:tc>
                  <a:txBody>
                    <a:bodyPr/>
                    <a:lstStyle/>
                    <a:p>
                      <a:pPr marL="342900" marR="0" lvl="0" indent="-342900" algn="l" rtl="0">
                        <a:lnSpc>
                          <a:spcPct val="107000"/>
                        </a:lnSpc>
                        <a:spcBef>
                          <a:spcPts val="0"/>
                        </a:spcBef>
                        <a:spcAft>
                          <a:spcPts val="0"/>
                        </a:spcAft>
                        <a:buClr>
                          <a:schemeClr val="dk1"/>
                        </a:buClr>
                        <a:buSzPts val="1200"/>
                        <a:buFont typeface="Calibri"/>
                        <a:buAutoNum type="arabicPeriod"/>
                      </a:pPr>
                      <a:r>
                        <a:rPr lang="en-GB" sz="1200" u="none" strike="noStrike" cap="none" dirty="0">
                          <a:latin typeface="Calibri"/>
                          <a:ea typeface="Calibri"/>
                          <a:cs typeface="Calibri"/>
                          <a:sym typeface="Calibri"/>
                        </a:rPr>
                        <a:t>Research – Stefan </a:t>
                      </a:r>
                      <a:r>
                        <a:rPr lang="en-GB" sz="1200" u="none" strike="noStrike" cap="none" dirty="0" err="1">
                          <a:latin typeface="Calibri"/>
                          <a:ea typeface="Calibri"/>
                          <a:cs typeface="Calibri"/>
                          <a:sym typeface="Calibri"/>
                        </a:rPr>
                        <a:t>Sagmeister</a:t>
                      </a:r>
                      <a:r>
                        <a:rPr lang="en-GB" sz="1200" u="none" strike="noStrike" cap="none" dirty="0">
                          <a:latin typeface="Calibri"/>
                          <a:ea typeface="Calibri"/>
                          <a:cs typeface="Calibri"/>
                          <a:sym typeface="Calibri"/>
                        </a:rPr>
                        <a:t>.</a:t>
                      </a:r>
                      <a:endParaRPr sz="12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Calibri"/>
                        <a:buAutoNum type="arabicPeriod"/>
                      </a:pPr>
                      <a:r>
                        <a:rPr lang="en-GB" sz="1200" u="none" strike="noStrike" cap="none" dirty="0">
                          <a:latin typeface="Calibri"/>
                          <a:ea typeface="Calibri"/>
                          <a:cs typeface="Calibri"/>
                          <a:sym typeface="Calibri"/>
                        </a:rPr>
                        <a:t>Designing an album cover.</a:t>
                      </a:r>
                      <a:endParaRPr sz="12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Calibri"/>
                        <a:buAutoNum type="arabicPeriod"/>
                      </a:pPr>
                      <a:r>
                        <a:rPr lang="en-GB" sz="1200" u="none" strike="noStrike" cap="none" dirty="0">
                          <a:latin typeface="Calibri"/>
                          <a:ea typeface="Calibri"/>
                          <a:cs typeface="Calibri"/>
                          <a:sym typeface="Calibri"/>
                        </a:rPr>
                        <a:t>Photoshop skills development.</a:t>
                      </a:r>
                      <a:endParaRPr sz="12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Calibri"/>
                        <a:buAutoNum type="arabicPeriod"/>
                      </a:pPr>
                      <a:r>
                        <a:rPr lang="en-GB" sz="1200" u="none" strike="noStrike" cap="none" dirty="0">
                          <a:latin typeface="Calibri"/>
                          <a:ea typeface="Calibri"/>
                          <a:cs typeface="Calibri"/>
                          <a:sym typeface="Calibri"/>
                        </a:rPr>
                        <a:t>Poster design – Style of </a:t>
                      </a:r>
                      <a:r>
                        <a:rPr lang="en-GB" sz="1200" u="none" strike="noStrike" cap="none" dirty="0" err="1">
                          <a:latin typeface="Calibri"/>
                          <a:ea typeface="Calibri"/>
                          <a:cs typeface="Calibri"/>
                          <a:sym typeface="Calibri"/>
                        </a:rPr>
                        <a:t>Sagmeister</a:t>
                      </a:r>
                      <a:r>
                        <a:rPr lang="en-GB" sz="1200" u="none" strike="noStrike" cap="none" dirty="0">
                          <a:latin typeface="Calibri"/>
                          <a:ea typeface="Calibri"/>
                          <a:cs typeface="Calibri"/>
                          <a:sym typeface="Calibri"/>
                        </a:rPr>
                        <a:t>.</a:t>
                      </a:r>
                      <a:endParaRPr sz="12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Calibri"/>
                        <a:buAutoNum type="arabicPeriod"/>
                      </a:pPr>
                      <a:r>
                        <a:rPr lang="en-GB" sz="1200" u="none" strike="noStrike" cap="none" dirty="0">
                          <a:latin typeface="Calibri"/>
                          <a:ea typeface="Calibri"/>
                          <a:cs typeface="Calibri"/>
                          <a:sym typeface="Calibri"/>
                        </a:rPr>
                        <a:t>Poster design – style of </a:t>
                      </a:r>
                      <a:r>
                        <a:rPr lang="en-GB" sz="1200" u="none" strike="noStrike" cap="none" dirty="0" err="1">
                          <a:latin typeface="Calibri"/>
                          <a:ea typeface="Calibri"/>
                          <a:cs typeface="Calibri"/>
                          <a:sym typeface="Calibri"/>
                        </a:rPr>
                        <a:t>Sagmeister</a:t>
                      </a:r>
                      <a:r>
                        <a:rPr lang="en-GB" sz="1200" u="none" strike="noStrike" cap="none" dirty="0">
                          <a:latin typeface="Calibri"/>
                          <a:ea typeface="Calibri"/>
                          <a:cs typeface="Calibri"/>
                          <a:sym typeface="Calibri"/>
                        </a:rPr>
                        <a:t>.</a:t>
                      </a:r>
                      <a:endParaRPr sz="12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Calibri"/>
                        <a:buAutoNum type="arabicPeriod"/>
                      </a:pPr>
                      <a:r>
                        <a:rPr lang="en-GB" sz="1200" u="none" strike="noStrike" cap="none" dirty="0">
                          <a:latin typeface="Calibri"/>
                          <a:ea typeface="Calibri"/>
                          <a:cs typeface="Calibri"/>
                          <a:sym typeface="Calibri"/>
                        </a:rPr>
                        <a:t>Workbook dash Image transfer from computer.</a:t>
                      </a:r>
                      <a:endParaRPr sz="1200"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tc>
                  <a:txBody>
                    <a:bodyPr/>
                    <a:lstStyle/>
                    <a:p>
                      <a:pPr marL="342900" marR="0" lvl="0" indent="-342900" algn="l" rtl="0">
                        <a:lnSpc>
                          <a:spcPct val="107000"/>
                        </a:lnSpc>
                        <a:spcBef>
                          <a:spcPts val="0"/>
                        </a:spcBef>
                        <a:spcAft>
                          <a:spcPts val="0"/>
                        </a:spcAft>
                        <a:buClr>
                          <a:schemeClr val="dk1"/>
                        </a:buClr>
                        <a:buSzPts val="1200"/>
                        <a:buFont typeface="Calibri"/>
                        <a:buAutoNum type="arabicPeriod"/>
                      </a:pPr>
                      <a:r>
                        <a:rPr lang="en-GB" sz="1200" u="none" strike="noStrike" cap="none" dirty="0">
                          <a:latin typeface="Calibri"/>
                          <a:ea typeface="Calibri"/>
                          <a:cs typeface="Calibri"/>
                          <a:sym typeface="Calibri"/>
                        </a:rPr>
                        <a:t>Research on Dadaism.</a:t>
                      </a:r>
                      <a:endParaRPr sz="12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Calibri"/>
                        <a:buAutoNum type="arabicPeriod"/>
                      </a:pPr>
                      <a:r>
                        <a:rPr lang="en-GB" sz="1200" u="none" strike="noStrike" cap="none" dirty="0">
                          <a:latin typeface="Calibri"/>
                          <a:ea typeface="Calibri"/>
                          <a:cs typeface="Calibri"/>
                          <a:sym typeface="Calibri"/>
                        </a:rPr>
                        <a:t>Handmade design – Dadaism.</a:t>
                      </a:r>
                      <a:endParaRPr sz="12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Calibri"/>
                        <a:buAutoNum type="arabicPeriod"/>
                      </a:pPr>
                      <a:r>
                        <a:rPr lang="en-GB" sz="1200" u="none" strike="noStrike" cap="none" dirty="0">
                          <a:latin typeface="Calibri"/>
                          <a:ea typeface="Calibri"/>
                          <a:cs typeface="Calibri"/>
                          <a:sym typeface="Calibri"/>
                        </a:rPr>
                        <a:t>Handmade design – Dadaism.</a:t>
                      </a:r>
                      <a:endParaRPr sz="12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Calibri"/>
                        <a:buAutoNum type="arabicPeriod"/>
                      </a:pPr>
                      <a:r>
                        <a:rPr lang="en-GB" sz="1200" u="none" strike="noStrike" cap="none" dirty="0">
                          <a:latin typeface="Calibri"/>
                          <a:ea typeface="Calibri"/>
                          <a:cs typeface="Calibri"/>
                          <a:sym typeface="Calibri"/>
                        </a:rPr>
                        <a:t>Adobe Photoshop - Dadaism design.</a:t>
                      </a:r>
                      <a:endParaRPr sz="12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Calibri"/>
                        <a:buAutoNum type="arabicPeriod"/>
                      </a:pPr>
                      <a:r>
                        <a:rPr lang="en-GB" sz="1200" u="none" strike="noStrike" cap="none" dirty="0">
                          <a:latin typeface="Calibri"/>
                          <a:ea typeface="Calibri"/>
                          <a:cs typeface="Calibri"/>
                          <a:sym typeface="Calibri"/>
                        </a:rPr>
                        <a:t>Adobe Photoshop – Dadaism design.</a:t>
                      </a:r>
                      <a:endParaRPr sz="12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Calibri"/>
                        <a:buAutoNum type="arabicPeriod"/>
                      </a:pPr>
                      <a:r>
                        <a:rPr lang="en-GB" sz="1200" u="none" strike="noStrike" cap="none" dirty="0">
                          <a:latin typeface="Calibri"/>
                          <a:ea typeface="Calibri"/>
                          <a:cs typeface="Calibri"/>
                          <a:sym typeface="Calibri"/>
                        </a:rPr>
                        <a:t>AP2 – Design Test.</a:t>
                      </a:r>
                      <a:endParaRPr sz="1200" u="none" strike="noStrike" cap="none" dirty="0">
                        <a:latin typeface="Calibri"/>
                        <a:ea typeface="Calibri"/>
                        <a:cs typeface="Calibri"/>
                        <a:sym typeface="Calibri"/>
                      </a:endParaRPr>
                    </a:p>
                    <a:p>
                      <a:pPr marL="0" marR="0" lvl="0" indent="0" algn="l" rtl="0">
                        <a:lnSpc>
                          <a:spcPct val="107000"/>
                        </a:lnSpc>
                        <a:spcBef>
                          <a:spcPts val="800"/>
                        </a:spcBef>
                        <a:spcAft>
                          <a:spcPts val="0"/>
                        </a:spcAft>
                        <a:buNone/>
                      </a:pPr>
                      <a:endParaRPr sz="1100" b="0"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30" name="Google Shape;93;p13">
            <a:extLst>
              <a:ext uri="{FF2B5EF4-FFF2-40B4-BE49-F238E27FC236}">
                <a16:creationId xmlns:a16="http://schemas.microsoft.com/office/drawing/2014/main" id="{43AF933B-23FA-4328-ADAF-8741ADF7157E}"/>
              </a:ext>
            </a:extLst>
          </p:cNvPr>
          <p:cNvSpPr/>
          <p:nvPr/>
        </p:nvSpPr>
        <p:spPr>
          <a:xfrm>
            <a:off x="1" y="886977"/>
            <a:ext cx="646430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dirty="0">
                <a:solidFill>
                  <a:srgbClr val="0B703C"/>
                </a:solidFill>
                <a:latin typeface="Tahoma"/>
                <a:ea typeface="Tahoma"/>
                <a:cs typeface="Tahoma"/>
                <a:sym typeface="Tahoma"/>
              </a:rPr>
              <a:t>Head of Department:  Mr L. Northey</a:t>
            </a:r>
            <a:endParaRPr sz="1800" dirty="0">
              <a:solidFill>
                <a:schemeClr val="dk1"/>
              </a:solidFill>
              <a:latin typeface="Tahoma"/>
              <a:ea typeface="Tahoma"/>
              <a:cs typeface="Tahoma"/>
              <a:sym typeface="Tahoma"/>
            </a:endParaRPr>
          </a:p>
        </p:txBody>
      </p:sp>
      <p:sp>
        <p:nvSpPr>
          <p:cNvPr id="31" name="Google Shape;94;p13">
            <a:extLst>
              <a:ext uri="{FF2B5EF4-FFF2-40B4-BE49-F238E27FC236}">
                <a16:creationId xmlns:a16="http://schemas.microsoft.com/office/drawing/2014/main" id="{654FF51E-891E-4681-A336-E705D0F899F6}"/>
              </a:ext>
            </a:extLst>
          </p:cNvPr>
          <p:cNvSpPr txBox="1"/>
          <p:nvPr/>
        </p:nvSpPr>
        <p:spPr>
          <a:xfrm>
            <a:off x="268335" y="1379746"/>
            <a:ext cx="6195966" cy="30777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endParaRPr sz="1400">
              <a:solidFill>
                <a:schemeClr val="dk1"/>
              </a:solidFill>
              <a:latin typeface="Calibri"/>
              <a:ea typeface="Calibri"/>
              <a:cs typeface="Calibri"/>
              <a:sym typeface="Calibri"/>
            </a:endParaRPr>
          </a:p>
        </p:txBody>
      </p:sp>
      <p:sp>
        <p:nvSpPr>
          <p:cNvPr id="32" name="Google Shape;95;p13">
            <a:extLst>
              <a:ext uri="{FF2B5EF4-FFF2-40B4-BE49-F238E27FC236}">
                <a16:creationId xmlns:a16="http://schemas.microsoft.com/office/drawing/2014/main" id="{0F0180A9-47B7-470B-8A5B-40897B2F58CC}"/>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9</a:t>
            </a:r>
            <a:endParaRPr sz="1800">
              <a:solidFill>
                <a:srgbClr val="AFABAB"/>
              </a:solidFill>
              <a:latin typeface="Tahoma"/>
              <a:ea typeface="Tahoma"/>
              <a:cs typeface="Tahoma"/>
              <a:sym typeface="Tahoma"/>
            </a:endParaRPr>
          </a:p>
        </p:txBody>
      </p:sp>
      <p:sp>
        <p:nvSpPr>
          <p:cNvPr id="33" name="Google Shape;96;p13">
            <a:extLst>
              <a:ext uri="{FF2B5EF4-FFF2-40B4-BE49-F238E27FC236}">
                <a16:creationId xmlns:a16="http://schemas.microsoft.com/office/drawing/2014/main" id="{9DDC76F1-257C-4390-9B1F-FDEC033736F0}"/>
              </a:ext>
            </a:extLst>
          </p:cNvPr>
          <p:cNvSpPr txBox="1"/>
          <p:nvPr/>
        </p:nvSpPr>
        <p:spPr>
          <a:xfrm>
            <a:off x="62240" y="1268018"/>
            <a:ext cx="6632482" cy="203132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400">
                <a:solidFill>
                  <a:schemeClr val="dk1"/>
                </a:solidFill>
                <a:latin typeface="Calibri"/>
                <a:ea typeface="Calibri"/>
                <a:cs typeface="Calibri"/>
                <a:sym typeface="Calibri"/>
              </a:rPr>
              <a:t>The course follows a three-year syllabus that encompasses the four criteria of the GCSE exam, in a variety of media. Pupils work on a three-module format that is designed to encourage an understanding of the development of Graphic Design, linking in aspects of the modern world, through social, political and historical issues. The course begins as an in depth skill based programme which enables students to become more confident in a range of design techniques. Experimentation is key to the course and students develop their ideas and knowledge of graphic designers through sketchbook and independent study. The course is designed to provide students with all the requisite skills and knowledge necessary to become A level students and to pursue a career in design. </a:t>
            </a:r>
            <a:endParaRPr/>
          </a:p>
        </p:txBody>
      </p:sp>
    </p:spTree>
    <p:extLst>
      <p:ext uri="{BB962C8B-B14F-4D97-AF65-F5344CB8AC3E}">
        <p14:creationId xmlns:p14="http://schemas.microsoft.com/office/powerpoint/2010/main" val="35327125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Google Shape;116;p15">
            <a:extLst>
              <a:ext uri="{FF2B5EF4-FFF2-40B4-BE49-F238E27FC236}">
                <a16:creationId xmlns:a16="http://schemas.microsoft.com/office/drawing/2014/main" id="{404B0467-973E-4A80-95BD-CBDC04E767BB}"/>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5" name="Google Shape;117;p15">
            <a:extLst>
              <a:ext uri="{FF2B5EF4-FFF2-40B4-BE49-F238E27FC236}">
                <a16:creationId xmlns:a16="http://schemas.microsoft.com/office/drawing/2014/main" id="{4DF12374-6DAF-42E4-AFF0-7D6C2DE2B55B}"/>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 name="Google Shape;118;p15">
            <a:extLst>
              <a:ext uri="{FF2B5EF4-FFF2-40B4-BE49-F238E27FC236}">
                <a16:creationId xmlns:a16="http://schemas.microsoft.com/office/drawing/2014/main" id="{F2F4220C-EEB4-4031-9B09-BFCBD82F9552}"/>
              </a:ext>
            </a:extLst>
          </p:cNvPr>
          <p:cNvSpPr/>
          <p:nvPr/>
        </p:nvSpPr>
        <p:spPr>
          <a:xfrm rot="10039862">
            <a:off x="4986273" y="-1717994"/>
            <a:ext cx="11026775" cy="9698355"/>
          </a:xfrm>
          <a:prstGeom prst="rtTriangle">
            <a:avLst/>
          </a:prstGeom>
          <a:solidFill>
            <a:srgbClr val="F2F2F2">
              <a:alpha val="98431"/>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19;p15">
            <a:extLst>
              <a:ext uri="{FF2B5EF4-FFF2-40B4-BE49-F238E27FC236}">
                <a16:creationId xmlns:a16="http://schemas.microsoft.com/office/drawing/2014/main" id="{D35A84A5-E3B3-466B-BED1-3C77A269A2E8}"/>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8" name="Google Shape;120;p15">
            <a:extLst>
              <a:ext uri="{FF2B5EF4-FFF2-40B4-BE49-F238E27FC236}">
                <a16:creationId xmlns:a16="http://schemas.microsoft.com/office/drawing/2014/main" id="{D4290D81-B843-40DA-8407-C5D50B75F76C}"/>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19" name="Google Shape;121;p15">
            <a:extLst>
              <a:ext uri="{FF2B5EF4-FFF2-40B4-BE49-F238E27FC236}">
                <a16:creationId xmlns:a16="http://schemas.microsoft.com/office/drawing/2014/main" id="{A5088BBD-7AED-4C81-BA54-CF4EAC29B828}"/>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2" name="Google Shape;122;p15">
            <a:extLst>
              <a:ext uri="{FF2B5EF4-FFF2-40B4-BE49-F238E27FC236}">
                <a16:creationId xmlns:a16="http://schemas.microsoft.com/office/drawing/2014/main" id="{A4BEC5A6-6920-4ADA-8098-443AA2D1DBC3}"/>
              </a:ext>
            </a:extLst>
          </p:cNvPr>
          <p:cNvSpPr txBox="1"/>
          <p:nvPr/>
        </p:nvSpPr>
        <p:spPr>
          <a:xfrm>
            <a:off x="3298194" y="9682490"/>
            <a:ext cx="345757" cy="26157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dirty="0">
                <a:solidFill>
                  <a:srgbClr val="0B703C"/>
                </a:solidFill>
                <a:latin typeface="Tahoma"/>
                <a:ea typeface="Tahoma"/>
                <a:cs typeface="Tahoma"/>
                <a:sym typeface="Tahoma"/>
              </a:rPr>
              <a:t>11</a:t>
            </a:r>
            <a:endParaRPr sz="1400" b="0" i="0" u="none" strike="noStrike" cap="none" dirty="0">
              <a:solidFill>
                <a:srgbClr val="000000"/>
              </a:solidFill>
              <a:latin typeface="Arial"/>
              <a:ea typeface="Arial"/>
              <a:cs typeface="Arial"/>
              <a:sym typeface="Arial"/>
            </a:endParaRPr>
          </a:p>
        </p:txBody>
      </p:sp>
      <p:sp>
        <p:nvSpPr>
          <p:cNvPr id="33" name="Google Shape;123;p15">
            <a:extLst>
              <a:ext uri="{FF2B5EF4-FFF2-40B4-BE49-F238E27FC236}">
                <a16:creationId xmlns:a16="http://schemas.microsoft.com/office/drawing/2014/main" id="{A768F721-C473-42B8-ADFA-6E3C1DDB0F25}"/>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i="0" u="none" strike="noStrike" cap="none">
                <a:solidFill>
                  <a:srgbClr val="FFFFFF"/>
                </a:solidFill>
                <a:latin typeface="Arial"/>
                <a:ea typeface="Arial"/>
                <a:cs typeface="Arial"/>
                <a:sym typeface="Arial"/>
              </a:rPr>
              <a:t>History</a:t>
            </a:r>
            <a:endParaRPr sz="2000" b="0" i="0" u="none" strike="noStrike" cap="none">
              <a:solidFill>
                <a:schemeClr val="dk1"/>
              </a:solidFill>
              <a:latin typeface="Arial"/>
              <a:ea typeface="Arial"/>
              <a:cs typeface="Arial"/>
              <a:sym typeface="Arial"/>
            </a:endParaRPr>
          </a:p>
        </p:txBody>
      </p:sp>
      <p:graphicFrame>
        <p:nvGraphicFramePr>
          <p:cNvPr id="34" name="Google Shape;124;p15">
            <a:extLst>
              <a:ext uri="{FF2B5EF4-FFF2-40B4-BE49-F238E27FC236}">
                <a16:creationId xmlns:a16="http://schemas.microsoft.com/office/drawing/2014/main" id="{17096B49-1CE1-46E5-BC2F-B750FE40793F}"/>
              </a:ext>
            </a:extLst>
          </p:cNvPr>
          <p:cNvGraphicFramePr/>
          <p:nvPr>
            <p:extLst>
              <p:ext uri="{D42A27DB-BD31-4B8C-83A1-F6EECF244321}">
                <p14:modId xmlns:p14="http://schemas.microsoft.com/office/powerpoint/2010/main" val="3663907464"/>
              </p:ext>
            </p:extLst>
          </p:nvPr>
        </p:nvGraphicFramePr>
        <p:xfrm>
          <a:off x="95978" y="2140245"/>
          <a:ext cx="6632475" cy="6931175"/>
        </p:xfrm>
        <a:graphic>
          <a:graphicData uri="http://schemas.openxmlformats.org/drawingml/2006/table">
            <a:tbl>
              <a:tblPr firstRow="1" firstCol="1" bandRow="1">
                <a:noFill/>
              </a:tblPr>
              <a:tblGrid>
                <a:gridCol w="1410850">
                  <a:extLst>
                    <a:ext uri="{9D8B030D-6E8A-4147-A177-3AD203B41FA5}">
                      <a16:colId xmlns:a16="http://schemas.microsoft.com/office/drawing/2014/main" val="20000"/>
                    </a:ext>
                  </a:extLst>
                </a:gridCol>
                <a:gridCol w="2544750">
                  <a:extLst>
                    <a:ext uri="{9D8B030D-6E8A-4147-A177-3AD203B41FA5}">
                      <a16:colId xmlns:a16="http://schemas.microsoft.com/office/drawing/2014/main" val="20001"/>
                    </a:ext>
                  </a:extLst>
                </a:gridCol>
                <a:gridCol w="2676875">
                  <a:extLst>
                    <a:ext uri="{9D8B030D-6E8A-4147-A177-3AD203B41FA5}">
                      <a16:colId xmlns:a16="http://schemas.microsoft.com/office/drawing/2014/main" val="20002"/>
                    </a:ext>
                  </a:extLst>
                </a:gridCol>
              </a:tblGrid>
              <a:tr h="222700">
                <a:tc>
                  <a:txBody>
                    <a:bodyPr/>
                    <a:lstStyle/>
                    <a:p>
                      <a:pPr marL="0" marR="0" lvl="0" indent="0" algn="l" rtl="0">
                        <a:lnSpc>
                          <a:spcPct val="107000"/>
                        </a:lnSpc>
                        <a:spcBef>
                          <a:spcPts val="0"/>
                        </a:spcBef>
                        <a:spcAft>
                          <a:spcPts val="0"/>
                        </a:spcAft>
                        <a:buClr>
                          <a:srgbClr val="000000"/>
                        </a:buClr>
                        <a:buSzPts val="1400"/>
                        <a:buFont typeface="Arial"/>
                        <a:buNone/>
                      </a:pP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u="none" strike="noStrike" cap="none" dirty="0">
                          <a:solidFill>
                            <a:schemeClr val="bg1"/>
                          </a:solidFill>
                        </a:rPr>
                        <a:t>                        </a:t>
                      </a:r>
                      <a:endParaRPr sz="1400"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u="none" strike="noStrike" cap="none" dirty="0">
                          <a:solidFill>
                            <a:schemeClr val="bg1"/>
                          </a:solidFill>
                        </a:rPr>
                        <a:t>Autumn 2</a:t>
                      </a:r>
                      <a:endParaRPr sz="1400"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1782025">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Focus/Context for Learning</a:t>
                      </a: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Unit 1</a:t>
                      </a:r>
                      <a:endParaRPr sz="1100"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 </a:t>
                      </a:r>
                      <a:endParaRPr sz="1100" u="none" strike="noStrike" cap="none">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The causes of World War 2:</a:t>
                      </a:r>
                      <a:endParaRPr sz="1100" u="none" strike="noStrike" cap="none">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The Treaty of Versailles </a:t>
                      </a:r>
                      <a:endParaRPr sz="1100" u="none" strike="noStrike" cap="none">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The League of Nations</a:t>
                      </a:r>
                      <a:endParaRPr sz="1100" u="none" strike="noStrike" cap="none">
                        <a:latin typeface="Calibri"/>
                        <a:ea typeface="Calibri"/>
                        <a:cs typeface="Calibri"/>
                        <a:sym typeface="Calibri"/>
                      </a:endParaRPr>
                    </a:p>
                    <a:p>
                      <a:pPr marL="444500" marR="0" lvl="0" indent="-177800" algn="l" rtl="0">
                        <a:lnSpc>
                          <a:spcPct val="106000"/>
                        </a:lnSpc>
                        <a:spcBef>
                          <a:spcPts val="0"/>
                        </a:spcBef>
                        <a:spcAft>
                          <a:spcPts val="0"/>
                        </a:spcAft>
                        <a:buClr>
                          <a:schemeClr val="dk1"/>
                        </a:buClr>
                        <a:buSzPts val="1200"/>
                        <a:buFont typeface="Calibri"/>
                        <a:buChar char="₋"/>
                      </a:pPr>
                      <a:r>
                        <a:rPr lang="en-GB" sz="1200" u="none" strike="noStrike" cap="none">
                          <a:latin typeface="Calibri"/>
                          <a:ea typeface="Calibri"/>
                          <a:cs typeface="Calibri"/>
                          <a:sym typeface="Calibri"/>
                        </a:rPr>
                        <a:t> The rise of the Nazis and the establishment of the Nazi dictatorship.</a:t>
                      </a:r>
                      <a:endParaRPr sz="1100" u="none" strike="noStrike" cap="none">
                        <a:latin typeface="Calibri"/>
                        <a:ea typeface="Calibri"/>
                        <a:cs typeface="Calibri"/>
                        <a:sym typeface="Calibri"/>
                      </a:endParaRPr>
                    </a:p>
                    <a:p>
                      <a:pPr marL="444500" marR="0" lvl="0" indent="-177800" algn="l" rtl="0">
                        <a:lnSpc>
                          <a:spcPct val="106000"/>
                        </a:lnSpc>
                        <a:spcBef>
                          <a:spcPts val="0"/>
                        </a:spcBef>
                        <a:spcAft>
                          <a:spcPts val="0"/>
                        </a:spcAft>
                        <a:buClr>
                          <a:schemeClr val="dk1"/>
                        </a:buClr>
                        <a:buSzPts val="1200"/>
                        <a:buFont typeface="Calibri"/>
                        <a:buChar char="₋"/>
                      </a:pPr>
                      <a:r>
                        <a:rPr lang="en-GB" sz="1200" u="none" strike="noStrike" cap="none">
                          <a:latin typeface="Calibri"/>
                          <a:ea typeface="Calibri"/>
                          <a:cs typeface="Calibri"/>
                          <a:sym typeface="Calibri"/>
                        </a:rPr>
                        <a:t>Appeasement</a:t>
                      </a:r>
                      <a:endParaRPr sz="1100" u="none" strike="noStrike" cap="none">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Unit 2 - WW2 to include:</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Blitzkrieg</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The Home Front</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Operation Barbarossa</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Pearl </a:t>
                      </a:r>
                      <a:r>
                        <a:rPr lang="en-GB" sz="1200" u="none" strike="noStrike" cap="none" dirty="0" err="1">
                          <a:latin typeface="Calibri"/>
                          <a:ea typeface="Calibri"/>
                          <a:cs typeface="Calibri"/>
                          <a:sym typeface="Calibri"/>
                        </a:rPr>
                        <a:t>Harbor</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A study in depth of one area of war</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D-day</a:t>
                      </a:r>
                      <a:endParaRPr sz="11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222700">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222700">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Spring 1</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Spring 2</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1719125">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Focus/Context for Learning</a:t>
                      </a: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The Holocaust</a:t>
                      </a:r>
                      <a:endParaRPr sz="1100"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a:latin typeface="Calibri"/>
                          <a:ea typeface="Calibri"/>
                          <a:cs typeface="Calibri"/>
                          <a:sym typeface="Calibri"/>
                        </a:rPr>
                        <a:t> </a:t>
                      </a:r>
                      <a:endParaRPr sz="1100" u="none" strike="noStrike" cap="none">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This study will include a visit to Belsize Park Synagogue </a:t>
                      </a:r>
                      <a:endParaRPr sz="1100" u="none" strike="noStrike" cap="none">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The Cold War: How and why did the USA and the USSR fall out after WW2</a:t>
                      </a:r>
                      <a:endParaRPr sz="1100" u="none" strike="noStrike" cap="none">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Unit 4</a:t>
                      </a:r>
                      <a:endParaRPr sz="1100"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 </a:t>
                      </a:r>
                      <a:endParaRPr sz="1100" u="none" strike="noStrike" cap="none">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America 1920-1973: </a:t>
                      </a:r>
                      <a:endParaRPr sz="1100" u="none" strike="noStrike" cap="none">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Opportunity and Inequality </a:t>
                      </a:r>
                      <a:endParaRPr sz="1100" u="none" strike="noStrike" cap="none">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The 1920s </a:t>
                      </a:r>
                      <a:endParaRPr sz="1100" u="none" strike="noStrike" cap="none">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Why was there an economic boom in the 1920s?</a:t>
                      </a:r>
                      <a:endParaRPr sz="1100" u="none" strike="noStrike" cap="none">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Why was Henry Ford so important?</a:t>
                      </a:r>
                      <a:endParaRPr sz="1100" u="none" strike="noStrike" cap="none">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222700">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222700">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Summer 1</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Summer 2</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2316525">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America continued.</a:t>
                      </a:r>
                      <a:endParaRPr sz="1400" u="none" strike="noStrike" cap="none"/>
                    </a:p>
                    <a:p>
                      <a:pPr marL="0" marR="0" lvl="0" indent="0" algn="l" rtl="0">
                        <a:lnSpc>
                          <a:spcPct val="107000"/>
                        </a:lnSpc>
                        <a:spcBef>
                          <a:spcPts val="0"/>
                        </a:spcBef>
                        <a:spcAft>
                          <a:spcPts val="0"/>
                        </a:spcAft>
                        <a:buClr>
                          <a:srgbClr val="000000"/>
                        </a:buClr>
                        <a:buSzPts val="1100"/>
                        <a:buFont typeface="Arial"/>
                        <a:buNone/>
                      </a:pPr>
                      <a:endParaRPr sz="1100" u="none" strike="noStrike" cap="none">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Why didn’t everybody benefit from the boom? </a:t>
                      </a:r>
                      <a:endParaRPr sz="1100" u="none" strike="noStrike" cap="none">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Social and Cultural developments in the USA:</a:t>
                      </a:r>
                      <a:endParaRPr sz="1100" u="none" strike="noStrike" cap="none">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The Roaring 20s</a:t>
                      </a:r>
                      <a:endParaRPr sz="1100" u="none" strike="noStrike" cap="none">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How was life changing for women in the 1920s?</a:t>
                      </a:r>
                      <a:endParaRPr sz="1100" u="none" strike="noStrike" cap="none">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What was Prohibition and why did it fails?</a:t>
                      </a:r>
                      <a:endParaRPr sz="1100" u="none" strike="noStrike" cap="none">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A land of Opportunity?</a:t>
                      </a:r>
                      <a:endParaRPr sz="1400" u="none" strike="noStrike" cap="none" dirty="0"/>
                    </a:p>
                    <a:p>
                      <a:pPr marL="0" marR="0" lvl="0" indent="0" algn="l" rtl="0">
                        <a:lnSpc>
                          <a:spcPct val="107000"/>
                        </a:lnSpc>
                        <a:spcBef>
                          <a:spcPts val="0"/>
                        </a:spcBef>
                        <a:spcAft>
                          <a:spcPts val="0"/>
                        </a:spcAft>
                        <a:buClr>
                          <a:srgbClr val="000000"/>
                        </a:buClr>
                        <a:buSzPts val="1100"/>
                        <a:buFont typeface="Arial"/>
                        <a:buNone/>
                      </a:pP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The experience of Black Americans in the 1920 </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The Ku Klux Klan </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The Red Scare </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Why were Sacco and Vanzetti executed? </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What was the Wall Street Crash and why is it important?</a:t>
                      </a:r>
                      <a:endParaRPr sz="11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35" name="Google Shape;125;p15">
            <a:extLst>
              <a:ext uri="{FF2B5EF4-FFF2-40B4-BE49-F238E27FC236}">
                <a16:creationId xmlns:a16="http://schemas.microsoft.com/office/drawing/2014/main" id="{194C5C43-D3A1-4B57-BA5A-F3A6B86E5E24}"/>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rgbClr val="0B703C"/>
                </a:solidFill>
                <a:latin typeface="Tahoma"/>
                <a:ea typeface="Tahoma"/>
                <a:cs typeface="Tahoma"/>
                <a:sym typeface="Tahoma"/>
              </a:rPr>
              <a:t>Head of Department:  Mrs G. Rimmer</a:t>
            </a:r>
            <a:endParaRPr sz="1800" b="0" i="0" u="none" strike="noStrike" cap="none">
              <a:solidFill>
                <a:schemeClr val="dk1"/>
              </a:solidFill>
              <a:latin typeface="Tahoma"/>
              <a:ea typeface="Tahoma"/>
              <a:cs typeface="Tahoma"/>
              <a:sym typeface="Tahoma"/>
            </a:endParaRPr>
          </a:p>
        </p:txBody>
      </p:sp>
      <p:sp>
        <p:nvSpPr>
          <p:cNvPr id="36" name="Google Shape;126;p15">
            <a:extLst>
              <a:ext uri="{FF2B5EF4-FFF2-40B4-BE49-F238E27FC236}">
                <a16:creationId xmlns:a16="http://schemas.microsoft.com/office/drawing/2014/main" id="{E88576BA-3D02-421D-8EA0-2FC249DC0F9B}"/>
              </a:ext>
            </a:extLst>
          </p:cNvPr>
          <p:cNvSpPr txBox="1"/>
          <p:nvPr/>
        </p:nvSpPr>
        <p:spPr>
          <a:xfrm>
            <a:off x="268335" y="1328946"/>
            <a:ext cx="6460126" cy="738664"/>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Calibri"/>
                <a:ea typeface="Calibri"/>
                <a:cs typeface="Calibri"/>
                <a:sym typeface="Calibri"/>
              </a:rPr>
              <a:t>During this year, you will begin to study for your GCSE History. The course begins with an overview of the 20th Century world and the rapid changes that took place before starting an in depth study of The USA.</a:t>
            </a:r>
            <a:endParaRPr sz="1400" b="0" i="0" u="none" strike="noStrike" cap="none">
              <a:solidFill>
                <a:srgbClr val="000000"/>
              </a:solidFill>
              <a:latin typeface="Arial"/>
              <a:ea typeface="Arial"/>
              <a:cs typeface="Arial"/>
              <a:sym typeface="Arial"/>
            </a:endParaRPr>
          </a:p>
        </p:txBody>
      </p:sp>
      <p:sp>
        <p:nvSpPr>
          <p:cNvPr id="37" name="Google Shape;127;p15">
            <a:extLst>
              <a:ext uri="{FF2B5EF4-FFF2-40B4-BE49-F238E27FC236}">
                <a16:creationId xmlns:a16="http://schemas.microsoft.com/office/drawing/2014/main" id="{533CDE2E-B048-443D-87C3-A2DEBF9B6990}"/>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800"/>
              <a:buFont typeface="Arial"/>
              <a:buNone/>
            </a:pPr>
            <a:r>
              <a:rPr lang="en-GB" sz="1800" b="1" i="0" u="none" strike="noStrike" cap="none">
                <a:solidFill>
                  <a:srgbClr val="AFABAB"/>
                </a:solidFill>
                <a:latin typeface="Tahoma"/>
                <a:ea typeface="Tahoma"/>
                <a:cs typeface="Tahoma"/>
                <a:sym typeface="Tahoma"/>
              </a:rPr>
              <a:t>Year 9</a:t>
            </a:r>
            <a:endParaRPr sz="1800" b="0" i="0" u="none" strike="noStrike" cap="none">
              <a:solidFill>
                <a:srgbClr val="AFABAB"/>
              </a:solidFill>
              <a:latin typeface="Tahoma"/>
              <a:ea typeface="Tahoma"/>
              <a:cs typeface="Tahoma"/>
              <a:sym typeface="Tahoma"/>
            </a:endParaRPr>
          </a:p>
        </p:txBody>
      </p:sp>
    </p:spTree>
    <p:extLst>
      <p:ext uri="{BB962C8B-B14F-4D97-AF65-F5344CB8AC3E}">
        <p14:creationId xmlns:p14="http://schemas.microsoft.com/office/powerpoint/2010/main" val="25797676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Google Shape;116;p15">
            <a:extLst>
              <a:ext uri="{FF2B5EF4-FFF2-40B4-BE49-F238E27FC236}">
                <a16:creationId xmlns:a16="http://schemas.microsoft.com/office/drawing/2014/main" id="{C5B51948-A2A2-41F3-9C3F-03B3EE2D556D}"/>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 name="Google Shape;117;p15">
            <a:extLst>
              <a:ext uri="{FF2B5EF4-FFF2-40B4-BE49-F238E27FC236}">
                <a16:creationId xmlns:a16="http://schemas.microsoft.com/office/drawing/2014/main" id="{61061D73-58F0-4343-807D-07F0BE15C9B3}"/>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6" name="Google Shape;118;p15">
            <a:extLst>
              <a:ext uri="{FF2B5EF4-FFF2-40B4-BE49-F238E27FC236}">
                <a16:creationId xmlns:a16="http://schemas.microsoft.com/office/drawing/2014/main" id="{7A2448FD-0E11-4BA1-9428-8B858B4DC4F8}"/>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7" name="Google Shape;119;p15">
            <a:extLst>
              <a:ext uri="{FF2B5EF4-FFF2-40B4-BE49-F238E27FC236}">
                <a16:creationId xmlns:a16="http://schemas.microsoft.com/office/drawing/2014/main" id="{EDB77A36-E02C-4E3B-92E3-63520A56868A}"/>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18" name="Google Shape;120;p15">
            <a:extLst>
              <a:ext uri="{FF2B5EF4-FFF2-40B4-BE49-F238E27FC236}">
                <a16:creationId xmlns:a16="http://schemas.microsoft.com/office/drawing/2014/main" id="{598C1005-9B1D-4371-9369-618DBEE3FCC6}"/>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19" name="Google Shape;121;p15">
            <a:extLst>
              <a:ext uri="{FF2B5EF4-FFF2-40B4-BE49-F238E27FC236}">
                <a16:creationId xmlns:a16="http://schemas.microsoft.com/office/drawing/2014/main" id="{2C49377C-6CD2-4B14-A5DE-44FE0DEA54CC}"/>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 name="Google Shape;122;p15">
            <a:extLst>
              <a:ext uri="{FF2B5EF4-FFF2-40B4-BE49-F238E27FC236}">
                <a16:creationId xmlns:a16="http://schemas.microsoft.com/office/drawing/2014/main" id="{D159E87B-40C7-442E-8071-F2825B428509}"/>
              </a:ext>
            </a:extLst>
          </p:cNvPr>
          <p:cNvSpPr txBox="1"/>
          <p:nvPr/>
        </p:nvSpPr>
        <p:spPr>
          <a:xfrm>
            <a:off x="3298194" y="9682490"/>
            <a:ext cx="373053" cy="26157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12</a:t>
            </a:r>
            <a:endParaRPr sz="1100" dirty="0">
              <a:solidFill>
                <a:srgbClr val="0B703C"/>
              </a:solidFill>
              <a:latin typeface="Tahoma"/>
              <a:ea typeface="Tahoma"/>
              <a:cs typeface="Tahoma"/>
              <a:sym typeface="Tahoma"/>
            </a:endParaRPr>
          </a:p>
        </p:txBody>
      </p:sp>
      <p:sp>
        <p:nvSpPr>
          <p:cNvPr id="33" name="Google Shape;123;p15">
            <a:extLst>
              <a:ext uri="{FF2B5EF4-FFF2-40B4-BE49-F238E27FC236}">
                <a16:creationId xmlns:a16="http://schemas.microsoft.com/office/drawing/2014/main" id="{D2A56076-8DAF-4B1D-A41B-73BA138C003D}"/>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Mathematics</a:t>
            </a:r>
            <a:endParaRPr sz="2000" b="0" i="0" u="none" strike="noStrike" cap="none">
              <a:solidFill>
                <a:schemeClr val="dk1"/>
              </a:solidFill>
              <a:latin typeface="Arial"/>
              <a:ea typeface="Arial"/>
              <a:cs typeface="Arial"/>
              <a:sym typeface="Arial"/>
            </a:endParaRPr>
          </a:p>
        </p:txBody>
      </p:sp>
      <p:graphicFrame>
        <p:nvGraphicFramePr>
          <p:cNvPr id="34" name="Google Shape;124;p15">
            <a:extLst>
              <a:ext uri="{FF2B5EF4-FFF2-40B4-BE49-F238E27FC236}">
                <a16:creationId xmlns:a16="http://schemas.microsoft.com/office/drawing/2014/main" id="{2147DE88-2CE9-42AF-8B58-4F56AC9D0E82}"/>
              </a:ext>
            </a:extLst>
          </p:cNvPr>
          <p:cNvGraphicFramePr/>
          <p:nvPr>
            <p:extLst>
              <p:ext uri="{D42A27DB-BD31-4B8C-83A1-F6EECF244321}">
                <p14:modId xmlns:p14="http://schemas.microsoft.com/office/powerpoint/2010/main" val="4178067413"/>
              </p:ext>
            </p:extLst>
          </p:nvPr>
        </p:nvGraphicFramePr>
        <p:xfrm>
          <a:off x="95978" y="3078686"/>
          <a:ext cx="6632475" cy="6580106"/>
        </p:xfrm>
        <a:graphic>
          <a:graphicData uri="http://schemas.openxmlformats.org/drawingml/2006/table">
            <a:tbl>
              <a:tblPr firstRow="1" firstCol="1" bandRow="1">
                <a:noFill/>
              </a:tblPr>
              <a:tblGrid>
                <a:gridCol w="1449487">
                  <a:extLst>
                    <a:ext uri="{9D8B030D-6E8A-4147-A177-3AD203B41FA5}">
                      <a16:colId xmlns:a16="http://schemas.microsoft.com/office/drawing/2014/main" val="20000"/>
                    </a:ext>
                  </a:extLst>
                </a:gridCol>
                <a:gridCol w="2506113">
                  <a:extLst>
                    <a:ext uri="{9D8B030D-6E8A-4147-A177-3AD203B41FA5}">
                      <a16:colId xmlns:a16="http://schemas.microsoft.com/office/drawing/2014/main" val="20001"/>
                    </a:ext>
                  </a:extLst>
                </a:gridCol>
                <a:gridCol w="2676875">
                  <a:extLst>
                    <a:ext uri="{9D8B030D-6E8A-4147-A177-3AD203B41FA5}">
                      <a16:colId xmlns:a16="http://schemas.microsoft.com/office/drawing/2014/main" val="20002"/>
                    </a:ext>
                  </a:extLst>
                </a:gridCol>
              </a:tblGrid>
              <a:tr h="198750">
                <a:tc>
                  <a:txBody>
                    <a:bodyPr/>
                    <a:lstStyle/>
                    <a:p>
                      <a:pPr marL="0" marR="0" lvl="0" indent="0" algn="l" rtl="0">
                        <a:lnSpc>
                          <a:spcPct val="107000"/>
                        </a:lnSpc>
                        <a:spcBef>
                          <a:spcPts val="0"/>
                        </a:spcBef>
                        <a:spcAft>
                          <a:spcPts val="0"/>
                        </a:spcAft>
                        <a:buNone/>
                      </a:pPr>
                      <a:endParaRPr sz="1400"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bg1"/>
                          </a:solidFill>
                        </a:rPr>
                        <a:t>Autumn 1</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bg1"/>
                          </a:solidFill>
                        </a:rPr>
                        <a:t>Autumn 2</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206170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spcBef>
                          <a:spcPts val="0"/>
                        </a:spcBef>
                        <a:spcAft>
                          <a:spcPts val="0"/>
                        </a:spcAft>
                        <a:buNone/>
                      </a:pPr>
                      <a:r>
                        <a:rPr lang="en-GB" sz="1200" u="none" strike="noStrike" cap="none">
                          <a:solidFill>
                            <a:srgbClr val="000000"/>
                          </a:solidFill>
                          <a:latin typeface="Calibri"/>
                          <a:ea typeface="Calibri"/>
                          <a:cs typeface="Calibri"/>
                          <a:sym typeface="Calibri"/>
                        </a:rPr>
                        <a:t>Graphs and sequences</a:t>
                      </a:r>
                      <a:endParaRPr/>
                    </a:p>
                    <a:p>
                      <a:pPr marL="0" marR="0" lvl="0" indent="0" algn="l" rtl="0">
                        <a:spcBef>
                          <a:spcPts val="0"/>
                        </a:spcBef>
                        <a:spcAft>
                          <a:spcPts val="0"/>
                        </a:spcAft>
                        <a:buNone/>
                      </a:pPr>
                      <a:r>
                        <a:rPr lang="en-GB" sz="1200" u="none" strike="noStrike" cap="none">
                          <a:solidFill>
                            <a:srgbClr val="000000"/>
                          </a:solidFill>
                          <a:latin typeface="Calibri"/>
                          <a:ea typeface="Calibri"/>
                          <a:cs typeface="Calibri"/>
                          <a:sym typeface="Calibri"/>
                        </a:rPr>
                        <a:t>Mensuration</a:t>
                      </a:r>
                      <a:endParaRPr/>
                    </a:p>
                    <a:p>
                      <a:pPr marL="0" marR="0" lvl="0" indent="0" algn="l" rtl="0">
                        <a:spcBef>
                          <a:spcPts val="0"/>
                        </a:spcBef>
                        <a:spcAft>
                          <a:spcPts val="0"/>
                        </a:spcAft>
                        <a:buNone/>
                      </a:pPr>
                      <a:r>
                        <a:rPr lang="en-GB" sz="1200" u="none" strike="noStrike" cap="none">
                          <a:solidFill>
                            <a:srgbClr val="000000"/>
                          </a:solidFill>
                          <a:latin typeface="Calibri"/>
                          <a:ea typeface="Calibri"/>
                          <a:cs typeface="Calibri"/>
                          <a:sym typeface="Calibri"/>
                        </a:rPr>
                        <a:t>Calculations</a:t>
                      </a:r>
                      <a:endParaRPr/>
                    </a:p>
                    <a:p>
                      <a:pPr marL="0" marR="0" lvl="0" indent="0" algn="l" rtl="0">
                        <a:spcBef>
                          <a:spcPts val="0"/>
                        </a:spcBef>
                        <a:spcAft>
                          <a:spcPts val="0"/>
                        </a:spcAft>
                        <a:buNone/>
                      </a:pPr>
                      <a:r>
                        <a:rPr lang="en-GB" sz="1200" u="none" strike="noStrike" cap="none">
                          <a:solidFill>
                            <a:srgbClr val="000000"/>
                          </a:solidFill>
                          <a:latin typeface="Calibri"/>
                          <a:ea typeface="Calibri"/>
                          <a:cs typeface="Calibri"/>
                          <a:sym typeface="Calibri"/>
                        </a:rPr>
                        <a:t>Proportion and percentages</a:t>
                      </a:r>
                      <a:endParaRPr/>
                    </a:p>
                    <a:p>
                      <a:pPr marL="0" marR="0" lvl="0" indent="0" algn="l" rtl="0">
                        <a:spcBef>
                          <a:spcPts val="0"/>
                        </a:spcBef>
                        <a:spcAft>
                          <a:spcPts val="0"/>
                        </a:spcAft>
                        <a:buNone/>
                      </a:pPr>
                      <a:r>
                        <a:rPr lang="en-GB" sz="1200" u="none" strike="noStrike" cap="none">
                          <a:solidFill>
                            <a:srgbClr val="000000"/>
                          </a:solidFill>
                          <a:latin typeface="Calibri"/>
                          <a:ea typeface="Calibri"/>
                          <a:cs typeface="Calibri"/>
                          <a:sym typeface="Calibri"/>
                        </a:rPr>
                        <a:t>Equations and formulae  </a:t>
                      </a:r>
                      <a:endParaRPr sz="1200" u="none" strike="noStrike" cap="none">
                        <a:solidFill>
                          <a:srgbClr val="000000"/>
                        </a:solidFill>
                        <a:latin typeface="Calibri"/>
                        <a:ea typeface="Calibri"/>
                        <a:cs typeface="Calibri"/>
                        <a:sym typeface="Calibri"/>
                      </a:endParaRPr>
                    </a:p>
                    <a:p>
                      <a:pPr marL="0" marR="0" lvl="0" indent="0" algn="l" rtl="0">
                        <a:spcBef>
                          <a:spcPts val="0"/>
                        </a:spcBef>
                        <a:spcAft>
                          <a:spcPts val="0"/>
                        </a:spcAft>
                        <a:buNone/>
                      </a:pPr>
                      <a:endParaRPr sz="1200" b="1" u="none" strike="noStrike" cap="none">
                        <a:solidFill>
                          <a:srgbClr val="000000"/>
                        </a:solidFill>
                        <a:latin typeface="Calibri"/>
                        <a:ea typeface="Calibri"/>
                        <a:cs typeface="Calibri"/>
                        <a:sym typeface="Calibri"/>
                      </a:endParaRPr>
                    </a:p>
                    <a:p>
                      <a:pPr marL="0" marR="0" lvl="0" indent="0" algn="l" rtl="0">
                        <a:spcBef>
                          <a:spcPts val="0"/>
                        </a:spcBef>
                        <a:spcAft>
                          <a:spcPts val="0"/>
                        </a:spcAft>
                        <a:buNone/>
                      </a:pPr>
                      <a:r>
                        <a:rPr lang="en-GB" sz="1200" b="1" u="none" strike="noStrike" cap="none">
                          <a:solidFill>
                            <a:srgbClr val="000000"/>
                          </a:solidFill>
                          <a:latin typeface="Calibri"/>
                          <a:ea typeface="Calibri"/>
                          <a:cs typeface="Calibri"/>
                          <a:sym typeface="Calibri"/>
                        </a:rPr>
                        <a:t>Assessment: Class test, progress test, MemRi, Hegarty maths, Written and past exam question homework.</a:t>
                      </a:r>
                      <a:endParaRPr sz="1200" u="none" strike="noStrike" cap="none">
                        <a:solidFill>
                          <a:srgbClr val="000000"/>
                        </a:solidFill>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Number</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Angles</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Data</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Transformations</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Calculations</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solidFill>
                            <a:srgbClr val="000000"/>
                          </a:solidFill>
                          <a:latin typeface="Calibri"/>
                          <a:ea typeface="Calibri"/>
                          <a:cs typeface="Calibri"/>
                          <a:sym typeface="Calibri"/>
                        </a:rPr>
                        <a:t>Assessment: Progress test, </a:t>
                      </a:r>
                      <a:r>
                        <a:rPr lang="en-GB" sz="1200" b="1" u="none" strike="noStrike" cap="none" dirty="0" err="1">
                          <a:solidFill>
                            <a:srgbClr val="000000"/>
                          </a:solidFill>
                          <a:latin typeface="Calibri"/>
                          <a:ea typeface="Calibri"/>
                          <a:cs typeface="Calibri"/>
                          <a:sym typeface="Calibri"/>
                        </a:rPr>
                        <a:t>MemRi</a:t>
                      </a:r>
                      <a:r>
                        <a:rPr lang="en-GB" sz="1200" b="1" u="none" strike="noStrike" cap="none" dirty="0">
                          <a:solidFill>
                            <a:srgbClr val="000000"/>
                          </a:solidFill>
                          <a:latin typeface="Calibri"/>
                          <a:ea typeface="Calibri"/>
                          <a:cs typeface="Calibri"/>
                          <a:sym typeface="Calibri"/>
                        </a:rPr>
                        <a:t>, Hegarty maths, Written and past exam question homework.</a:t>
                      </a:r>
                      <a:r>
                        <a:rPr lang="en-GB" sz="600" u="none" strike="noStrike" cap="none" dirty="0">
                          <a:latin typeface="Calibri"/>
                          <a:ea typeface="Calibri"/>
                          <a:cs typeface="Calibri"/>
                          <a:sym typeface="Calibri"/>
                        </a:rPr>
                        <a:t>  </a:t>
                      </a:r>
                      <a:endParaRPr sz="6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AP1</a:t>
                      </a:r>
                      <a:endParaRPr sz="12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134150">
                <a:tc>
                  <a:txBody>
                    <a:bodyPr/>
                    <a:lstStyle/>
                    <a:p>
                      <a:pPr marL="0" marR="0" lvl="0" indent="0" algn="l" rtl="0">
                        <a:lnSpc>
                          <a:spcPct val="107000"/>
                        </a:lnSpc>
                        <a:spcBef>
                          <a:spcPts val="0"/>
                        </a:spcBef>
                        <a:spcAft>
                          <a:spcPts val="0"/>
                        </a:spcAft>
                        <a:buNone/>
                      </a:pPr>
                      <a:endParaRPr sz="8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endParaRPr sz="130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endParaRPr sz="1300" u="none" strike="noStrike" cap="none" dirty="0">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19875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rPr>
                        <a:t> </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Spring 1</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Spring 2</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159655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Equations and formulae</a:t>
                      </a:r>
                      <a:endParaRPr sz="1200"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Data</a:t>
                      </a:r>
                      <a:endParaRPr sz="1200"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Number</a:t>
                      </a:r>
                      <a:endParaRPr sz="1200"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Angles</a:t>
                      </a:r>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Mensuration</a:t>
                      </a:r>
                      <a:endParaRPr sz="1200"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 </a:t>
                      </a:r>
                      <a:endParaRPr sz="1200"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a:solidFill>
                            <a:srgbClr val="000000"/>
                          </a:solidFill>
                          <a:latin typeface="Calibri"/>
                          <a:ea typeface="Calibri"/>
                          <a:cs typeface="Calibri"/>
                          <a:sym typeface="Calibri"/>
                        </a:rPr>
                        <a:t>Assessment: Class test, progress test, MemRi, Hegarty maths, Written and past exam question homework</a:t>
                      </a:r>
                      <a:endParaRPr sz="1200" u="none" strike="noStrike" cap="none">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Proportion and percentages</a:t>
                      </a:r>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Transformations</a:t>
                      </a:r>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Graphs and sequences</a:t>
                      </a:r>
                      <a:endParaRPr sz="1200"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 </a:t>
                      </a:r>
                      <a:endParaRPr sz="1200"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a:solidFill>
                            <a:srgbClr val="000000"/>
                          </a:solidFill>
                          <a:latin typeface="Calibri"/>
                          <a:ea typeface="Calibri"/>
                          <a:cs typeface="Calibri"/>
                          <a:sym typeface="Calibri"/>
                        </a:rPr>
                        <a:t>Assessment: Progress test, MemRi, Hegarty maths, Written and past exam question homework and</a:t>
                      </a:r>
                      <a:endParaRPr/>
                    </a:p>
                    <a:p>
                      <a:pPr marL="0" marR="0" lvl="0" indent="0" algn="l" rtl="0">
                        <a:lnSpc>
                          <a:spcPct val="107000"/>
                        </a:lnSpc>
                        <a:spcBef>
                          <a:spcPts val="0"/>
                        </a:spcBef>
                        <a:spcAft>
                          <a:spcPts val="0"/>
                        </a:spcAft>
                        <a:buNone/>
                      </a:pPr>
                      <a:r>
                        <a:rPr lang="en-GB" sz="1200" b="1" u="none" strike="noStrike" cap="none">
                          <a:solidFill>
                            <a:srgbClr val="000000"/>
                          </a:solidFill>
                          <a:latin typeface="Calibri"/>
                          <a:ea typeface="Calibri"/>
                          <a:cs typeface="Calibri"/>
                          <a:sym typeface="Calibri"/>
                        </a:rPr>
                        <a:t>Progress check.</a:t>
                      </a:r>
                      <a:endParaRPr sz="600" b="0" u="none" strike="noStrike" cap="none">
                        <a:solidFill>
                          <a:schemeClr val="dk1"/>
                        </a:solidFill>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0">
                <a:tc>
                  <a:txBody>
                    <a:bodyPr/>
                    <a:lstStyle/>
                    <a:p>
                      <a:pPr marL="0" marR="0" lvl="0" indent="0" algn="l" rtl="0">
                        <a:lnSpc>
                          <a:spcPct val="107000"/>
                        </a:lnSpc>
                        <a:spcBef>
                          <a:spcPts val="0"/>
                        </a:spcBef>
                        <a:spcAft>
                          <a:spcPts val="0"/>
                        </a:spcAft>
                        <a:buNone/>
                      </a:pPr>
                      <a:endParaRPr sz="10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endParaRPr sz="100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endParaRPr sz="1000" u="none" strike="noStrike" cap="none" dirty="0">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19875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rPr>
                        <a:t> </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Summer 1</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rPr>
                        <a:t>Summer 2</a:t>
                      </a:r>
                      <a:endParaRPr sz="1400" b="1" u="none" strike="noStrike" cap="none" dirty="0">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141830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Angles</a:t>
                      </a:r>
                      <a:endParaRPr dirty="0"/>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Probability</a:t>
                      </a:r>
                      <a:endParaRPr dirty="0"/>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Equations and formulae</a:t>
                      </a:r>
                      <a:endParaRPr dirty="0"/>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Number</a:t>
                      </a:r>
                      <a:endParaRPr dirty="0"/>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Graphs and sequences</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solidFill>
                            <a:srgbClr val="000000"/>
                          </a:solidFill>
                          <a:latin typeface="Calibri"/>
                          <a:ea typeface="Calibri"/>
                          <a:cs typeface="Calibri"/>
                          <a:sym typeface="Calibri"/>
                        </a:rPr>
                        <a:t>Assessment: Class test, progress test, </a:t>
                      </a:r>
                      <a:r>
                        <a:rPr lang="en-GB" sz="1200" b="1" u="none" strike="noStrike" cap="none" dirty="0" err="1">
                          <a:solidFill>
                            <a:srgbClr val="000000"/>
                          </a:solidFill>
                          <a:latin typeface="Calibri"/>
                          <a:ea typeface="Calibri"/>
                          <a:cs typeface="Calibri"/>
                          <a:sym typeface="Calibri"/>
                        </a:rPr>
                        <a:t>MemRi</a:t>
                      </a:r>
                      <a:r>
                        <a:rPr lang="en-GB" sz="1200" b="1" u="none" strike="noStrike" cap="none" dirty="0">
                          <a:solidFill>
                            <a:srgbClr val="000000"/>
                          </a:solidFill>
                          <a:latin typeface="Calibri"/>
                          <a:ea typeface="Calibri"/>
                          <a:cs typeface="Calibri"/>
                          <a:sym typeface="Calibri"/>
                        </a:rPr>
                        <a:t>, Hegarty maths, Written and past exam question homework</a:t>
                      </a:r>
                      <a:endParaRPr sz="12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Calculations </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Constructions</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solidFill>
                            <a:srgbClr val="000000"/>
                          </a:solidFill>
                          <a:latin typeface="Calibri"/>
                          <a:ea typeface="Calibri"/>
                          <a:cs typeface="Calibri"/>
                          <a:sym typeface="Calibri"/>
                        </a:rPr>
                        <a:t>Assessment: Progress test, </a:t>
                      </a:r>
                      <a:r>
                        <a:rPr lang="en-GB" sz="1200" b="1" u="none" strike="noStrike" cap="none" dirty="0" err="1">
                          <a:solidFill>
                            <a:srgbClr val="000000"/>
                          </a:solidFill>
                          <a:latin typeface="Calibri"/>
                          <a:ea typeface="Calibri"/>
                          <a:cs typeface="Calibri"/>
                          <a:sym typeface="Calibri"/>
                        </a:rPr>
                        <a:t>MemRi</a:t>
                      </a:r>
                      <a:r>
                        <a:rPr lang="en-GB" sz="1200" b="1" u="none" strike="noStrike" cap="none" dirty="0">
                          <a:solidFill>
                            <a:srgbClr val="000000"/>
                          </a:solidFill>
                          <a:latin typeface="Calibri"/>
                          <a:ea typeface="Calibri"/>
                          <a:cs typeface="Calibri"/>
                          <a:sym typeface="Calibri"/>
                        </a:rPr>
                        <a:t>, Hegarty maths, Written and past exam question homework and</a:t>
                      </a:r>
                      <a:endParaRPr dirty="0"/>
                    </a:p>
                    <a:p>
                      <a:pPr marL="0" marR="0" lvl="0" indent="0" algn="l" rtl="0">
                        <a:lnSpc>
                          <a:spcPct val="107000"/>
                        </a:lnSpc>
                        <a:spcBef>
                          <a:spcPts val="0"/>
                        </a:spcBef>
                        <a:spcAft>
                          <a:spcPts val="0"/>
                        </a:spcAft>
                        <a:buNone/>
                      </a:pPr>
                      <a:r>
                        <a:rPr lang="en-GB" sz="1200" b="1" u="none" strike="noStrike" cap="none" dirty="0">
                          <a:solidFill>
                            <a:srgbClr val="000000"/>
                          </a:solidFill>
                          <a:latin typeface="Calibri"/>
                          <a:ea typeface="Calibri"/>
                          <a:cs typeface="Calibri"/>
                          <a:sym typeface="Calibri"/>
                        </a:rPr>
                        <a:t>Progress check.</a:t>
                      </a:r>
                      <a:endParaRPr sz="600" b="0" u="none" strike="noStrike" cap="none" dirty="0">
                        <a:solidFill>
                          <a:schemeClr val="dk1"/>
                        </a:solidFill>
                        <a:latin typeface="Calibri"/>
                        <a:ea typeface="Calibri"/>
                        <a:cs typeface="Calibri"/>
                        <a:sym typeface="Calibri"/>
                      </a:endParaRPr>
                    </a:p>
                    <a:p>
                      <a:pPr marL="0" marR="0" lvl="0" indent="0" algn="l" rtl="0">
                        <a:lnSpc>
                          <a:spcPct val="107000"/>
                        </a:lnSpc>
                        <a:spcBef>
                          <a:spcPts val="0"/>
                        </a:spcBef>
                        <a:spcAft>
                          <a:spcPts val="0"/>
                        </a:spcAft>
                        <a:buNone/>
                      </a:pPr>
                      <a:r>
                        <a:rPr lang="en-GB" sz="600" u="none" strike="noStrike" cap="none" dirty="0">
                          <a:latin typeface="Calibri"/>
                          <a:ea typeface="Calibri"/>
                          <a:cs typeface="Calibri"/>
                          <a:sym typeface="Calibri"/>
                        </a:rPr>
                        <a:t> </a:t>
                      </a:r>
                      <a:endParaRPr sz="6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AP2</a:t>
                      </a:r>
                      <a:endParaRPr sz="12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35" name="Google Shape;125;p15">
            <a:extLst>
              <a:ext uri="{FF2B5EF4-FFF2-40B4-BE49-F238E27FC236}">
                <a16:creationId xmlns:a16="http://schemas.microsoft.com/office/drawing/2014/main" id="{8E75FBDE-8CF1-44FB-8164-E00C2BA5B40A}"/>
              </a:ext>
            </a:extLst>
          </p:cNvPr>
          <p:cNvSpPr/>
          <p:nvPr/>
        </p:nvSpPr>
        <p:spPr>
          <a:xfrm>
            <a:off x="1" y="840483"/>
            <a:ext cx="622300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a:solidFill>
                  <a:srgbClr val="0B703C"/>
                </a:solidFill>
                <a:latin typeface="Tahoma"/>
                <a:ea typeface="Tahoma"/>
                <a:cs typeface="Tahoma"/>
                <a:sym typeface="Tahoma"/>
              </a:rPr>
              <a:t>Head of Department:  Ms A. Toprak</a:t>
            </a:r>
            <a:endParaRPr sz="1800">
              <a:solidFill>
                <a:schemeClr val="dk1"/>
              </a:solidFill>
              <a:latin typeface="Tahoma"/>
              <a:ea typeface="Tahoma"/>
              <a:cs typeface="Tahoma"/>
              <a:sym typeface="Tahoma"/>
            </a:endParaRPr>
          </a:p>
        </p:txBody>
      </p:sp>
      <p:sp>
        <p:nvSpPr>
          <p:cNvPr id="36" name="Google Shape;126;p15">
            <a:extLst>
              <a:ext uri="{FF2B5EF4-FFF2-40B4-BE49-F238E27FC236}">
                <a16:creationId xmlns:a16="http://schemas.microsoft.com/office/drawing/2014/main" id="{A197A48C-8306-497E-A081-AB94B68DD611}"/>
              </a:ext>
            </a:extLst>
          </p:cNvPr>
          <p:cNvSpPr txBox="1"/>
          <p:nvPr/>
        </p:nvSpPr>
        <p:spPr>
          <a:xfrm>
            <a:off x="268335" y="1235958"/>
            <a:ext cx="6195966" cy="181588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400">
                <a:solidFill>
                  <a:schemeClr val="dk1"/>
                </a:solidFill>
                <a:latin typeface="Calibri"/>
                <a:ea typeface="Calibri"/>
                <a:cs typeface="Calibri"/>
                <a:sym typeface="Calibri"/>
              </a:rPr>
              <a:t>Mathematics is a creative and highly interconnected discipline that has been developed over centuries, providing the solution to some of history’s most intriguing problems. It is essential to everyday life, critical to science, technology and engineering, and necessary for financial literacy and most forms of employment. A high-quality mathematics education therefore provides a foundation for understanding the world, the ability to reason mathematically, an appreciation of the beauty and power of mathematics, and a sense of enjoyment and curiosity about the subject.</a:t>
            </a:r>
            <a:endParaRPr sz="1400" b="1">
              <a:solidFill>
                <a:schemeClr val="dk1"/>
              </a:solidFill>
              <a:latin typeface="Calibri"/>
              <a:ea typeface="Calibri"/>
              <a:cs typeface="Calibri"/>
              <a:sym typeface="Calibri"/>
            </a:endParaRPr>
          </a:p>
        </p:txBody>
      </p:sp>
      <p:sp>
        <p:nvSpPr>
          <p:cNvPr id="37" name="Google Shape;127;p15">
            <a:extLst>
              <a:ext uri="{FF2B5EF4-FFF2-40B4-BE49-F238E27FC236}">
                <a16:creationId xmlns:a16="http://schemas.microsoft.com/office/drawing/2014/main" id="{3BD6833E-031F-45A1-A6F2-6ADA50DA4D24}"/>
              </a:ext>
            </a:extLst>
          </p:cNvPr>
          <p:cNvSpPr/>
          <p:nvPr/>
        </p:nvSpPr>
        <p:spPr>
          <a:xfrm>
            <a:off x="50408" y="826593"/>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9</a:t>
            </a:r>
            <a:endParaRPr sz="1800">
              <a:solidFill>
                <a:srgbClr val="AFABAB"/>
              </a:solidFill>
              <a:latin typeface="Tahoma"/>
              <a:ea typeface="Tahoma"/>
              <a:cs typeface="Tahoma"/>
              <a:sym typeface="Tahoma"/>
            </a:endParaRPr>
          </a:p>
        </p:txBody>
      </p:sp>
    </p:spTree>
    <p:extLst>
      <p:ext uri="{BB962C8B-B14F-4D97-AF65-F5344CB8AC3E}">
        <p14:creationId xmlns:p14="http://schemas.microsoft.com/office/powerpoint/2010/main" val="18109678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oogle Shape;114;p15">
            <a:extLst>
              <a:ext uri="{FF2B5EF4-FFF2-40B4-BE49-F238E27FC236}">
                <a16:creationId xmlns:a16="http://schemas.microsoft.com/office/drawing/2014/main" id="{1966AEA3-C9A3-4437-B583-3812DFE6443F}"/>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 name="Google Shape;115;p15">
            <a:extLst>
              <a:ext uri="{FF2B5EF4-FFF2-40B4-BE49-F238E27FC236}">
                <a16:creationId xmlns:a16="http://schemas.microsoft.com/office/drawing/2014/main" id="{3C5DF187-F82A-4410-B945-612CE8337E34}"/>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5" name="Google Shape;116;p15">
            <a:extLst>
              <a:ext uri="{FF2B5EF4-FFF2-40B4-BE49-F238E27FC236}">
                <a16:creationId xmlns:a16="http://schemas.microsoft.com/office/drawing/2014/main" id="{8CF69547-3EAF-4480-ABF0-383BB5CFC3A6}"/>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6" name="Google Shape;117;p15">
            <a:extLst>
              <a:ext uri="{FF2B5EF4-FFF2-40B4-BE49-F238E27FC236}">
                <a16:creationId xmlns:a16="http://schemas.microsoft.com/office/drawing/2014/main" id="{7D0F2026-7905-4035-9A27-C47254E38CDD}"/>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17" name="Google Shape;118;p15">
            <a:extLst>
              <a:ext uri="{FF2B5EF4-FFF2-40B4-BE49-F238E27FC236}">
                <a16:creationId xmlns:a16="http://schemas.microsoft.com/office/drawing/2014/main" id="{3534709C-2D85-43D7-BEF2-F72637CA20BE}"/>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18" name="Google Shape;119;p15">
            <a:extLst>
              <a:ext uri="{FF2B5EF4-FFF2-40B4-BE49-F238E27FC236}">
                <a16:creationId xmlns:a16="http://schemas.microsoft.com/office/drawing/2014/main" id="{D5D7C4C3-D364-45F2-879C-6C97D7089A98}"/>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 name="Google Shape;120;p15">
            <a:extLst>
              <a:ext uri="{FF2B5EF4-FFF2-40B4-BE49-F238E27FC236}">
                <a16:creationId xmlns:a16="http://schemas.microsoft.com/office/drawing/2014/main" id="{71FBD7C0-7C04-4C34-A8ED-C98407EE3CF8}"/>
              </a:ext>
            </a:extLst>
          </p:cNvPr>
          <p:cNvSpPr txBox="1"/>
          <p:nvPr/>
        </p:nvSpPr>
        <p:spPr>
          <a:xfrm>
            <a:off x="3298195" y="9682490"/>
            <a:ext cx="338554" cy="2616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13</a:t>
            </a:r>
            <a:endParaRPr sz="1100" dirty="0">
              <a:solidFill>
                <a:srgbClr val="0B703C"/>
              </a:solidFill>
              <a:latin typeface="Tahoma"/>
              <a:ea typeface="Tahoma"/>
              <a:cs typeface="Tahoma"/>
              <a:sym typeface="Tahoma"/>
            </a:endParaRPr>
          </a:p>
        </p:txBody>
      </p:sp>
      <p:sp>
        <p:nvSpPr>
          <p:cNvPr id="31" name="Google Shape;121;p15">
            <a:extLst>
              <a:ext uri="{FF2B5EF4-FFF2-40B4-BE49-F238E27FC236}">
                <a16:creationId xmlns:a16="http://schemas.microsoft.com/office/drawing/2014/main" id="{FFA88249-B872-43DF-9373-B1AC37AE85F1}"/>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MFL: French</a:t>
            </a:r>
            <a:endParaRPr sz="2000" b="0" i="0" u="none" strike="noStrike" cap="none">
              <a:solidFill>
                <a:schemeClr val="dk1"/>
              </a:solidFill>
              <a:latin typeface="Arial"/>
              <a:ea typeface="Arial"/>
              <a:cs typeface="Arial"/>
              <a:sym typeface="Arial"/>
            </a:endParaRPr>
          </a:p>
        </p:txBody>
      </p:sp>
      <p:sp>
        <p:nvSpPr>
          <p:cNvPr id="32" name="Google Shape;122;p15">
            <a:extLst>
              <a:ext uri="{FF2B5EF4-FFF2-40B4-BE49-F238E27FC236}">
                <a16:creationId xmlns:a16="http://schemas.microsoft.com/office/drawing/2014/main" id="{92F0F33C-A272-42C0-82E1-ECF905FA8184}"/>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a:solidFill>
                  <a:srgbClr val="0B703C"/>
                </a:solidFill>
                <a:latin typeface="Tahoma"/>
                <a:ea typeface="Tahoma"/>
                <a:cs typeface="Tahoma"/>
                <a:sym typeface="Tahoma"/>
              </a:rPr>
              <a:t>Head of Department:  Ms C. Mauris-Blanc</a:t>
            </a:r>
            <a:endParaRPr sz="1800">
              <a:solidFill>
                <a:schemeClr val="dk1"/>
              </a:solidFill>
              <a:latin typeface="Tahoma"/>
              <a:ea typeface="Tahoma"/>
              <a:cs typeface="Tahoma"/>
              <a:sym typeface="Tahoma"/>
            </a:endParaRPr>
          </a:p>
        </p:txBody>
      </p:sp>
      <p:graphicFrame>
        <p:nvGraphicFramePr>
          <p:cNvPr id="33" name="Google Shape;123;p15">
            <a:extLst>
              <a:ext uri="{FF2B5EF4-FFF2-40B4-BE49-F238E27FC236}">
                <a16:creationId xmlns:a16="http://schemas.microsoft.com/office/drawing/2014/main" id="{9D91931C-E0EE-4C81-B17B-E80FFCC9BFEC}"/>
              </a:ext>
            </a:extLst>
          </p:cNvPr>
          <p:cNvGraphicFramePr/>
          <p:nvPr>
            <p:extLst>
              <p:ext uri="{D42A27DB-BD31-4B8C-83A1-F6EECF244321}">
                <p14:modId xmlns:p14="http://schemas.microsoft.com/office/powerpoint/2010/main" val="3999083940"/>
              </p:ext>
            </p:extLst>
          </p:nvPr>
        </p:nvGraphicFramePr>
        <p:xfrm>
          <a:off x="112758" y="1262438"/>
          <a:ext cx="6632475" cy="8420050"/>
        </p:xfrm>
        <a:graphic>
          <a:graphicData uri="http://schemas.openxmlformats.org/drawingml/2006/table">
            <a:tbl>
              <a:tblPr firstRow="1" firstCol="1" bandRow="1">
                <a:noFill/>
              </a:tblPr>
              <a:tblGrid>
                <a:gridCol w="1279050">
                  <a:extLst>
                    <a:ext uri="{9D8B030D-6E8A-4147-A177-3AD203B41FA5}">
                      <a16:colId xmlns:a16="http://schemas.microsoft.com/office/drawing/2014/main" val="20000"/>
                    </a:ext>
                  </a:extLst>
                </a:gridCol>
                <a:gridCol w="2676550">
                  <a:extLst>
                    <a:ext uri="{9D8B030D-6E8A-4147-A177-3AD203B41FA5}">
                      <a16:colId xmlns:a16="http://schemas.microsoft.com/office/drawing/2014/main" val="20001"/>
                    </a:ext>
                  </a:extLst>
                </a:gridCol>
                <a:gridCol w="2676875">
                  <a:extLst>
                    <a:ext uri="{9D8B030D-6E8A-4147-A177-3AD203B41FA5}">
                      <a16:colId xmlns:a16="http://schemas.microsoft.com/office/drawing/2014/main" val="20002"/>
                    </a:ext>
                  </a:extLst>
                </a:gridCol>
              </a:tblGrid>
              <a:tr h="235600">
                <a:tc>
                  <a:txBody>
                    <a:bodyPr/>
                    <a:lstStyle/>
                    <a:p>
                      <a:pPr marL="0" marR="0" lvl="0" indent="0" algn="l" rtl="0">
                        <a:lnSpc>
                          <a:spcPct val="107000"/>
                        </a:lnSpc>
                        <a:spcBef>
                          <a:spcPts val="0"/>
                        </a:spcBef>
                        <a:spcAft>
                          <a:spcPts val="0"/>
                        </a:spcAft>
                        <a:buNone/>
                      </a:pPr>
                      <a:endParaRPr sz="1400" u="none" strike="noStrike" cap="none" dirty="0">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Autumn 1</a:t>
                      </a:r>
                      <a:endParaRPr sz="14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Autumn 2</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239595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200" b="1" u="sng" strike="noStrike" cap="none" dirty="0">
                          <a:latin typeface="Calibri"/>
                          <a:ea typeface="Calibri"/>
                          <a:cs typeface="Calibri"/>
                          <a:sym typeface="Calibri"/>
                        </a:rPr>
                        <a:t>Module 1: Qui </a:t>
                      </a:r>
                      <a:r>
                        <a:rPr lang="en-GB" sz="1200" b="1" u="sng" strike="noStrike" cap="none" dirty="0" err="1">
                          <a:latin typeface="Calibri"/>
                          <a:ea typeface="Calibri"/>
                          <a:cs typeface="Calibri"/>
                          <a:sym typeface="Calibri"/>
                        </a:rPr>
                        <a:t>suis</a:t>
                      </a:r>
                      <a:r>
                        <a:rPr lang="en-GB" sz="1200" b="1" u="sng" strike="noStrike" cap="none" dirty="0">
                          <a:latin typeface="Calibri"/>
                          <a:ea typeface="Calibri"/>
                          <a:cs typeface="Calibri"/>
                          <a:sym typeface="Calibri"/>
                        </a:rPr>
                        <a:t>-je?  - Identity and culture</a:t>
                      </a:r>
                      <a:endParaRPr dirty="0"/>
                    </a:p>
                    <a:p>
                      <a:pPr marL="0" marR="0" lvl="0" indent="0" algn="l" rtl="0">
                        <a:lnSpc>
                          <a:spcPct val="100000"/>
                        </a:lnSpc>
                        <a:spcBef>
                          <a:spcPts val="100"/>
                        </a:spcBef>
                        <a:spcAft>
                          <a:spcPts val="0"/>
                        </a:spcAft>
                        <a:buClr>
                          <a:schemeClr val="dk1"/>
                        </a:buClr>
                        <a:buSzPts val="1200"/>
                        <a:buFont typeface="Arial"/>
                        <a:buNone/>
                      </a:pPr>
                      <a:endParaRPr sz="1200" b="1" u="sng" strike="noStrike" cap="none" dirty="0">
                        <a:latin typeface="Calibri"/>
                        <a:ea typeface="Calibri"/>
                        <a:cs typeface="Calibri"/>
                        <a:sym typeface="Calibri"/>
                      </a:endParaRPr>
                    </a:p>
                    <a:p>
                      <a:pPr marL="171450" marR="0" lvl="0" indent="-171450" algn="l" rtl="0">
                        <a:lnSpc>
                          <a:spcPct val="100000"/>
                        </a:lnSpc>
                        <a:spcBef>
                          <a:spcPts val="100"/>
                        </a:spcBef>
                        <a:spcAft>
                          <a:spcPts val="0"/>
                        </a:spcAft>
                        <a:buClr>
                          <a:schemeClr val="dk1"/>
                        </a:buClr>
                        <a:buSzPts val="1200"/>
                        <a:buFont typeface="Arial"/>
                        <a:buChar char="•"/>
                      </a:pPr>
                      <a:r>
                        <a:rPr lang="en-GB" sz="1200" u="none" strike="noStrike" cap="none" dirty="0">
                          <a:latin typeface="Calibri"/>
                          <a:ea typeface="Calibri"/>
                          <a:cs typeface="Calibri"/>
                          <a:sym typeface="Calibri"/>
                        </a:rPr>
                        <a:t>Revising family and describing people</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Revising places in town and activities</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Talking about friends and what makes a good friend</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Using irregular verbs in the present tense</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Talking about family relationships</a:t>
                      </a:r>
                      <a:endParaRPr dirty="0"/>
                    </a:p>
                    <a:p>
                      <a:pPr marL="171450" marR="0" lvl="0" indent="-171450" algn="l" rtl="0">
                        <a:lnSpc>
                          <a:spcPct val="100000"/>
                        </a:lnSpc>
                        <a:spcBef>
                          <a:spcPts val="800"/>
                        </a:spcBef>
                        <a:spcAft>
                          <a:spcPts val="0"/>
                        </a:spcAft>
                        <a:buClr>
                          <a:schemeClr val="dk1"/>
                        </a:buClr>
                        <a:buSzPts val="1200"/>
                        <a:buFont typeface="Arial"/>
                        <a:buChar char="•"/>
                      </a:pPr>
                      <a:r>
                        <a:rPr lang="en-GB" sz="1200" u="none" strike="noStrike" cap="none" dirty="0">
                          <a:latin typeface="Calibri"/>
                          <a:ea typeface="Calibri"/>
                          <a:cs typeface="Calibri"/>
                          <a:sym typeface="Calibri"/>
                        </a:rPr>
                        <a:t>Using reflexive verbs in the present tense</a:t>
                      </a:r>
                      <a:endParaRPr sz="1200"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200" b="1" u="sng" strike="noStrike" cap="none">
                          <a:latin typeface="Calibri"/>
                          <a:ea typeface="Calibri"/>
                          <a:cs typeface="Calibri"/>
                          <a:sym typeface="Calibri"/>
                        </a:rPr>
                        <a:t>Module 1: Qui suis-je?  - Identity and culture</a:t>
                      </a:r>
                      <a:endParaRPr/>
                    </a:p>
                    <a:p>
                      <a:pPr marL="0" marR="0" lvl="0" indent="0" algn="l" rtl="0">
                        <a:lnSpc>
                          <a:spcPct val="100000"/>
                        </a:lnSpc>
                        <a:spcBef>
                          <a:spcPts val="0"/>
                        </a:spcBef>
                        <a:spcAft>
                          <a:spcPts val="0"/>
                        </a:spcAft>
                        <a:buClr>
                          <a:schemeClr val="dk1"/>
                        </a:buClr>
                        <a:buSzPts val="1200"/>
                        <a:buFont typeface="Arial"/>
                        <a:buNone/>
                      </a:pPr>
                      <a:endParaRPr sz="120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Describing a night out with friends</a:t>
                      </a:r>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Using the perfect tense</a:t>
                      </a:r>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Talking about life when you were younger</a:t>
                      </a:r>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Using the present and perfect tenses together</a:t>
                      </a:r>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Discussing role models</a:t>
                      </a:r>
                      <a:endParaRPr/>
                    </a:p>
                    <a:p>
                      <a:pPr marL="0" marR="0" lvl="0" indent="0" algn="l" rtl="0">
                        <a:lnSpc>
                          <a:spcPct val="100000"/>
                        </a:lnSpc>
                        <a:spcBef>
                          <a:spcPts val="0"/>
                        </a:spcBef>
                        <a:spcAft>
                          <a:spcPts val="0"/>
                        </a:spcAft>
                        <a:buNone/>
                      </a:pPr>
                      <a:r>
                        <a:rPr lang="en-GB" sz="1200" u="none" strike="noStrike" cap="none">
                          <a:latin typeface="Calibri"/>
                          <a:ea typeface="Calibri"/>
                          <a:cs typeface="Calibri"/>
                          <a:sym typeface="Calibri"/>
                        </a:rPr>
                        <a:t> </a:t>
                      </a:r>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23560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 </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dirty="0">
                          <a:latin typeface="Calibri"/>
                          <a:ea typeface="Calibri"/>
                          <a:cs typeface="Calibri"/>
                          <a:sym typeface="Calibri"/>
                        </a:rPr>
                        <a:t> </a:t>
                      </a:r>
                      <a:endParaRPr sz="1300" u="none" strike="noStrike" cap="none" dirty="0">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23560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 </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Spring 1</a:t>
                      </a:r>
                      <a:endParaRPr sz="1400" b="1"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0000"/>
                        </a:lnSpc>
                        <a:spcBef>
                          <a:spcPts val="0"/>
                        </a:spcBef>
                        <a:spcAft>
                          <a:spcPts val="0"/>
                        </a:spcAft>
                        <a:buNone/>
                      </a:pPr>
                      <a:r>
                        <a:rPr lang="en-GB" sz="1400" b="1" u="none" strike="noStrike" cap="none">
                          <a:solidFill>
                            <a:schemeClr val="lt1"/>
                          </a:solidFill>
                          <a:latin typeface="Calibri"/>
                          <a:ea typeface="Calibri"/>
                          <a:cs typeface="Calibri"/>
                          <a:sym typeface="Calibri"/>
                        </a:rPr>
                        <a:t>Spring 2</a:t>
                      </a:r>
                      <a:endParaRPr sz="1400" b="1"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2453625">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200" b="1" u="sng" strike="noStrike" cap="none" dirty="0">
                          <a:latin typeface="Calibri"/>
                          <a:ea typeface="Calibri"/>
                          <a:cs typeface="Calibri"/>
                          <a:sym typeface="Calibri"/>
                        </a:rPr>
                        <a:t>Module 2: Le temps des </a:t>
                      </a:r>
                      <a:r>
                        <a:rPr lang="en-GB" sz="1200" b="1" u="sng" strike="noStrike" cap="none" dirty="0" err="1">
                          <a:latin typeface="Calibri"/>
                          <a:ea typeface="Calibri"/>
                          <a:cs typeface="Calibri"/>
                          <a:sym typeface="Calibri"/>
                        </a:rPr>
                        <a:t>loisirs</a:t>
                      </a:r>
                      <a:r>
                        <a:rPr lang="en-GB" sz="1200" b="1" u="sng" strike="noStrike" cap="none" dirty="0">
                          <a:latin typeface="Calibri"/>
                          <a:ea typeface="Calibri"/>
                          <a:cs typeface="Calibri"/>
                          <a:sym typeface="Calibri"/>
                        </a:rPr>
                        <a:t> - Identity and culture</a:t>
                      </a:r>
                      <a:endParaRPr dirty="0"/>
                    </a:p>
                    <a:p>
                      <a:pPr marL="0" marR="0" lvl="0" indent="0" algn="l" rtl="0">
                        <a:lnSpc>
                          <a:spcPct val="100000"/>
                        </a:lnSpc>
                        <a:spcBef>
                          <a:spcPts val="0"/>
                        </a:spcBef>
                        <a:spcAft>
                          <a:spcPts val="0"/>
                        </a:spcAft>
                        <a:buClr>
                          <a:schemeClr val="dk1"/>
                        </a:buClr>
                        <a:buSzPts val="1200"/>
                        <a:buFont typeface="Arial"/>
                        <a:buNone/>
                      </a:pPr>
                      <a:endParaRPr sz="1200" b="1" u="sng"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Using the present ,perfect and imperfect tense</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Revising sport and music</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Revising technology, films and TV</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Talking about sport</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Using  </a:t>
                      </a:r>
                      <a:r>
                        <a:rPr lang="en-GB" sz="1200" i="1" u="none" strike="noStrike" cap="none" dirty="0" err="1">
                          <a:latin typeface="Calibri"/>
                          <a:ea typeface="Calibri"/>
                          <a:cs typeface="Calibri"/>
                          <a:sym typeface="Calibri"/>
                        </a:rPr>
                        <a:t>depuis</a:t>
                      </a:r>
                      <a:r>
                        <a:rPr lang="en-GB" sz="1200" i="1" u="none" strike="noStrike" cap="none" dirty="0">
                          <a:latin typeface="Calibri"/>
                          <a:ea typeface="Calibri"/>
                          <a:cs typeface="Calibri"/>
                          <a:sym typeface="Calibri"/>
                        </a:rPr>
                        <a:t> </a:t>
                      </a:r>
                      <a:r>
                        <a:rPr lang="en-GB" sz="1200" u="none" strike="noStrike" cap="none" dirty="0">
                          <a:latin typeface="Calibri"/>
                          <a:ea typeface="Calibri"/>
                          <a:cs typeface="Calibri"/>
                          <a:sym typeface="Calibri"/>
                        </a:rPr>
                        <a:t>+ the present tense</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Talking about your life online</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Using the comparative</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Talking about books and reading</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Practice of the imperfect tense</a:t>
                      </a:r>
                      <a:endParaRPr sz="1200"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200" b="1" u="sng" strike="noStrike" cap="none">
                          <a:latin typeface="Calibri"/>
                          <a:ea typeface="Calibri"/>
                          <a:cs typeface="Calibri"/>
                          <a:sym typeface="Calibri"/>
                        </a:rPr>
                        <a:t>Module 2: Le temps des loisirs - Identity and culture</a:t>
                      </a:r>
                      <a:endParaRPr sz="1200" u="none" strike="noStrike" cap="none">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Talking about your life online</a:t>
                      </a:r>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Using the comparative</a:t>
                      </a:r>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Talking about books and reading</a:t>
                      </a:r>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More practice of the imperfect tense</a:t>
                      </a:r>
                      <a:endParaRPr sz="120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Talking about television programmes</a:t>
                      </a:r>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Using direct object pronouns( </a:t>
                      </a:r>
                      <a:r>
                        <a:rPr lang="en-GB" sz="1200" i="1" u="none" strike="noStrike" cap="none">
                          <a:latin typeface="Calibri"/>
                          <a:ea typeface="Calibri"/>
                          <a:cs typeface="Calibri"/>
                          <a:sym typeface="Calibri"/>
                        </a:rPr>
                        <a:t>le, la,les</a:t>
                      </a:r>
                      <a:r>
                        <a:rPr lang="en-GB" sz="1200" u="none" strike="noStrike" cap="none">
                          <a:latin typeface="Calibri"/>
                          <a:ea typeface="Calibri"/>
                          <a:cs typeface="Calibri"/>
                          <a:sym typeface="Calibri"/>
                        </a:rPr>
                        <a:t>)</a:t>
                      </a:r>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Talking about actors and films</a:t>
                      </a:r>
                      <a:endParaRPr/>
                    </a:p>
                    <a:p>
                      <a:pPr marL="171450" marR="0" lvl="0" indent="-171450" algn="l" rtl="0">
                        <a:lnSpc>
                          <a:spcPct val="100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Using superlative adjectives</a:t>
                      </a:r>
                      <a:endParaRPr/>
                    </a:p>
                    <a:p>
                      <a:pPr marL="0" marR="0" lvl="0" indent="0" algn="l" rtl="0">
                        <a:lnSpc>
                          <a:spcPct val="100000"/>
                        </a:lnSpc>
                        <a:spcBef>
                          <a:spcPts val="0"/>
                        </a:spcBef>
                        <a:spcAft>
                          <a:spcPts val="0"/>
                        </a:spcAft>
                        <a:buClr>
                          <a:schemeClr val="dk1"/>
                        </a:buClr>
                        <a:buSzPts val="1200"/>
                        <a:buFont typeface="Arial"/>
                        <a:buNone/>
                      </a:pPr>
                      <a:endParaRPr sz="1200" u="none" strike="noStrike" cap="none">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23560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 </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dirty="0">
                          <a:latin typeface="Calibri"/>
                          <a:ea typeface="Calibri"/>
                          <a:cs typeface="Calibri"/>
                          <a:sym typeface="Calibri"/>
                        </a:rPr>
                        <a:t> </a:t>
                      </a:r>
                      <a:endParaRPr sz="1300" u="none" strike="noStrike" cap="none" dirty="0">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23560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 </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Summer 1</a:t>
                      </a:r>
                      <a:endParaRPr sz="1400" b="1"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Summer 2</a:t>
                      </a:r>
                      <a:endParaRPr sz="1400" b="1"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2392475">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6000"/>
                        </a:lnSpc>
                        <a:spcBef>
                          <a:spcPts val="0"/>
                        </a:spcBef>
                        <a:spcAft>
                          <a:spcPts val="0"/>
                        </a:spcAft>
                        <a:buClr>
                          <a:schemeClr val="dk1"/>
                        </a:buClr>
                        <a:buSzPts val="1200"/>
                        <a:buFont typeface="Arial"/>
                        <a:buNone/>
                      </a:pPr>
                      <a:r>
                        <a:rPr lang="en-GB" sz="1200" b="1" u="sng" strike="noStrike" cap="none" dirty="0">
                          <a:latin typeface="Calibri"/>
                          <a:ea typeface="Calibri"/>
                          <a:cs typeface="Calibri"/>
                          <a:sym typeface="Calibri"/>
                        </a:rPr>
                        <a:t>Module 3: </a:t>
                      </a:r>
                      <a:r>
                        <a:rPr lang="en-GB" sz="1200" b="1" u="sng" strike="noStrike" cap="none" dirty="0" err="1">
                          <a:latin typeface="Calibri"/>
                          <a:ea typeface="Calibri"/>
                          <a:cs typeface="Calibri"/>
                          <a:sym typeface="Calibri"/>
                        </a:rPr>
                        <a:t>Jours</a:t>
                      </a:r>
                      <a:r>
                        <a:rPr lang="en-GB" sz="1200" b="1" u="sng" strike="noStrike" cap="none" dirty="0">
                          <a:latin typeface="Calibri"/>
                          <a:ea typeface="Calibri"/>
                          <a:cs typeface="Calibri"/>
                          <a:sym typeface="Calibri"/>
                        </a:rPr>
                        <a:t> ordinaires, </a:t>
                      </a:r>
                      <a:r>
                        <a:rPr lang="en-GB" sz="1200" b="1" u="sng" strike="noStrike" cap="none" dirty="0" err="1">
                          <a:latin typeface="Calibri"/>
                          <a:ea typeface="Calibri"/>
                          <a:cs typeface="Calibri"/>
                          <a:sym typeface="Calibri"/>
                        </a:rPr>
                        <a:t>jours</a:t>
                      </a:r>
                      <a:r>
                        <a:rPr lang="en-GB" sz="1200" b="1" u="sng" strike="noStrike" cap="none" dirty="0">
                          <a:latin typeface="Calibri"/>
                          <a:ea typeface="Calibri"/>
                          <a:cs typeface="Calibri"/>
                          <a:sym typeface="Calibri"/>
                        </a:rPr>
                        <a:t> de fête - Identity and culture</a:t>
                      </a:r>
                      <a:endParaRPr dirty="0"/>
                    </a:p>
                    <a:p>
                      <a:pPr marL="0" marR="0" lvl="0" indent="0" algn="l" rtl="0">
                        <a:lnSpc>
                          <a:spcPct val="106000"/>
                        </a:lnSpc>
                        <a:spcBef>
                          <a:spcPts val="0"/>
                        </a:spcBef>
                        <a:spcAft>
                          <a:spcPts val="0"/>
                        </a:spcAft>
                        <a:buClr>
                          <a:schemeClr val="dk1"/>
                        </a:buClr>
                        <a:buSzPts val="1200"/>
                        <a:buFont typeface="Arial"/>
                        <a:buNone/>
                      </a:pPr>
                      <a:endParaRPr sz="1200" b="1" u="sng" strike="noStrike" cap="none" dirty="0">
                        <a:latin typeface="Calibri"/>
                        <a:ea typeface="Calibri"/>
                        <a:cs typeface="Calibri"/>
                        <a:sym typeface="Calibri"/>
                      </a:endParaRPr>
                    </a:p>
                    <a:p>
                      <a:pPr marL="171450" marR="0" lvl="0" indent="-171450" algn="l" rtl="0">
                        <a:lnSpc>
                          <a:spcPct val="106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Talking about food and meals</a:t>
                      </a:r>
                      <a:endParaRPr sz="1200" u="none" strike="noStrike" cap="none" dirty="0">
                        <a:latin typeface="Calibri"/>
                        <a:ea typeface="Calibri"/>
                        <a:cs typeface="Calibri"/>
                        <a:sym typeface="Calibri"/>
                      </a:endParaRPr>
                    </a:p>
                    <a:p>
                      <a:pPr marL="171450" marR="0" lvl="0" indent="-171450" algn="l" rtl="0">
                        <a:lnSpc>
                          <a:spcPct val="106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Discussing and shopping for clothes</a:t>
                      </a:r>
                      <a:endParaRPr sz="1200" u="none" strike="noStrike" cap="none" dirty="0">
                        <a:latin typeface="Calibri"/>
                        <a:ea typeface="Calibri"/>
                        <a:cs typeface="Calibri"/>
                        <a:sym typeface="Calibri"/>
                      </a:endParaRPr>
                    </a:p>
                    <a:p>
                      <a:pPr marL="171450" marR="0" lvl="0" indent="-171450" algn="l" rtl="0">
                        <a:lnSpc>
                          <a:spcPct val="106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Describing your daily life</a:t>
                      </a:r>
                      <a:endParaRPr sz="1200" u="none" strike="noStrike" cap="none" dirty="0">
                        <a:latin typeface="Calibri"/>
                        <a:ea typeface="Calibri"/>
                        <a:cs typeface="Calibri"/>
                        <a:sym typeface="Calibri"/>
                      </a:endParaRPr>
                    </a:p>
                    <a:p>
                      <a:pPr marL="171450" marR="0" lvl="0" indent="-171450" algn="l" rtl="0">
                        <a:lnSpc>
                          <a:spcPct val="106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Using </a:t>
                      </a:r>
                      <a:r>
                        <a:rPr lang="en-GB" sz="1200" i="1" u="none" strike="noStrike" cap="none" dirty="0" err="1">
                          <a:latin typeface="Calibri"/>
                          <a:ea typeface="Calibri"/>
                          <a:cs typeface="Calibri"/>
                          <a:sym typeface="Calibri"/>
                        </a:rPr>
                        <a:t>pouvoir</a:t>
                      </a:r>
                      <a:r>
                        <a:rPr lang="en-GB" sz="1200" u="none" strike="noStrike" cap="none" dirty="0">
                          <a:latin typeface="Calibri"/>
                          <a:ea typeface="Calibri"/>
                          <a:cs typeface="Calibri"/>
                          <a:sym typeface="Calibri"/>
                        </a:rPr>
                        <a:t> and </a:t>
                      </a:r>
                      <a:r>
                        <a:rPr lang="en-GB" sz="1200" i="1" u="none" strike="noStrike" cap="none" dirty="0">
                          <a:latin typeface="Calibri"/>
                          <a:ea typeface="Calibri"/>
                          <a:cs typeface="Calibri"/>
                          <a:sym typeface="Calibri"/>
                        </a:rPr>
                        <a:t>devoir</a:t>
                      </a:r>
                      <a:endParaRPr sz="1200" i="1" u="none" strike="noStrike" cap="none" dirty="0">
                        <a:latin typeface="Calibri"/>
                        <a:ea typeface="Calibri"/>
                        <a:cs typeface="Calibri"/>
                        <a:sym typeface="Calibri"/>
                      </a:endParaRPr>
                    </a:p>
                    <a:p>
                      <a:pPr marL="171450" marR="0" lvl="0" indent="-171450" algn="l" rtl="0">
                        <a:lnSpc>
                          <a:spcPct val="106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Using </a:t>
                      </a:r>
                      <a:r>
                        <a:rPr lang="en-GB" sz="1200" i="1" u="none" strike="noStrike" cap="none" dirty="0" err="1">
                          <a:latin typeface="Calibri"/>
                          <a:ea typeface="Calibri"/>
                          <a:cs typeface="Calibri"/>
                          <a:sym typeface="Calibri"/>
                        </a:rPr>
                        <a:t>quel</a:t>
                      </a:r>
                      <a:r>
                        <a:rPr lang="en-GB" sz="1200" i="1" u="none" strike="noStrike" cap="none" dirty="0">
                          <a:latin typeface="Calibri"/>
                          <a:ea typeface="Calibri"/>
                          <a:cs typeface="Calibri"/>
                          <a:sym typeface="Calibri"/>
                        </a:rPr>
                        <a:t>(s)/ quelle(s) and </a:t>
                      </a:r>
                      <a:r>
                        <a:rPr lang="en-GB" sz="1200" i="1" u="none" strike="noStrike" cap="none" dirty="0" err="1">
                          <a:latin typeface="Calibri"/>
                          <a:ea typeface="Calibri"/>
                          <a:cs typeface="Calibri"/>
                          <a:sym typeface="Calibri"/>
                        </a:rPr>
                        <a:t>ce</a:t>
                      </a:r>
                      <a:r>
                        <a:rPr lang="en-GB" sz="1200" i="1" u="none" strike="noStrike" cap="none" dirty="0">
                          <a:latin typeface="Calibri"/>
                          <a:ea typeface="Calibri"/>
                          <a:cs typeface="Calibri"/>
                          <a:sym typeface="Calibri"/>
                        </a:rPr>
                        <a:t>/ </a:t>
                      </a:r>
                      <a:r>
                        <a:rPr lang="en-GB" sz="1200" i="1" u="none" strike="noStrike" cap="none" dirty="0" err="1">
                          <a:latin typeface="Calibri"/>
                          <a:ea typeface="Calibri"/>
                          <a:cs typeface="Calibri"/>
                          <a:sym typeface="Calibri"/>
                        </a:rPr>
                        <a:t>cet</a:t>
                      </a:r>
                      <a:r>
                        <a:rPr lang="en-GB" sz="1200" i="1" u="none" strike="noStrike" cap="none" dirty="0">
                          <a:latin typeface="Calibri"/>
                          <a:ea typeface="Calibri"/>
                          <a:cs typeface="Calibri"/>
                          <a:sym typeface="Calibri"/>
                        </a:rPr>
                        <a:t>/</a:t>
                      </a:r>
                      <a:r>
                        <a:rPr lang="en-GB" sz="1200" i="1" u="none" strike="noStrike" cap="none" dirty="0" err="1">
                          <a:latin typeface="Calibri"/>
                          <a:ea typeface="Calibri"/>
                          <a:cs typeface="Calibri"/>
                          <a:sym typeface="Calibri"/>
                        </a:rPr>
                        <a:t>cette</a:t>
                      </a:r>
                      <a:r>
                        <a:rPr lang="en-GB" sz="1200" i="1" u="none" strike="noStrike" cap="none" dirty="0">
                          <a:latin typeface="Calibri"/>
                          <a:ea typeface="Calibri"/>
                          <a:cs typeface="Calibri"/>
                          <a:sym typeface="Calibri"/>
                        </a:rPr>
                        <a:t>/</a:t>
                      </a:r>
                      <a:r>
                        <a:rPr lang="en-GB" sz="1200" i="1" u="none" strike="noStrike" cap="none" dirty="0" err="1">
                          <a:latin typeface="Calibri"/>
                          <a:ea typeface="Calibri"/>
                          <a:cs typeface="Calibri"/>
                          <a:sym typeface="Calibri"/>
                        </a:rPr>
                        <a:t>ces</a:t>
                      </a:r>
                      <a:endParaRPr sz="1200" i="1" u="none" strike="noStrike" cap="none" dirty="0">
                        <a:latin typeface="Calibri"/>
                        <a:ea typeface="Calibri"/>
                        <a:cs typeface="Calibri"/>
                        <a:sym typeface="Calibri"/>
                      </a:endParaRPr>
                    </a:p>
                    <a:p>
                      <a:pPr marL="171450" marR="0" lvl="0" indent="-171450" algn="l" rtl="0">
                        <a:lnSpc>
                          <a:spcPct val="106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Describing festivals and traditions</a:t>
                      </a:r>
                      <a:endParaRPr sz="1200" u="none" strike="noStrike" cap="none" dirty="0">
                        <a:latin typeface="Calibri"/>
                        <a:ea typeface="Calibri"/>
                        <a:cs typeface="Calibri"/>
                        <a:sym typeface="Calibri"/>
                      </a:endParaRPr>
                    </a:p>
                    <a:p>
                      <a:pPr marL="171450" marR="0" lvl="0" indent="-171450" algn="l" rtl="0">
                        <a:lnSpc>
                          <a:spcPct val="106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Asking questions using </a:t>
                      </a:r>
                      <a:r>
                        <a:rPr lang="en-GB" sz="1200" i="1" u="none" strike="noStrike" cap="none" dirty="0" err="1">
                          <a:latin typeface="Calibri"/>
                          <a:ea typeface="Calibri"/>
                          <a:cs typeface="Calibri"/>
                          <a:sym typeface="Calibri"/>
                        </a:rPr>
                        <a:t>est-ce</a:t>
                      </a:r>
                      <a:r>
                        <a:rPr lang="en-GB" sz="1200" i="1" u="none" strike="noStrike" cap="none" dirty="0">
                          <a:latin typeface="Calibri"/>
                          <a:ea typeface="Calibri"/>
                          <a:cs typeface="Calibri"/>
                          <a:sym typeface="Calibri"/>
                        </a:rPr>
                        <a:t> que..? </a:t>
                      </a:r>
                      <a:r>
                        <a:rPr lang="en-GB" sz="1200" u="none" strike="noStrike" cap="none" dirty="0">
                          <a:latin typeface="Calibri"/>
                          <a:ea typeface="Calibri"/>
                          <a:cs typeface="Calibri"/>
                          <a:sym typeface="Calibri"/>
                        </a:rPr>
                        <a:t>and </a:t>
                      </a:r>
                      <a:r>
                        <a:rPr lang="en-GB" sz="1200" i="1" u="none" strike="noStrike" cap="none" dirty="0" err="1">
                          <a:latin typeface="Calibri"/>
                          <a:ea typeface="Calibri"/>
                          <a:cs typeface="Calibri"/>
                          <a:sym typeface="Calibri"/>
                        </a:rPr>
                        <a:t>qu’est-ce</a:t>
                      </a:r>
                      <a:r>
                        <a:rPr lang="en-GB" sz="1200" i="1" u="none" strike="noStrike" cap="none" dirty="0">
                          <a:latin typeface="Calibri"/>
                          <a:ea typeface="Calibri"/>
                          <a:cs typeface="Calibri"/>
                          <a:sym typeface="Calibri"/>
                        </a:rPr>
                        <a:t> que…?</a:t>
                      </a:r>
                      <a:endParaRPr sz="1200" i="1"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chemeClr val="dk1"/>
                        </a:buClr>
                        <a:buSzPts val="1200"/>
                        <a:buFont typeface="Arial"/>
                        <a:buNone/>
                      </a:pPr>
                      <a:r>
                        <a:rPr lang="en-GB" sz="1200" b="1" u="sng" strike="noStrike" cap="none" dirty="0">
                          <a:latin typeface="Calibri"/>
                          <a:ea typeface="Calibri"/>
                          <a:cs typeface="Calibri"/>
                          <a:sym typeface="Calibri"/>
                        </a:rPr>
                        <a:t>Module 3: </a:t>
                      </a:r>
                      <a:r>
                        <a:rPr lang="en-GB" sz="1200" b="1" u="sng" strike="noStrike" cap="none" dirty="0" err="1">
                          <a:latin typeface="Calibri"/>
                          <a:ea typeface="Calibri"/>
                          <a:cs typeface="Calibri"/>
                          <a:sym typeface="Calibri"/>
                        </a:rPr>
                        <a:t>Jours</a:t>
                      </a:r>
                      <a:r>
                        <a:rPr lang="en-GB" sz="1200" b="1" u="sng" strike="noStrike" cap="none" dirty="0">
                          <a:latin typeface="Calibri"/>
                          <a:ea typeface="Calibri"/>
                          <a:cs typeface="Calibri"/>
                          <a:sym typeface="Calibri"/>
                        </a:rPr>
                        <a:t> ordinaires, </a:t>
                      </a:r>
                      <a:r>
                        <a:rPr lang="en-GB" sz="1200" b="1" u="sng" strike="noStrike" cap="none" dirty="0" err="1">
                          <a:latin typeface="Calibri"/>
                          <a:ea typeface="Calibri"/>
                          <a:cs typeface="Calibri"/>
                          <a:sym typeface="Calibri"/>
                        </a:rPr>
                        <a:t>jours</a:t>
                      </a:r>
                      <a:r>
                        <a:rPr lang="en-GB" sz="1200" b="1" u="sng" strike="noStrike" cap="none" dirty="0">
                          <a:latin typeface="Calibri"/>
                          <a:ea typeface="Calibri"/>
                          <a:cs typeface="Calibri"/>
                          <a:sym typeface="Calibri"/>
                        </a:rPr>
                        <a:t> de fête - Identity and culture</a:t>
                      </a:r>
                      <a:endParaRPr dirty="0"/>
                    </a:p>
                    <a:p>
                      <a:pPr marL="0" marR="0" lvl="0" indent="0" algn="l" rtl="0">
                        <a:lnSpc>
                          <a:spcPct val="107000"/>
                        </a:lnSpc>
                        <a:spcBef>
                          <a:spcPts val="0"/>
                        </a:spcBef>
                        <a:spcAft>
                          <a:spcPts val="0"/>
                        </a:spcAft>
                        <a:buClr>
                          <a:schemeClr val="dk1"/>
                        </a:buClr>
                        <a:buSzPts val="1200"/>
                        <a:buFont typeface="Arial"/>
                        <a:buNone/>
                      </a:pPr>
                      <a:endParaRPr sz="12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Talking about food for special occasions</a:t>
                      </a:r>
                      <a:endParaRPr dirty="0"/>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Using the pronoun </a:t>
                      </a:r>
                      <a:r>
                        <a:rPr lang="en-GB" sz="1200" i="1" u="none" strike="noStrike" cap="none" dirty="0" err="1">
                          <a:latin typeface="Calibri"/>
                          <a:ea typeface="Calibri"/>
                          <a:cs typeface="Calibri"/>
                          <a:sym typeface="Calibri"/>
                        </a:rPr>
                        <a:t>en</a:t>
                      </a:r>
                      <a:endParaRPr sz="1200" i="1" u="none" strike="noStrike" cap="none" dirty="0">
                        <a:latin typeface="Calibri"/>
                        <a:ea typeface="Calibri"/>
                        <a:cs typeface="Calibri"/>
                        <a:sym typeface="Calibri"/>
                      </a:endParaRPr>
                    </a:p>
                    <a:p>
                      <a:pPr marL="171450" marR="0" lvl="0" indent="-171450" algn="l" rtl="0">
                        <a:lnSpc>
                          <a:spcPct val="106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Using the polite language</a:t>
                      </a:r>
                      <a:endParaRPr dirty="0"/>
                    </a:p>
                    <a:p>
                      <a:pPr marL="171450" marR="0" lvl="0" indent="-171450" algn="l" rtl="0">
                        <a:lnSpc>
                          <a:spcPct val="106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Asking questions in the </a:t>
                      </a:r>
                      <a:r>
                        <a:rPr lang="en-GB" sz="1200" i="1" u="none" strike="noStrike" cap="none" dirty="0" err="1">
                          <a:latin typeface="Calibri"/>
                          <a:ea typeface="Calibri"/>
                          <a:cs typeface="Calibri"/>
                          <a:sym typeface="Calibri"/>
                        </a:rPr>
                        <a:t>tu</a:t>
                      </a:r>
                      <a:r>
                        <a:rPr lang="en-GB" sz="1200" u="none" strike="noStrike" cap="none" dirty="0">
                          <a:latin typeface="Calibri"/>
                          <a:ea typeface="Calibri"/>
                          <a:cs typeface="Calibri"/>
                          <a:sym typeface="Calibri"/>
                        </a:rPr>
                        <a:t> and </a:t>
                      </a:r>
                      <a:r>
                        <a:rPr lang="en-GB" sz="1200" i="1" u="none" strike="noStrike" cap="none" dirty="0" err="1">
                          <a:latin typeface="Calibri"/>
                          <a:ea typeface="Calibri"/>
                          <a:cs typeface="Calibri"/>
                          <a:sym typeface="Calibri"/>
                        </a:rPr>
                        <a:t>vous</a:t>
                      </a:r>
                      <a:r>
                        <a:rPr lang="en-GB" sz="1200" i="1" u="none" strike="noStrike" cap="none" dirty="0">
                          <a:latin typeface="Calibri"/>
                          <a:ea typeface="Calibri"/>
                          <a:cs typeface="Calibri"/>
                          <a:sym typeface="Calibri"/>
                        </a:rPr>
                        <a:t> </a:t>
                      </a:r>
                      <a:r>
                        <a:rPr lang="en-GB" sz="1200" u="none" strike="noStrike" cap="none" dirty="0">
                          <a:latin typeface="Calibri"/>
                          <a:ea typeface="Calibri"/>
                          <a:cs typeface="Calibri"/>
                          <a:sym typeface="Calibri"/>
                        </a:rPr>
                        <a:t>forms</a:t>
                      </a:r>
                      <a:endParaRPr sz="1200" u="none" strike="noStrike" cap="none" dirty="0">
                        <a:latin typeface="Calibri"/>
                        <a:ea typeface="Calibri"/>
                        <a:cs typeface="Calibri"/>
                        <a:sym typeface="Calibri"/>
                      </a:endParaRPr>
                    </a:p>
                    <a:p>
                      <a:pPr marL="171450" marR="0" lvl="0" indent="-171450" algn="l" rtl="0">
                        <a:lnSpc>
                          <a:spcPct val="106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Using the present and near future tenses</a:t>
                      </a:r>
                      <a:endParaRPr dirty="0"/>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34" name="Google Shape;124;p15">
            <a:extLst>
              <a:ext uri="{FF2B5EF4-FFF2-40B4-BE49-F238E27FC236}">
                <a16:creationId xmlns:a16="http://schemas.microsoft.com/office/drawing/2014/main" id="{1A2DC14B-5807-40D1-8493-FD4FF6CF29C1}"/>
              </a:ext>
            </a:extLst>
          </p:cNvPr>
          <p:cNvSpPr/>
          <p:nvPr/>
        </p:nvSpPr>
        <p:spPr>
          <a:xfrm>
            <a:off x="50408" y="878845"/>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9</a:t>
            </a:r>
            <a:endParaRPr sz="1800">
              <a:solidFill>
                <a:srgbClr val="AFABAB"/>
              </a:solidFill>
              <a:latin typeface="Tahoma"/>
              <a:ea typeface="Tahoma"/>
              <a:cs typeface="Tahoma"/>
              <a:sym typeface="Tahoma"/>
            </a:endParaRPr>
          </a:p>
        </p:txBody>
      </p:sp>
    </p:spTree>
    <p:extLst>
      <p:ext uri="{BB962C8B-B14F-4D97-AF65-F5344CB8AC3E}">
        <p14:creationId xmlns:p14="http://schemas.microsoft.com/office/powerpoint/2010/main" val="9286677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oogle Shape;114;p15">
            <a:extLst>
              <a:ext uri="{FF2B5EF4-FFF2-40B4-BE49-F238E27FC236}">
                <a16:creationId xmlns:a16="http://schemas.microsoft.com/office/drawing/2014/main" id="{3A372B94-26B2-4ABD-9CBB-DC9C0E1C81EE}"/>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 name="Google Shape;115;p15">
            <a:extLst>
              <a:ext uri="{FF2B5EF4-FFF2-40B4-BE49-F238E27FC236}">
                <a16:creationId xmlns:a16="http://schemas.microsoft.com/office/drawing/2014/main" id="{D6EAEA27-FB54-4926-9AF8-CADB0A1598E3}"/>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5" name="Google Shape;116;p15">
            <a:extLst>
              <a:ext uri="{FF2B5EF4-FFF2-40B4-BE49-F238E27FC236}">
                <a16:creationId xmlns:a16="http://schemas.microsoft.com/office/drawing/2014/main" id="{4ECF1A59-568E-4566-B185-7A2629C80B9E}"/>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6" name="Google Shape;117;p15">
            <a:extLst>
              <a:ext uri="{FF2B5EF4-FFF2-40B4-BE49-F238E27FC236}">
                <a16:creationId xmlns:a16="http://schemas.microsoft.com/office/drawing/2014/main" id="{28A20007-9ACA-418D-96C6-2074CE76EEAD}"/>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17" name="Google Shape;118;p15">
            <a:extLst>
              <a:ext uri="{FF2B5EF4-FFF2-40B4-BE49-F238E27FC236}">
                <a16:creationId xmlns:a16="http://schemas.microsoft.com/office/drawing/2014/main" id="{A94A8BE1-A04D-4B1D-8307-C254EF53B527}"/>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18" name="Google Shape;119;p15">
            <a:extLst>
              <a:ext uri="{FF2B5EF4-FFF2-40B4-BE49-F238E27FC236}">
                <a16:creationId xmlns:a16="http://schemas.microsoft.com/office/drawing/2014/main" id="{E4671F8C-034F-4CD7-9B64-C41E1119EF19}"/>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 name="Google Shape;120;p15">
            <a:extLst>
              <a:ext uri="{FF2B5EF4-FFF2-40B4-BE49-F238E27FC236}">
                <a16:creationId xmlns:a16="http://schemas.microsoft.com/office/drawing/2014/main" id="{0C050F73-8248-4057-89B2-E50A67C1184F}"/>
              </a:ext>
            </a:extLst>
          </p:cNvPr>
          <p:cNvSpPr txBox="1"/>
          <p:nvPr/>
        </p:nvSpPr>
        <p:spPr>
          <a:xfrm>
            <a:off x="3298195" y="9682490"/>
            <a:ext cx="338554" cy="2616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14</a:t>
            </a:r>
            <a:endParaRPr dirty="0"/>
          </a:p>
        </p:txBody>
      </p:sp>
      <p:sp>
        <p:nvSpPr>
          <p:cNvPr id="31" name="Google Shape;121;p15">
            <a:extLst>
              <a:ext uri="{FF2B5EF4-FFF2-40B4-BE49-F238E27FC236}">
                <a16:creationId xmlns:a16="http://schemas.microsoft.com/office/drawing/2014/main" id="{48E58C79-4656-46FF-BF09-7E64D998A914}"/>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MFL: Spanish</a:t>
            </a:r>
            <a:endParaRPr sz="2000" b="0" i="0" u="none" strike="noStrike" cap="none">
              <a:solidFill>
                <a:schemeClr val="dk1"/>
              </a:solidFill>
              <a:latin typeface="Arial"/>
              <a:ea typeface="Arial"/>
              <a:cs typeface="Arial"/>
              <a:sym typeface="Arial"/>
            </a:endParaRPr>
          </a:p>
        </p:txBody>
      </p:sp>
      <p:graphicFrame>
        <p:nvGraphicFramePr>
          <p:cNvPr id="32" name="Google Shape;122;p15">
            <a:extLst>
              <a:ext uri="{FF2B5EF4-FFF2-40B4-BE49-F238E27FC236}">
                <a16:creationId xmlns:a16="http://schemas.microsoft.com/office/drawing/2014/main" id="{FEF841B1-FEF9-4229-A330-4A4B48357C86}"/>
              </a:ext>
            </a:extLst>
          </p:cNvPr>
          <p:cNvGraphicFramePr/>
          <p:nvPr>
            <p:extLst>
              <p:ext uri="{D42A27DB-BD31-4B8C-83A1-F6EECF244321}">
                <p14:modId xmlns:p14="http://schemas.microsoft.com/office/powerpoint/2010/main" val="3881525695"/>
              </p:ext>
            </p:extLst>
          </p:nvPr>
        </p:nvGraphicFramePr>
        <p:xfrm>
          <a:off x="100817" y="1358898"/>
          <a:ext cx="6632475" cy="8291745"/>
        </p:xfrm>
        <a:graphic>
          <a:graphicData uri="http://schemas.openxmlformats.org/drawingml/2006/table">
            <a:tbl>
              <a:tblPr firstRow="1" firstCol="1" bandRow="1">
                <a:noFill/>
              </a:tblPr>
              <a:tblGrid>
                <a:gridCol w="1279050">
                  <a:extLst>
                    <a:ext uri="{9D8B030D-6E8A-4147-A177-3AD203B41FA5}">
                      <a16:colId xmlns:a16="http://schemas.microsoft.com/office/drawing/2014/main" val="20000"/>
                    </a:ext>
                  </a:extLst>
                </a:gridCol>
                <a:gridCol w="2676550">
                  <a:extLst>
                    <a:ext uri="{9D8B030D-6E8A-4147-A177-3AD203B41FA5}">
                      <a16:colId xmlns:a16="http://schemas.microsoft.com/office/drawing/2014/main" val="20001"/>
                    </a:ext>
                  </a:extLst>
                </a:gridCol>
                <a:gridCol w="2676875">
                  <a:extLst>
                    <a:ext uri="{9D8B030D-6E8A-4147-A177-3AD203B41FA5}">
                      <a16:colId xmlns:a16="http://schemas.microsoft.com/office/drawing/2014/main" val="20002"/>
                    </a:ext>
                  </a:extLst>
                </a:gridCol>
              </a:tblGrid>
              <a:tr h="224125">
                <a:tc>
                  <a:txBody>
                    <a:bodyPr/>
                    <a:lstStyle/>
                    <a:p>
                      <a:pPr marL="0" marR="0" lvl="0" indent="0" algn="l" rtl="0">
                        <a:lnSpc>
                          <a:spcPct val="107000"/>
                        </a:lnSpc>
                        <a:spcBef>
                          <a:spcPts val="0"/>
                        </a:spcBef>
                        <a:spcAft>
                          <a:spcPts val="0"/>
                        </a:spcAft>
                        <a:buNone/>
                      </a:pPr>
                      <a:endParaRPr sz="1400" u="none" strike="noStrike" cap="none" dirty="0">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u="none" strike="noStrike" cap="none" dirty="0">
                          <a:solidFill>
                            <a:schemeClr val="bg1"/>
                          </a:solidFill>
                        </a:rPr>
                        <a:t>Autumn 1</a:t>
                      </a:r>
                      <a:endParaRPr sz="1400"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u="none" strike="noStrike" cap="none" dirty="0">
                          <a:solidFill>
                            <a:schemeClr val="bg1"/>
                          </a:solidFill>
                        </a:rPr>
                        <a:t>Autumn 2</a:t>
                      </a:r>
                      <a:endParaRPr sz="1400"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2068350">
                <a:tc>
                  <a:txBody>
                    <a:bodyPr/>
                    <a:lstStyle/>
                    <a:p>
                      <a:pPr marL="0" marR="0" lvl="0" indent="0" algn="l" rtl="0">
                        <a:lnSpc>
                          <a:spcPct val="107000"/>
                        </a:lnSpc>
                        <a:spcBef>
                          <a:spcPts val="0"/>
                        </a:spcBef>
                        <a:spcAft>
                          <a:spcPts val="0"/>
                        </a:spcAft>
                        <a:buNone/>
                      </a:pPr>
                      <a:r>
                        <a:rPr lang="en-GB" sz="1200" b="1" u="none" strike="noStrike" cap="none" dirty="0">
                          <a:solidFill>
                            <a:schemeClr val="bg1"/>
                          </a:solidFill>
                        </a:rPr>
                        <a:t>Focus/Context for Learning</a:t>
                      </a:r>
                      <a:endParaRPr sz="12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r>
                        <a:rPr lang="en-GB" sz="1200" b="1" u="sng" strike="noStrike" cap="none" dirty="0" err="1">
                          <a:solidFill>
                            <a:schemeClr val="dk1"/>
                          </a:solidFill>
                          <a:latin typeface="Calibri"/>
                          <a:ea typeface="Calibri"/>
                          <a:cs typeface="Calibri"/>
                          <a:sym typeface="Calibri"/>
                        </a:rPr>
                        <a:t>Módulo</a:t>
                      </a:r>
                      <a:r>
                        <a:rPr lang="en-GB" sz="1200" b="1" u="sng" strike="noStrike" cap="none" dirty="0">
                          <a:solidFill>
                            <a:schemeClr val="dk1"/>
                          </a:solidFill>
                          <a:latin typeface="Calibri"/>
                          <a:ea typeface="Calibri"/>
                          <a:cs typeface="Calibri"/>
                          <a:sym typeface="Calibri"/>
                        </a:rPr>
                        <a:t> 3: Mi </a:t>
                      </a:r>
                      <a:r>
                        <a:rPr lang="en-GB" sz="1200" b="1" u="sng" strike="noStrike" cap="none" dirty="0" err="1">
                          <a:solidFill>
                            <a:schemeClr val="dk1"/>
                          </a:solidFill>
                          <a:latin typeface="Calibri"/>
                          <a:ea typeface="Calibri"/>
                          <a:cs typeface="Calibri"/>
                          <a:sym typeface="Calibri"/>
                        </a:rPr>
                        <a:t>gente</a:t>
                      </a:r>
                      <a:r>
                        <a:rPr lang="en-GB" sz="1200" b="1" u="sng" strike="noStrike" cap="none" dirty="0">
                          <a:solidFill>
                            <a:schemeClr val="dk1"/>
                          </a:solidFill>
                          <a:latin typeface="Calibri"/>
                          <a:ea typeface="Calibri"/>
                          <a:cs typeface="Calibri"/>
                          <a:sym typeface="Calibri"/>
                        </a:rPr>
                        <a:t> – Identity and culture</a:t>
                      </a:r>
                      <a:endParaRPr dirty="0"/>
                    </a:p>
                    <a:p>
                      <a:pPr marL="0" marR="0" lvl="0" indent="0" algn="l" rtl="0">
                        <a:lnSpc>
                          <a:spcPct val="107000"/>
                        </a:lnSpc>
                        <a:spcBef>
                          <a:spcPts val="0"/>
                        </a:spcBef>
                        <a:spcAft>
                          <a:spcPts val="0"/>
                        </a:spcAft>
                        <a:buNone/>
                      </a:pPr>
                      <a:endParaRPr sz="1200" b="1"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Talking about socialising and family</a:t>
                      </a:r>
                      <a:endParaRPr dirty="0"/>
                    </a:p>
                    <a:p>
                      <a:pPr marL="171450" marR="0" lvl="0" indent="-171450" algn="l" rtl="0">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Using verbs in the present tense</a:t>
                      </a:r>
                      <a:endParaRPr dirty="0"/>
                    </a:p>
                    <a:p>
                      <a:pPr marL="171450" marR="0" lvl="0" indent="-171450" algn="l" rtl="0">
                        <a:spcBef>
                          <a:spcPts val="0"/>
                        </a:spcBef>
                        <a:spcAft>
                          <a:spcPts val="0"/>
                        </a:spcAft>
                        <a:buClr>
                          <a:schemeClr val="dk1"/>
                        </a:buClr>
                        <a:buSzPts val="1200"/>
                        <a:buFont typeface="Arial"/>
                        <a:buChar char="•"/>
                      </a:pPr>
                      <a:r>
                        <a:rPr lang="en-GB" sz="1200" b="1" u="none" strike="noStrike" cap="none" dirty="0">
                          <a:latin typeface="Calibri"/>
                          <a:ea typeface="Calibri"/>
                          <a:cs typeface="Calibri"/>
                          <a:sym typeface="Calibri"/>
                        </a:rPr>
                        <a:t> </a:t>
                      </a:r>
                      <a:r>
                        <a:rPr lang="en-GB" sz="1200" b="0" u="none" strike="noStrike" cap="none" dirty="0">
                          <a:latin typeface="Calibri"/>
                          <a:ea typeface="Calibri"/>
                          <a:cs typeface="Calibri"/>
                          <a:sym typeface="Calibri"/>
                        </a:rPr>
                        <a:t>Describing people</a:t>
                      </a:r>
                      <a:endParaRPr dirty="0"/>
                    </a:p>
                    <a:p>
                      <a:pPr marL="171450" marR="0" lvl="0" indent="-171450" algn="l" rtl="0">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Using adjectival agreement</a:t>
                      </a:r>
                      <a:endParaRPr dirty="0"/>
                    </a:p>
                    <a:p>
                      <a:pPr marL="171450" marR="0" lvl="0" indent="-171450" algn="l" rtl="0">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Talking about social networks</a:t>
                      </a:r>
                      <a:endParaRPr dirty="0"/>
                    </a:p>
                    <a:p>
                      <a:pPr marL="171450" marR="0" lvl="0" indent="-171450" algn="l" rtl="0">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Using </a:t>
                      </a:r>
                      <a:r>
                        <a:rPr lang="en-GB" sz="1200" b="0" i="1" u="none" strike="noStrike" cap="none" dirty="0">
                          <a:latin typeface="Calibri"/>
                          <a:ea typeface="Calibri"/>
                          <a:cs typeface="Calibri"/>
                          <a:sym typeface="Calibri"/>
                        </a:rPr>
                        <a:t>para </a:t>
                      </a:r>
                      <a:r>
                        <a:rPr lang="en-GB" sz="1200" b="0" i="0" u="none" strike="noStrike" cap="none" dirty="0">
                          <a:latin typeface="Calibri"/>
                          <a:ea typeface="Calibri"/>
                          <a:cs typeface="Calibri"/>
                          <a:sym typeface="Calibri"/>
                        </a:rPr>
                        <a:t>+ infinitives</a:t>
                      </a:r>
                      <a:endParaRPr dirty="0"/>
                    </a:p>
                    <a:p>
                      <a:pPr marL="171450" marR="0" lvl="0" indent="-171450" algn="l" rtl="0">
                        <a:spcBef>
                          <a:spcPts val="0"/>
                        </a:spcBef>
                        <a:spcAft>
                          <a:spcPts val="0"/>
                        </a:spcAft>
                        <a:buClr>
                          <a:schemeClr val="dk1"/>
                        </a:buClr>
                        <a:buSzPts val="1200"/>
                        <a:buFont typeface="Arial"/>
                        <a:buChar char="•"/>
                      </a:pPr>
                      <a:r>
                        <a:rPr lang="en-GB" sz="1200" b="0" i="0" u="none" strike="noStrike" cap="none" dirty="0">
                          <a:latin typeface="Calibri"/>
                          <a:ea typeface="Calibri"/>
                          <a:cs typeface="Calibri"/>
                          <a:sym typeface="Calibri"/>
                        </a:rPr>
                        <a:t>Extending responses by referring to others</a:t>
                      </a:r>
                      <a:endParaRPr sz="1100" b="0"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r>
                        <a:rPr lang="en-GB" sz="1200" b="1" u="sng" strike="noStrike" cap="none" dirty="0" err="1">
                          <a:solidFill>
                            <a:schemeClr val="dk1"/>
                          </a:solidFill>
                          <a:latin typeface="Calibri"/>
                          <a:ea typeface="Calibri"/>
                          <a:cs typeface="Calibri"/>
                          <a:sym typeface="Calibri"/>
                        </a:rPr>
                        <a:t>Módulo</a:t>
                      </a:r>
                      <a:r>
                        <a:rPr lang="en-GB" sz="1200" b="1" u="sng" strike="noStrike" cap="none" dirty="0">
                          <a:solidFill>
                            <a:schemeClr val="dk1"/>
                          </a:solidFill>
                          <a:latin typeface="Calibri"/>
                          <a:ea typeface="Calibri"/>
                          <a:cs typeface="Calibri"/>
                          <a:sym typeface="Calibri"/>
                        </a:rPr>
                        <a:t> 3: Mi </a:t>
                      </a:r>
                      <a:r>
                        <a:rPr lang="en-GB" sz="1200" b="1" u="sng" strike="noStrike" cap="none" dirty="0" err="1">
                          <a:solidFill>
                            <a:schemeClr val="dk1"/>
                          </a:solidFill>
                          <a:latin typeface="Calibri"/>
                          <a:ea typeface="Calibri"/>
                          <a:cs typeface="Calibri"/>
                          <a:sym typeface="Calibri"/>
                        </a:rPr>
                        <a:t>gente</a:t>
                      </a:r>
                      <a:r>
                        <a:rPr lang="en-GB" sz="1200" b="1" u="sng" strike="noStrike" cap="none" dirty="0">
                          <a:solidFill>
                            <a:schemeClr val="dk1"/>
                          </a:solidFill>
                          <a:latin typeface="Calibri"/>
                          <a:ea typeface="Calibri"/>
                          <a:cs typeface="Calibri"/>
                          <a:sym typeface="Calibri"/>
                        </a:rPr>
                        <a:t> – Identity and culture</a:t>
                      </a:r>
                      <a:r>
                        <a:rPr lang="en-GB" sz="1200" b="1" u="none" strike="noStrike" cap="none" dirty="0">
                          <a:latin typeface="Calibri"/>
                          <a:ea typeface="Calibri"/>
                          <a:cs typeface="Calibri"/>
                          <a:sym typeface="Calibri"/>
                        </a:rPr>
                        <a:t> </a:t>
                      </a:r>
                      <a:endParaRPr dirty="0"/>
                    </a:p>
                    <a:p>
                      <a:pPr marL="0" marR="0" lvl="0" indent="0" algn="l" rtl="0">
                        <a:lnSpc>
                          <a:spcPct val="107000"/>
                        </a:lnSpc>
                        <a:spcBef>
                          <a:spcPts val="0"/>
                        </a:spcBef>
                        <a:spcAft>
                          <a:spcPts val="0"/>
                        </a:spcAft>
                        <a:buNone/>
                      </a:pPr>
                      <a:endParaRPr sz="1100"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Making arrangements</a:t>
                      </a:r>
                      <a:endParaRPr dirty="0"/>
                    </a:p>
                    <a:p>
                      <a:pPr marL="171450" marR="0" lvl="0" indent="-171450" algn="l" rtl="0">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Using the present continuous</a:t>
                      </a:r>
                      <a:endParaRPr dirty="0"/>
                    </a:p>
                    <a:p>
                      <a:pPr marL="171450" marR="0" lvl="0" indent="-171450" algn="l" rtl="0">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Improvising dialogues</a:t>
                      </a:r>
                      <a:endParaRPr dirty="0"/>
                    </a:p>
                    <a:p>
                      <a:pPr marL="171450" marR="0" lvl="0" indent="-171450" algn="l" rtl="0">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Talking about reading references</a:t>
                      </a:r>
                      <a:endParaRPr dirty="0"/>
                    </a:p>
                    <a:p>
                      <a:pPr marL="171450" marR="0" lvl="0" indent="-171450" algn="l" rtl="0">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Using a range of connectives</a:t>
                      </a:r>
                      <a:endParaRPr dirty="0"/>
                    </a:p>
                    <a:p>
                      <a:pPr marL="171450" marR="0" lvl="0" indent="-171450" algn="l" rtl="0">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Describing relationships</a:t>
                      </a:r>
                      <a:endParaRPr dirty="0"/>
                    </a:p>
                    <a:p>
                      <a:pPr marL="171450" marR="0" lvl="0" indent="-171450" algn="l" rtl="0">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Using </a:t>
                      </a:r>
                      <a:r>
                        <a:rPr lang="en-GB" sz="1200" i="1" u="none" strike="noStrike" cap="none" dirty="0">
                          <a:latin typeface="Calibri"/>
                          <a:ea typeface="Calibri"/>
                          <a:cs typeface="Calibri"/>
                          <a:sym typeface="Calibri"/>
                        </a:rPr>
                        <a:t>ser </a:t>
                      </a:r>
                      <a:r>
                        <a:rPr lang="en-GB" sz="1200" i="0" u="none" strike="noStrike" cap="none" dirty="0">
                          <a:latin typeface="Calibri"/>
                          <a:ea typeface="Calibri"/>
                          <a:cs typeface="Calibri"/>
                          <a:sym typeface="Calibri"/>
                        </a:rPr>
                        <a:t>and </a:t>
                      </a:r>
                      <a:r>
                        <a:rPr lang="en-GB" sz="1200" i="1" u="none" strike="noStrike" cap="none" dirty="0" err="1">
                          <a:latin typeface="Calibri"/>
                          <a:ea typeface="Calibri"/>
                          <a:cs typeface="Calibri"/>
                          <a:sym typeface="Calibri"/>
                        </a:rPr>
                        <a:t>estar</a:t>
                      </a:r>
                      <a:endParaRPr sz="1200" i="1"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a:buChar char="•"/>
                      </a:pPr>
                      <a:r>
                        <a:rPr lang="en-GB" sz="1200" i="0" u="none" strike="noStrike" cap="none" dirty="0">
                          <a:latin typeface="Calibri"/>
                          <a:ea typeface="Calibri"/>
                          <a:cs typeface="Calibri"/>
                          <a:sym typeface="Calibri"/>
                        </a:rPr>
                        <a:t>Understanding more detailed descriptions</a:t>
                      </a:r>
                      <a:endParaRPr dirty="0"/>
                    </a:p>
                    <a:p>
                      <a:pPr marL="0" marR="0" lvl="0" indent="0" algn="l" rtl="0">
                        <a:spcBef>
                          <a:spcPts val="0"/>
                        </a:spcBef>
                        <a:spcAft>
                          <a:spcPts val="0"/>
                        </a:spcAft>
                        <a:buClr>
                          <a:schemeClr val="dk1"/>
                        </a:buClr>
                        <a:buSzPts val="1100"/>
                        <a:buFont typeface="Arial"/>
                        <a:buNone/>
                      </a:pPr>
                      <a:endParaRPr sz="1100"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224125">
                <a:tc>
                  <a:txBody>
                    <a:bodyPr/>
                    <a:lstStyle/>
                    <a:p>
                      <a:pPr marL="0" marR="0" lvl="0" indent="0" algn="l" rtl="0">
                        <a:lnSpc>
                          <a:spcPct val="107000"/>
                        </a:lnSpc>
                        <a:spcBef>
                          <a:spcPts val="0"/>
                        </a:spcBef>
                        <a:spcAft>
                          <a:spcPts val="0"/>
                        </a:spcAft>
                        <a:buNone/>
                      </a:pPr>
                      <a:r>
                        <a:rPr lang="en-GB" sz="1200" b="1" u="none" strike="noStrike" cap="none">
                          <a:solidFill>
                            <a:schemeClr val="bg1"/>
                          </a:solidFill>
                        </a:rPr>
                        <a:t> </a:t>
                      </a:r>
                      <a:endParaRPr sz="12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t> </a:t>
                      </a:r>
                      <a:endParaRPr sz="1300" u="none" strike="noStrike" cap="none">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t> </a:t>
                      </a:r>
                      <a:endParaRPr sz="1300" u="none" strike="noStrike" cap="none">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224125">
                <a:tc>
                  <a:txBody>
                    <a:bodyPr/>
                    <a:lstStyle/>
                    <a:p>
                      <a:pPr marL="0" marR="0" lvl="0" indent="0" algn="l" rtl="0">
                        <a:lnSpc>
                          <a:spcPct val="107000"/>
                        </a:lnSpc>
                        <a:spcBef>
                          <a:spcPts val="0"/>
                        </a:spcBef>
                        <a:spcAft>
                          <a:spcPts val="0"/>
                        </a:spcAft>
                        <a:buNone/>
                      </a:pPr>
                      <a:r>
                        <a:rPr lang="en-GB" sz="1200" b="1" u="none" strike="noStrike" cap="none" dirty="0">
                          <a:solidFill>
                            <a:schemeClr val="bg1"/>
                          </a:solidFill>
                        </a:rPr>
                        <a:t> </a:t>
                      </a:r>
                      <a:endParaRPr sz="12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rPr>
                        <a:t>Spring 1</a:t>
                      </a:r>
                      <a:endParaRPr sz="1400" b="1" u="none" strike="noStrike" cap="none" dirty="0">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Spring 2</a:t>
                      </a:r>
                      <a:endParaRPr sz="1400" b="1"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1724050">
                <a:tc>
                  <a:txBody>
                    <a:bodyPr/>
                    <a:lstStyle/>
                    <a:p>
                      <a:pPr marL="0" marR="0" lvl="0" indent="0" algn="l" rtl="0">
                        <a:lnSpc>
                          <a:spcPct val="107000"/>
                        </a:lnSpc>
                        <a:spcBef>
                          <a:spcPts val="0"/>
                        </a:spcBef>
                        <a:spcAft>
                          <a:spcPts val="0"/>
                        </a:spcAft>
                        <a:buNone/>
                      </a:pPr>
                      <a:r>
                        <a:rPr lang="en-GB" sz="1200" b="1" u="none" strike="noStrike" cap="none" dirty="0">
                          <a:solidFill>
                            <a:schemeClr val="bg1"/>
                          </a:solidFill>
                        </a:rPr>
                        <a:t>Focus/Context for Learning</a:t>
                      </a:r>
                      <a:endParaRPr sz="12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r>
                        <a:rPr lang="en-GB" sz="1200" b="1" u="sng" strike="noStrike" cap="none" dirty="0" err="1">
                          <a:solidFill>
                            <a:schemeClr val="dk1"/>
                          </a:solidFill>
                          <a:latin typeface="Calibri"/>
                          <a:ea typeface="Calibri"/>
                          <a:cs typeface="Calibri"/>
                          <a:sym typeface="Calibri"/>
                        </a:rPr>
                        <a:t>Módulo</a:t>
                      </a:r>
                      <a:r>
                        <a:rPr lang="en-GB" sz="1200" b="1" u="sng" strike="noStrike" cap="none" dirty="0">
                          <a:solidFill>
                            <a:schemeClr val="dk1"/>
                          </a:solidFill>
                          <a:latin typeface="Calibri"/>
                          <a:ea typeface="Calibri"/>
                          <a:cs typeface="Calibri"/>
                          <a:sym typeface="Calibri"/>
                        </a:rPr>
                        <a:t> 4: </a:t>
                      </a:r>
                      <a:r>
                        <a:rPr lang="en-GB" sz="1200" b="1" u="sng" strike="noStrike" cap="none" dirty="0" err="1">
                          <a:solidFill>
                            <a:schemeClr val="dk1"/>
                          </a:solidFill>
                          <a:latin typeface="Calibri"/>
                          <a:ea typeface="Calibri"/>
                          <a:cs typeface="Calibri"/>
                          <a:sym typeface="Calibri"/>
                        </a:rPr>
                        <a:t>Intereses</a:t>
                      </a:r>
                      <a:r>
                        <a:rPr lang="en-GB" sz="1200" b="1" u="sng" strike="noStrike" cap="none" dirty="0">
                          <a:solidFill>
                            <a:schemeClr val="dk1"/>
                          </a:solidFill>
                          <a:latin typeface="Calibri"/>
                          <a:ea typeface="Calibri"/>
                          <a:cs typeface="Calibri"/>
                          <a:sym typeface="Calibri"/>
                        </a:rPr>
                        <a:t> y </a:t>
                      </a:r>
                      <a:r>
                        <a:rPr lang="en-GB" sz="1200" b="1" u="sng" strike="noStrike" cap="none" dirty="0" err="1">
                          <a:solidFill>
                            <a:schemeClr val="dk1"/>
                          </a:solidFill>
                          <a:latin typeface="Calibri"/>
                          <a:ea typeface="Calibri"/>
                          <a:cs typeface="Calibri"/>
                          <a:sym typeface="Calibri"/>
                        </a:rPr>
                        <a:t>influencias</a:t>
                      </a:r>
                      <a:r>
                        <a:rPr lang="en-GB" sz="1200" b="1" u="sng" strike="noStrike" cap="none" dirty="0">
                          <a:solidFill>
                            <a:schemeClr val="dk1"/>
                          </a:solidFill>
                          <a:latin typeface="Calibri"/>
                          <a:ea typeface="Calibri"/>
                          <a:cs typeface="Calibri"/>
                          <a:sym typeface="Calibri"/>
                        </a:rPr>
                        <a:t> – Identity and culture </a:t>
                      </a:r>
                      <a:endParaRPr dirty="0"/>
                    </a:p>
                    <a:p>
                      <a:pPr marL="0" marR="0" lvl="0" indent="0" algn="l" rtl="0">
                        <a:lnSpc>
                          <a:spcPct val="107000"/>
                        </a:lnSpc>
                        <a:spcBef>
                          <a:spcPts val="0"/>
                        </a:spcBef>
                        <a:spcAft>
                          <a:spcPts val="0"/>
                        </a:spcAft>
                        <a:buNone/>
                      </a:pPr>
                      <a:endParaRPr sz="1100"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Talking about free time activities</a:t>
                      </a:r>
                      <a:endParaRPr dirty="0"/>
                    </a:p>
                    <a:p>
                      <a:pPr marL="171450" marR="0" lvl="0" indent="-171450" algn="l" rtl="0">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Using stem-changing verbs</a:t>
                      </a:r>
                      <a:endParaRPr dirty="0"/>
                    </a:p>
                    <a:p>
                      <a:pPr marL="171450" marR="0" lvl="0" indent="-171450" algn="l" rtl="0">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Talking about TV programmes and films</a:t>
                      </a:r>
                      <a:endParaRPr dirty="0"/>
                    </a:p>
                    <a:p>
                      <a:pPr marL="171450" marR="0" lvl="0" indent="-171450" algn="l" rtl="0">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Using adjectives of nationality</a:t>
                      </a:r>
                      <a:endParaRPr dirty="0"/>
                    </a:p>
                    <a:p>
                      <a:pPr marL="171450" marR="0" lvl="0" indent="-171450" algn="l" rtl="0">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Talking about what you usually do</a:t>
                      </a:r>
                      <a:endParaRPr dirty="0"/>
                    </a:p>
                    <a:p>
                      <a:pPr marL="171450" marR="0" lvl="0" indent="-171450" algn="l" rtl="0">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Using </a:t>
                      </a:r>
                      <a:r>
                        <a:rPr lang="en-GB" sz="1200" b="0" i="1" u="none" strike="noStrike" cap="none" dirty="0" err="1">
                          <a:latin typeface="Calibri"/>
                          <a:ea typeface="Calibri"/>
                          <a:cs typeface="Calibri"/>
                          <a:sym typeface="Calibri"/>
                        </a:rPr>
                        <a:t>suelo</a:t>
                      </a:r>
                      <a:r>
                        <a:rPr lang="en-GB" sz="1200" b="0" i="1" u="none" strike="noStrike" cap="none" dirty="0">
                          <a:latin typeface="Calibri"/>
                          <a:ea typeface="Calibri"/>
                          <a:cs typeface="Calibri"/>
                          <a:sym typeface="Calibri"/>
                        </a:rPr>
                        <a:t> </a:t>
                      </a:r>
                      <a:r>
                        <a:rPr lang="en-GB" sz="1200" b="0" i="0" u="none" strike="noStrike" cap="none" dirty="0">
                          <a:latin typeface="Calibri"/>
                          <a:ea typeface="Calibri"/>
                          <a:cs typeface="Calibri"/>
                          <a:sym typeface="Calibri"/>
                        </a:rPr>
                        <a:t>+ infinitive</a:t>
                      </a:r>
                      <a:endParaRPr dirty="0"/>
                    </a:p>
                    <a:p>
                      <a:pPr marL="171450" marR="0" lvl="0" indent="-171450" algn="l" rtl="0">
                        <a:spcBef>
                          <a:spcPts val="0"/>
                        </a:spcBef>
                        <a:spcAft>
                          <a:spcPts val="0"/>
                        </a:spcAft>
                        <a:buClr>
                          <a:schemeClr val="dk1"/>
                        </a:buClr>
                        <a:buSzPts val="1200"/>
                        <a:buFont typeface="Arial"/>
                        <a:buChar char="•"/>
                      </a:pPr>
                      <a:r>
                        <a:rPr lang="en-GB" sz="1200" b="0" i="0" u="none" strike="noStrike" cap="none" dirty="0">
                          <a:latin typeface="Calibri"/>
                          <a:ea typeface="Calibri"/>
                          <a:cs typeface="Calibri"/>
                          <a:sym typeface="Calibri"/>
                        </a:rPr>
                        <a:t>Talking about sports</a:t>
                      </a:r>
                      <a:endParaRPr dirty="0"/>
                    </a:p>
                    <a:p>
                      <a:pPr marL="171450" marR="0" lvl="0" indent="-171450" algn="l" rtl="0">
                        <a:spcBef>
                          <a:spcPts val="0"/>
                        </a:spcBef>
                        <a:spcAft>
                          <a:spcPts val="0"/>
                        </a:spcAft>
                        <a:buClr>
                          <a:schemeClr val="dk1"/>
                        </a:buClr>
                        <a:buSzPts val="1200"/>
                        <a:buFont typeface="Arial"/>
                        <a:buChar char="•"/>
                      </a:pPr>
                      <a:r>
                        <a:rPr lang="en-GB" sz="1200" b="0" i="0" u="none" strike="noStrike" cap="none" dirty="0">
                          <a:latin typeface="Calibri"/>
                          <a:ea typeface="Calibri"/>
                          <a:cs typeface="Calibri"/>
                          <a:sym typeface="Calibri"/>
                        </a:rPr>
                        <a:t>Using the imperfect tense</a:t>
                      </a:r>
                      <a:r>
                        <a:rPr lang="en-GB" sz="1200" b="1" u="none" strike="noStrike" cap="none" dirty="0">
                          <a:latin typeface="Calibri"/>
                          <a:ea typeface="Calibri"/>
                          <a:cs typeface="Calibri"/>
                          <a:sym typeface="Calibri"/>
                        </a:rPr>
                        <a:t> </a:t>
                      </a:r>
                      <a:endParaRPr dirty="0"/>
                    </a:p>
                    <a:p>
                      <a:pPr marL="0" marR="0" lvl="0" indent="0" algn="l" rtl="0">
                        <a:spcBef>
                          <a:spcPts val="0"/>
                        </a:spcBef>
                        <a:spcAft>
                          <a:spcPts val="0"/>
                        </a:spcAft>
                        <a:buClr>
                          <a:schemeClr val="dk1"/>
                        </a:buClr>
                        <a:buSzPts val="1100"/>
                        <a:buFont typeface="Arial"/>
                        <a:buNone/>
                      </a:pPr>
                      <a:endParaRPr sz="1100"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chemeClr val="dk1"/>
                        </a:buClr>
                        <a:buSzPts val="1200"/>
                        <a:buFont typeface="Calibri"/>
                        <a:buNone/>
                      </a:pPr>
                      <a:r>
                        <a:rPr lang="en-GB" sz="1200" b="1" u="none" strike="noStrike" cap="none">
                          <a:latin typeface="Calibri"/>
                          <a:ea typeface="Calibri"/>
                          <a:cs typeface="Calibri"/>
                          <a:sym typeface="Calibri"/>
                        </a:rPr>
                        <a:t>  </a:t>
                      </a:r>
                      <a:r>
                        <a:rPr lang="en-GB" sz="1200" b="1" u="sng" strike="noStrike" cap="none">
                          <a:solidFill>
                            <a:schemeClr val="dk1"/>
                          </a:solidFill>
                          <a:latin typeface="Calibri"/>
                          <a:ea typeface="Calibri"/>
                          <a:cs typeface="Calibri"/>
                          <a:sym typeface="Calibri"/>
                        </a:rPr>
                        <a:t>Módulo 4: Intereses y influencias – Identity and culture </a:t>
                      </a:r>
                      <a:endParaRPr sz="1200" b="1" u="none" strike="noStrike" cap="none">
                        <a:latin typeface="Calibri"/>
                        <a:ea typeface="Calibri"/>
                        <a:cs typeface="Calibri"/>
                        <a:sym typeface="Calibri"/>
                      </a:endParaRPr>
                    </a:p>
                    <a:p>
                      <a:pPr marL="0" marR="0" lvl="0" indent="0" algn="l" rtl="0">
                        <a:lnSpc>
                          <a:spcPct val="107000"/>
                        </a:lnSpc>
                        <a:spcBef>
                          <a:spcPts val="0"/>
                        </a:spcBef>
                        <a:spcAft>
                          <a:spcPts val="0"/>
                        </a:spcAft>
                        <a:buNone/>
                      </a:pPr>
                      <a:endParaRPr sz="1100" u="none" strike="noStrike" cap="none">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Talking about what is tending</a:t>
                      </a:r>
                      <a:endParaRPr/>
                    </a:p>
                    <a:p>
                      <a:pPr marL="171450" marR="0" lvl="0" indent="-171450" algn="l" rtl="0">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Using the perfect tense</a:t>
                      </a:r>
                      <a:endParaRPr/>
                    </a:p>
                    <a:p>
                      <a:pPr marL="171450" marR="0" lvl="0" indent="-171450" algn="l" rtl="0">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Discussing different types of entertainment</a:t>
                      </a:r>
                      <a:endParaRPr/>
                    </a:p>
                    <a:p>
                      <a:pPr marL="171450" marR="0" lvl="0" indent="-171450" algn="l" rtl="0">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Using </a:t>
                      </a:r>
                      <a:r>
                        <a:rPr lang="en-GB" sz="1200" i="1" u="none" strike="noStrike" cap="none">
                          <a:latin typeface="Calibri"/>
                          <a:ea typeface="Calibri"/>
                          <a:cs typeface="Calibri"/>
                          <a:sym typeface="Calibri"/>
                        </a:rPr>
                        <a:t>algunos/ otros/ muchos/ demasiados</a:t>
                      </a:r>
                      <a:endParaRPr sz="1200" i="1" u="none" strike="noStrike" cap="none">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a:buChar char="•"/>
                      </a:pPr>
                      <a:r>
                        <a:rPr lang="en-GB" sz="1200" i="0" u="none" strike="noStrike" cap="none">
                          <a:latin typeface="Calibri"/>
                          <a:ea typeface="Calibri"/>
                          <a:cs typeface="Calibri"/>
                          <a:sym typeface="Calibri"/>
                        </a:rPr>
                        <a:t>Agreeing and disagreeing</a:t>
                      </a:r>
                      <a:endParaRPr/>
                    </a:p>
                    <a:p>
                      <a:pPr marL="171450" marR="0" lvl="0" indent="-171450" algn="l" rtl="0">
                        <a:spcBef>
                          <a:spcPts val="0"/>
                        </a:spcBef>
                        <a:spcAft>
                          <a:spcPts val="0"/>
                        </a:spcAft>
                        <a:buClr>
                          <a:schemeClr val="dk1"/>
                        </a:buClr>
                        <a:buSzPts val="1200"/>
                        <a:buFont typeface="Arial"/>
                        <a:buChar char="•"/>
                      </a:pPr>
                      <a:r>
                        <a:rPr lang="en-GB" sz="1200" i="0" u="none" strike="noStrike" cap="none">
                          <a:latin typeface="Calibri"/>
                          <a:ea typeface="Calibri"/>
                          <a:cs typeface="Calibri"/>
                          <a:sym typeface="Calibri"/>
                        </a:rPr>
                        <a:t>Talking about who inspires you</a:t>
                      </a:r>
                      <a:endParaRPr/>
                    </a:p>
                    <a:p>
                      <a:pPr marL="171450" marR="0" lvl="0" indent="-171450" algn="l" rtl="0">
                        <a:spcBef>
                          <a:spcPts val="0"/>
                        </a:spcBef>
                        <a:spcAft>
                          <a:spcPts val="0"/>
                        </a:spcAft>
                        <a:buClr>
                          <a:schemeClr val="dk1"/>
                        </a:buClr>
                        <a:buSzPts val="1200"/>
                        <a:buFont typeface="Arial"/>
                        <a:buChar char="•"/>
                      </a:pPr>
                      <a:r>
                        <a:rPr lang="en-GB" sz="1200" i="0" u="none" strike="noStrike" cap="none">
                          <a:latin typeface="Calibri"/>
                          <a:ea typeface="Calibri"/>
                          <a:cs typeface="Calibri"/>
                          <a:sym typeface="Calibri"/>
                        </a:rPr>
                        <a:t>Translating texts into English</a:t>
                      </a:r>
                      <a:endParaRPr/>
                    </a:p>
                    <a:p>
                      <a:pPr marL="457200" marR="0" lvl="0" indent="0" algn="l" rtl="0">
                        <a:lnSpc>
                          <a:spcPct val="106000"/>
                        </a:lnSpc>
                        <a:spcBef>
                          <a:spcPts val="0"/>
                        </a:spcBef>
                        <a:spcAft>
                          <a:spcPts val="0"/>
                        </a:spcAft>
                        <a:buNone/>
                      </a:pPr>
                      <a:r>
                        <a:rPr lang="en-GB" sz="1200" b="1" u="none" strike="noStrike" cap="none">
                          <a:latin typeface="Calibri"/>
                          <a:ea typeface="Calibri"/>
                          <a:cs typeface="Calibri"/>
                          <a:sym typeface="Calibri"/>
                        </a:rPr>
                        <a:t> </a:t>
                      </a:r>
                      <a:endParaRPr sz="1100" u="none" strike="noStrike" cap="none">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224125">
                <a:tc>
                  <a:txBody>
                    <a:bodyPr/>
                    <a:lstStyle/>
                    <a:p>
                      <a:pPr marL="0" marR="0" lvl="0" indent="0" algn="l" rtl="0">
                        <a:lnSpc>
                          <a:spcPct val="107000"/>
                        </a:lnSpc>
                        <a:spcBef>
                          <a:spcPts val="0"/>
                        </a:spcBef>
                        <a:spcAft>
                          <a:spcPts val="0"/>
                        </a:spcAft>
                        <a:buNone/>
                      </a:pPr>
                      <a:r>
                        <a:rPr lang="en-GB" sz="1200" b="1" u="none" strike="noStrike" cap="none" dirty="0">
                          <a:solidFill>
                            <a:schemeClr val="bg1"/>
                          </a:solidFill>
                        </a:rPr>
                        <a:t> </a:t>
                      </a:r>
                      <a:endParaRPr sz="12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dirty="0"/>
                        <a:t> </a:t>
                      </a:r>
                      <a:endParaRPr sz="1300" u="none" strike="noStrike" cap="none" dirty="0">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t> </a:t>
                      </a:r>
                      <a:endParaRPr sz="1300" u="none" strike="noStrike" cap="none">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224125">
                <a:tc>
                  <a:txBody>
                    <a:bodyPr/>
                    <a:lstStyle/>
                    <a:p>
                      <a:pPr marL="0" marR="0" lvl="0" indent="0" algn="l" rtl="0">
                        <a:lnSpc>
                          <a:spcPct val="107000"/>
                        </a:lnSpc>
                        <a:spcBef>
                          <a:spcPts val="0"/>
                        </a:spcBef>
                        <a:spcAft>
                          <a:spcPts val="0"/>
                        </a:spcAft>
                        <a:buNone/>
                      </a:pPr>
                      <a:r>
                        <a:rPr lang="en-GB" sz="1200" b="1" u="none" strike="noStrike" cap="none" dirty="0">
                          <a:solidFill>
                            <a:schemeClr val="bg1"/>
                          </a:solidFill>
                        </a:rPr>
                        <a:t> </a:t>
                      </a:r>
                      <a:endParaRPr sz="12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Summer 1</a:t>
                      </a:r>
                      <a:endParaRPr sz="1400" b="1"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rPr>
                        <a:t>Summer 2</a:t>
                      </a:r>
                      <a:endParaRPr sz="1400" b="1" u="none" strike="noStrike" cap="none" dirty="0">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1500450">
                <a:tc>
                  <a:txBody>
                    <a:bodyPr/>
                    <a:lstStyle/>
                    <a:p>
                      <a:pPr marL="0" marR="0" lvl="0" indent="0" algn="l" rtl="0">
                        <a:lnSpc>
                          <a:spcPct val="107000"/>
                        </a:lnSpc>
                        <a:spcBef>
                          <a:spcPts val="0"/>
                        </a:spcBef>
                        <a:spcAft>
                          <a:spcPts val="0"/>
                        </a:spcAft>
                        <a:buNone/>
                      </a:pPr>
                      <a:r>
                        <a:rPr lang="en-GB" sz="1200" b="1" u="none" strike="noStrike" cap="none" dirty="0">
                          <a:solidFill>
                            <a:schemeClr val="bg1"/>
                          </a:solidFill>
                        </a:rPr>
                        <a:t>Focus/Context for Learning</a:t>
                      </a:r>
                      <a:endParaRPr sz="12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chemeClr val="dk1"/>
                        </a:buClr>
                        <a:buSzPts val="1200"/>
                        <a:buFont typeface="Calibri"/>
                        <a:buNone/>
                      </a:pPr>
                      <a:r>
                        <a:rPr lang="en-GB" sz="1200" b="1" u="none" strike="noStrike" cap="none" dirty="0">
                          <a:latin typeface="Calibri"/>
                          <a:ea typeface="Calibri"/>
                          <a:cs typeface="Calibri"/>
                          <a:sym typeface="Calibri"/>
                        </a:rPr>
                        <a:t> </a:t>
                      </a:r>
                      <a:r>
                        <a:rPr lang="en-GB" sz="1200" b="1" u="sng" strike="noStrike" cap="none" dirty="0" err="1">
                          <a:solidFill>
                            <a:schemeClr val="dk1"/>
                          </a:solidFill>
                          <a:latin typeface="Calibri"/>
                          <a:ea typeface="Calibri"/>
                          <a:cs typeface="Calibri"/>
                          <a:sym typeface="Calibri"/>
                        </a:rPr>
                        <a:t>Módulo</a:t>
                      </a:r>
                      <a:r>
                        <a:rPr lang="en-GB" sz="1200" b="1" u="sng" strike="noStrike" cap="none" dirty="0">
                          <a:solidFill>
                            <a:schemeClr val="dk1"/>
                          </a:solidFill>
                          <a:latin typeface="Calibri"/>
                          <a:ea typeface="Calibri"/>
                          <a:cs typeface="Calibri"/>
                          <a:sym typeface="Calibri"/>
                        </a:rPr>
                        <a:t> 6: De </a:t>
                      </a:r>
                      <a:r>
                        <a:rPr lang="en-GB" sz="1200" b="1" u="sng" strike="noStrike" cap="none" dirty="0" err="1">
                          <a:solidFill>
                            <a:schemeClr val="dk1"/>
                          </a:solidFill>
                          <a:latin typeface="Calibri"/>
                          <a:ea typeface="Calibri"/>
                          <a:cs typeface="Calibri"/>
                          <a:sym typeface="Calibri"/>
                        </a:rPr>
                        <a:t>costumbre</a:t>
                      </a:r>
                      <a:r>
                        <a:rPr lang="en-GB" sz="1200" b="1" u="sng" strike="noStrike" cap="none" dirty="0">
                          <a:solidFill>
                            <a:schemeClr val="dk1"/>
                          </a:solidFill>
                          <a:latin typeface="Calibri"/>
                          <a:ea typeface="Calibri"/>
                          <a:cs typeface="Calibri"/>
                          <a:sym typeface="Calibri"/>
                        </a:rPr>
                        <a:t> – Identity and culture </a:t>
                      </a:r>
                      <a:endParaRPr dirty="0"/>
                    </a:p>
                    <a:p>
                      <a:pPr marL="0" marR="0" lvl="0" indent="0" algn="l" rtl="0">
                        <a:lnSpc>
                          <a:spcPct val="107000"/>
                        </a:lnSpc>
                        <a:spcBef>
                          <a:spcPts val="0"/>
                        </a:spcBef>
                        <a:spcAft>
                          <a:spcPts val="0"/>
                        </a:spcAft>
                        <a:buNone/>
                      </a:pPr>
                      <a:endParaRPr sz="1100"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Describing mealtimes</a:t>
                      </a:r>
                      <a:endParaRPr dirty="0"/>
                    </a:p>
                    <a:p>
                      <a:pPr marL="171450" marR="0" lvl="0" indent="-171450" algn="l" rtl="0">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Talking about daily routine</a:t>
                      </a:r>
                      <a:endParaRPr dirty="0"/>
                    </a:p>
                    <a:p>
                      <a:pPr marL="171450" marR="0" lvl="0" indent="-171450" algn="l" rtl="0">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Talking about illnesses and injuries</a:t>
                      </a:r>
                      <a:endParaRPr dirty="0"/>
                    </a:p>
                    <a:p>
                      <a:pPr marL="171450" marR="0" lvl="0" indent="-171450" algn="l" rtl="0">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Asking for help at the pharmacy</a:t>
                      </a:r>
                      <a:endParaRPr dirty="0"/>
                    </a:p>
                    <a:p>
                      <a:pPr marL="171450" marR="0" lvl="0" indent="-171450" algn="l" rtl="0">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Talking about typical food</a:t>
                      </a:r>
                      <a:endParaRPr dirty="0"/>
                    </a:p>
                    <a:p>
                      <a:pPr marL="171450" marR="0" lvl="0" indent="-171450" algn="l" rtl="0">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Using </a:t>
                      </a:r>
                      <a:r>
                        <a:rPr lang="en-GB" sz="1200" i="1" u="none" strike="noStrike" cap="none" dirty="0">
                          <a:latin typeface="Calibri"/>
                          <a:ea typeface="Calibri"/>
                          <a:cs typeface="Calibri"/>
                          <a:sym typeface="Calibri"/>
                        </a:rPr>
                        <a:t>me </a:t>
                      </a:r>
                      <a:r>
                        <a:rPr lang="en-GB" sz="1200" i="1" u="none" strike="noStrike" cap="none" dirty="0" err="1">
                          <a:latin typeface="Calibri"/>
                          <a:ea typeface="Calibri"/>
                          <a:cs typeface="Calibri"/>
                          <a:sym typeface="Calibri"/>
                        </a:rPr>
                        <a:t>gusta</a:t>
                      </a:r>
                      <a:r>
                        <a:rPr lang="en-GB" sz="1200" i="1" u="none" strike="noStrike" cap="none" dirty="0">
                          <a:latin typeface="Calibri"/>
                          <a:ea typeface="Calibri"/>
                          <a:cs typeface="Calibri"/>
                          <a:sym typeface="Calibri"/>
                        </a:rPr>
                        <a:t>/me </a:t>
                      </a:r>
                      <a:r>
                        <a:rPr lang="en-GB" sz="1200" i="1" u="none" strike="noStrike" cap="none" dirty="0" err="1">
                          <a:latin typeface="Calibri"/>
                          <a:ea typeface="Calibri"/>
                          <a:cs typeface="Calibri"/>
                          <a:sym typeface="Calibri"/>
                        </a:rPr>
                        <a:t>gustaría</a:t>
                      </a:r>
                      <a:endParaRPr sz="1200" i="1"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a:buChar char="•"/>
                      </a:pPr>
                      <a:r>
                        <a:rPr lang="en-GB" sz="1200" i="0" u="none" strike="noStrike" cap="none" dirty="0">
                          <a:latin typeface="Calibri"/>
                          <a:ea typeface="Calibri"/>
                          <a:cs typeface="Calibri"/>
                          <a:sym typeface="Calibri"/>
                        </a:rPr>
                        <a:t>Using quantity expressions</a:t>
                      </a:r>
                      <a:endParaRPr dirty="0"/>
                    </a:p>
                    <a:p>
                      <a:pPr marL="171450" marR="0" lvl="0" indent="-171450" algn="l" rtl="0">
                        <a:spcBef>
                          <a:spcPts val="0"/>
                        </a:spcBef>
                        <a:spcAft>
                          <a:spcPts val="0"/>
                        </a:spcAft>
                        <a:buClr>
                          <a:schemeClr val="dk1"/>
                        </a:buClr>
                        <a:buSzPts val="1200"/>
                        <a:buFont typeface="Arial"/>
                        <a:buChar char="•"/>
                      </a:pPr>
                      <a:r>
                        <a:rPr lang="en-GB" sz="1200" i="0" u="none" strike="noStrike" cap="none" dirty="0">
                          <a:latin typeface="Calibri"/>
                          <a:ea typeface="Calibri"/>
                          <a:cs typeface="Calibri"/>
                          <a:sym typeface="Calibri"/>
                        </a:rPr>
                        <a:t>Comparing different festivals</a:t>
                      </a:r>
                      <a:endParaRPr dirty="0"/>
                    </a:p>
                    <a:p>
                      <a:pPr marL="171450" marR="0" lvl="0" indent="-171450" algn="l" rtl="0">
                        <a:spcBef>
                          <a:spcPts val="0"/>
                        </a:spcBef>
                        <a:spcAft>
                          <a:spcPts val="0"/>
                        </a:spcAft>
                        <a:buClr>
                          <a:schemeClr val="dk1"/>
                        </a:buClr>
                        <a:buSzPts val="1200"/>
                        <a:buFont typeface="Arial"/>
                        <a:buChar char="•"/>
                      </a:pPr>
                      <a:r>
                        <a:rPr lang="en-GB" sz="1200" i="0" u="none" strike="noStrike" cap="none" dirty="0">
                          <a:latin typeface="Calibri"/>
                          <a:ea typeface="Calibri"/>
                          <a:cs typeface="Calibri"/>
                          <a:sym typeface="Calibri"/>
                        </a:rPr>
                        <a:t>Using verbs in the </a:t>
                      </a:r>
                      <a:r>
                        <a:rPr lang="en-GB" sz="1200" i="1" u="none" strike="noStrike" cap="none" dirty="0">
                          <a:latin typeface="Calibri"/>
                          <a:ea typeface="Calibri"/>
                          <a:cs typeface="Calibri"/>
                          <a:sym typeface="Calibri"/>
                        </a:rPr>
                        <a:t>we </a:t>
                      </a:r>
                      <a:r>
                        <a:rPr lang="en-GB" sz="1200" i="0" u="none" strike="noStrike" cap="none" dirty="0">
                          <a:latin typeface="Calibri"/>
                          <a:ea typeface="Calibri"/>
                          <a:cs typeface="Calibri"/>
                          <a:sym typeface="Calibri"/>
                        </a:rPr>
                        <a:t>and </a:t>
                      </a:r>
                      <a:r>
                        <a:rPr lang="en-GB" sz="1200" i="1" u="none" strike="noStrike" cap="none" dirty="0">
                          <a:latin typeface="Calibri"/>
                          <a:ea typeface="Calibri"/>
                          <a:cs typeface="Calibri"/>
                          <a:sym typeface="Calibri"/>
                        </a:rPr>
                        <a:t>they </a:t>
                      </a:r>
                      <a:r>
                        <a:rPr lang="en-GB" sz="1200" i="0" u="none" strike="noStrike" cap="none" dirty="0">
                          <a:latin typeface="Calibri"/>
                          <a:ea typeface="Calibri"/>
                          <a:cs typeface="Calibri"/>
                          <a:sym typeface="Calibri"/>
                        </a:rPr>
                        <a:t>form</a:t>
                      </a:r>
                      <a:endParaRPr dirty="0"/>
                    </a:p>
                    <a:p>
                      <a:pPr marL="171450" marR="0" lvl="0" indent="-101600" algn="l" rtl="0">
                        <a:spcBef>
                          <a:spcPts val="0"/>
                        </a:spcBef>
                        <a:spcAft>
                          <a:spcPts val="0"/>
                        </a:spcAft>
                        <a:buClr>
                          <a:schemeClr val="dk1"/>
                        </a:buClr>
                        <a:buSzPts val="1100"/>
                        <a:buFont typeface="Arial"/>
                        <a:buNone/>
                      </a:pPr>
                      <a:endParaRPr sz="1100"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chemeClr val="dk1"/>
                        </a:buClr>
                        <a:buSzPts val="1200"/>
                        <a:buFont typeface="Calibri"/>
                        <a:buNone/>
                      </a:pPr>
                      <a:r>
                        <a:rPr lang="en-GB" sz="1200" b="1" u="none" strike="noStrike" cap="none" dirty="0">
                          <a:latin typeface="Calibri"/>
                          <a:ea typeface="Calibri"/>
                          <a:cs typeface="Calibri"/>
                          <a:sym typeface="Calibri"/>
                        </a:rPr>
                        <a:t> </a:t>
                      </a:r>
                      <a:r>
                        <a:rPr lang="en-GB" sz="1200" u="none" strike="noStrike" cap="none" dirty="0">
                          <a:latin typeface="Calibri"/>
                          <a:ea typeface="Calibri"/>
                          <a:cs typeface="Calibri"/>
                          <a:sym typeface="Calibri"/>
                        </a:rPr>
                        <a:t> </a:t>
                      </a:r>
                      <a:r>
                        <a:rPr lang="en-GB" sz="1200" b="1" u="sng" strike="noStrike" cap="none" dirty="0" err="1">
                          <a:solidFill>
                            <a:schemeClr val="dk1"/>
                          </a:solidFill>
                          <a:latin typeface="Calibri"/>
                          <a:ea typeface="Calibri"/>
                          <a:cs typeface="Calibri"/>
                          <a:sym typeface="Calibri"/>
                        </a:rPr>
                        <a:t>Módulo</a:t>
                      </a:r>
                      <a:r>
                        <a:rPr lang="en-GB" sz="1200" b="1" u="sng" strike="noStrike" cap="none" dirty="0">
                          <a:solidFill>
                            <a:schemeClr val="dk1"/>
                          </a:solidFill>
                          <a:latin typeface="Calibri"/>
                          <a:ea typeface="Calibri"/>
                          <a:cs typeface="Calibri"/>
                          <a:sym typeface="Calibri"/>
                        </a:rPr>
                        <a:t> 6: De </a:t>
                      </a:r>
                      <a:r>
                        <a:rPr lang="en-GB" sz="1200" b="1" u="sng" strike="noStrike" cap="none" dirty="0" err="1">
                          <a:solidFill>
                            <a:schemeClr val="dk1"/>
                          </a:solidFill>
                          <a:latin typeface="Calibri"/>
                          <a:ea typeface="Calibri"/>
                          <a:cs typeface="Calibri"/>
                          <a:sym typeface="Calibri"/>
                        </a:rPr>
                        <a:t>costumbre</a:t>
                      </a:r>
                      <a:r>
                        <a:rPr lang="en-GB" sz="1200" b="1" u="sng" strike="noStrike" cap="none" dirty="0">
                          <a:solidFill>
                            <a:schemeClr val="dk1"/>
                          </a:solidFill>
                          <a:latin typeface="Calibri"/>
                          <a:ea typeface="Calibri"/>
                          <a:cs typeface="Calibri"/>
                          <a:sym typeface="Calibri"/>
                        </a:rPr>
                        <a:t> – Identity and culture </a:t>
                      </a:r>
                      <a:endParaRPr dirty="0"/>
                    </a:p>
                    <a:p>
                      <a:pPr marL="0" marR="0" lvl="0" indent="0" algn="l" rtl="0">
                        <a:lnSpc>
                          <a:spcPct val="107000"/>
                        </a:lnSpc>
                        <a:spcBef>
                          <a:spcPts val="0"/>
                        </a:spcBef>
                        <a:spcAft>
                          <a:spcPts val="0"/>
                        </a:spcAft>
                        <a:buNone/>
                      </a:pPr>
                      <a:endParaRPr sz="1100"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Describing a special day</a:t>
                      </a:r>
                      <a:endParaRPr dirty="0"/>
                    </a:p>
                    <a:p>
                      <a:pPr marL="171450" marR="0" lvl="0" indent="-171450" algn="l" rtl="0">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Using reflexive verbs in the </a:t>
                      </a:r>
                      <a:r>
                        <a:rPr lang="en-GB" sz="1200" u="none" strike="noStrike" cap="none" dirty="0" err="1">
                          <a:latin typeface="Calibri"/>
                          <a:ea typeface="Calibri"/>
                          <a:cs typeface="Calibri"/>
                          <a:sym typeface="Calibri"/>
                        </a:rPr>
                        <a:t>preterite</a:t>
                      </a:r>
                      <a:endParaRPr sz="1200"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Inferring meaning in a literary text</a:t>
                      </a:r>
                      <a:endParaRPr dirty="0"/>
                    </a:p>
                    <a:p>
                      <a:pPr marL="171450" marR="0" lvl="0" indent="-171450" algn="l" rtl="0">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Ordering in a restaurant</a:t>
                      </a:r>
                      <a:endParaRPr dirty="0"/>
                    </a:p>
                    <a:p>
                      <a:pPr marL="171450" marR="0" lvl="0" indent="-171450" algn="l" rtl="0">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Using </a:t>
                      </a:r>
                      <a:r>
                        <a:rPr lang="en-GB" sz="1200" i="1" u="none" strike="noStrike" cap="none" dirty="0" err="1">
                          <a:latin typeface="Calibri"/>
                          <a:ea typeface="Calibri"/>
                          <a:cs typeface="Calibri"/>
                          <a:sym typeface="Calibri"/>
                        </a:rPr>
                        <a:t>estar</a:t>
                      </a:r>
                      <a:r>
                        <a:rPr lang="en-GB" sz="1200" i="1" u="none" strike="noStrike" cap="none" dirty="0">
                          <a:latin typeface="Calibri"/>
                          <a:ea typeface="Calibri"/>
                          <a:cs typeface="Calibri"/>
                          <a:sym typeface="Calibri"/>
                        </a:rPr>
                        <a:t> </a:t>
                      </a:r>
                      <a:r>
                        <a:rPr lang="en-GB" sz="1200" i="0" u="none" strike="noStrike" cap="none" dirty="0">
                          <a:latin typeface="Calibri"/>
                          <a:ea typeface="Calibri"/>
                          <a:cs typeface="Calibri"/>
                          <a:sym typeface="Calibri"/>
                        </a:rPr>
                        <a:t>to describe a temporary state</a:t>
                      </a:r>
                      <a:endParaRPr dirty="0"/>
                    </a:p>
                    <a:p>
                      <a:pPr marL="171450" marR="0" lvl="0" indent="-171450" algn="l" rtl="0">
                        <a:spcBef>
                          <a:spcPts val="0"/>
                        </a:spcBef>
                        <a:spcAft>
                          <a:spcPts val="0"/>
                        </a:spcAft>
                        <a:buClr>
                          <a:schemeClr val="dk1"/>
                        </a:buClr>
                        <a:buSzPts val="1200"/>
                        <a:buFont typeface="Arial"/>
                        <a:buChar char="•"/>
                      </a:pPr>
                      <a:r>
                        <a:rPr lang="en-GB" sz="1200" i="0" u="none" strike="noStrike" cap="none" dirty="0">
                          <a:latin typeface="Calibri"/>
                          <a:ea typeface="Calibri"/>
                          <a:cs typeface="Calibri"/>
                          <a:sym typeface="Calibri"/>
                        </a:rPr>
                        <a:t>Talking about a music festival</a:t>
                      </a:r>
                      <a:endParaRPr dirty="0"/>
                    </a:p>
                    <a:p>
                      <a:pPr marL="171450" marR="0" lvl="0" indent="-171450" algn="l" rtl="0">
                        <a:spcBef>
                          <a:spcPts val="0"/>
                        </a:spcBef>
                        <a:spcAft>
                          <a:spcPts val="0"/>
                        </a:spcAft>
                        <a:buClr>
                          <a:schemeClr val="dk1"/>
                        </a:buClr>
                        <a:buSzPts val="1200"/>
                        <a:buFont typeface="Arial"/>
                        <a:buChar char="•"/>
                      </a:pPr>
                      <a:r>
                        <a:rPr lang="en-GB" sz="1200" i="0" u="none" strike="noStrike" cap="none" dirty="0">
                          <a:latin typeface="Calibri"/>
                          <a:ea typeface="Calibri"/>
                          <a:cs typeface="Calibri"/>
                          <a:sym typeface="Calibri"/>
                        </a:rPr>
                        <a:t>Saying </a:t>
                      </a:r>
                      <a:r>
                        <a:rPr lang="en-GB" sz="1200" i="1" u="none" strike="noStrike" cap="none" dirty="0">
                          <a:latin typeface="Calibri"/>
                          <a:ea typeface="Calibri"/>
                          <a:cs typeface="Calibri"/>
                          <a:sym typeface="Calibri"/>
                        </a:rPr>
                        <a:t>before/after doing</a:t>
                      </a:r>
                      <a:endParaRPr dirty="0"/>
                    </a:p>
                    <a:p>
                      <a:pPr marL="171450" marR="0" lvl="0" indent="-171450" algn="l" rtl="0">
                        <a:spcBef>
                          <a:spcPts val="0"/>
                        </a:spcBef>
                        <a:spcAft>
                          <a:spcPts val="0"/>
                        </a:spcAft>
                        <a:buClr>
                          <a:schemeClr val="dk1"/>
                        </a:buClr>
                        <a:buSzPts val="1200"/>
                        <a:buFont typeface="Arial"/>
                        <a:buChar char="•"/>
                      </a:pPr>
                      <a:r>
                        <a:rPr lang="en-GB" sz="1200" i="0" u="none" strike="noStrike" cap="none" dirty="0">
                          <a:latin typeface="Calibri"/>
                          <a:ea typeface="Calibri"/>
                          <a:cs typeface="Calibri"/>
                          <a:sym typeface="Calibri"/>
                        </a:rPr>
                        <a:t>Using </a:t>
                      </a:r>
                      <a:r>
                        <a:rPr lang="en-GB" sz="1200" i="1" u="none" strike="noStrike" cap="none" dirty="0" err="1">
                          <a:latin typeface="Calibri"/>
                          <a:ea typeface="Calibri"/>
                          <a:cs typeface="Calibri"/>
                          <a:sym typeface="Calibri"/>
                        </a:rPr>
                        <a:t>acabar</a:t>
                      </a:r>
                      <a:r>
                        <a:rPr lang="en-GB" sz="1200" i="1" u="none" strike="noStrike" cap="none" dirty="0">
                          <a:latin typeface="Calibri"/>
                          <a:ea typeface="Calibri"/>
                          <a:cs typeface="Calibri"/>
                          <a:sym typeface="Calibri"/>
                        </a:rPr>
                        <a:t> de </a:t>
                      </a:r>
                      <a:r>
                        <a:rPr lang="en-GB" sz="1200" i="0" u="none" strike="noStrike" cap="none" dirty="0">
                          <a:latin typeface="Calibri"/>
                          <a:ea typeface="Calibri"/>
                          <a:cs typeface="Calibri"/>
                          <a:sym typeface="Calibri"/>
                        </a:rPr>
                        <a:t>+ infinitive</a:t>
                      </a:r>
                      <a:r>
                        <a:rPr lang="en-GB" sz="1200" u="none" strike="noStrike" cap="none" dirty="0">
                          <a:latin typeface="Calibri"/>
                          <a:ea typeface="Calibri"/>
                          <a:cs typeface="Calibri"/>
                          <a:sym typeface="Calibri"/>
                        </a:rPr>
                        <a:t> </a:t>
                      </a: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33" name="Google Shape;123;p15">
            <a:extLst>
              <a:ext uri="{FF2B5EF4-FFF2-40B4-BE49-F238E27FC236}">
                <a16:creationId xmlns:a16="http://schemas.microsoft.com/office/drawing/2014/main" id="{EB267CAD-CE60-4BBC-8C7D-7D44ECB1E3F0}"/>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a:solidFill>
                  <a:srgbClr val="0B703C"/>
                </a:solidFill>
                <a:latin typeface="Tahoma"/>
                <a:ea typeface="Tahoma"/>
                <a:cs typeface="Tahoma"/>
                <a:sym typeface="Tahoma"/>
              </a:rPr>
              <a:t>Head of Department:  Ms C. Mauris-Blanc</a:t>
            </a:r>
            <a:endParaRPr sz="1800">
              <a:solidFill>
                <a:schemeClr val="dk1"/>
              </a:solidFill>
              <a:latin typeface="Tahoma"/>
              <a:ea typeface="Tahoma"/>
              <a:cs typeface="Tahoma"/>
              <a:sym typeface="Tahoma"/>
            </a:endParaRPr>
          </a:p>
        </p:txBody>
      </p:sp>
      <p:sp>
        <p:nvSpPr>
          <p:cNvPr id="34" name="Google Shape;124;p15">
            <a:extLst>
              <a:ext uri="{FF2B5EF4-FFF2-40B4-BE49-F238E27FC236}">
                <a16:creationId xmlns:a16="http://schemas.microsoft.com/office/drawing/2014/main" id="{02594FE3-ED8B-42B9-90FD-986493B64ADD}"/>
              </a:ext>
            </a:extLst>
          </p:cNvPr>
          <p:cNvSpPr/>
          <p:nvPr/>
        </p:nvSpPr>
        <p:spPr>
          <a:xfrm>
            <a:off x="50408" y="878845"/>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9</a:t>
            </a:r>
            <a:endParaRPr sz="1800">
              <a:solidFill>
                <a:srgbClr val="AFABAB"/>
              </a:solidFill>
              <a:latin typeface="Tahoma"/>
              <a:ea typeface="Tahoma"/>
              <a:cs typeface="Tahoma"/>
              <a:sym typeface="Tahoma"/>
            </a:endParaRPr>
          </a:p>
        </p:txBody>
      </p:sp>
    </p:spTree>
    <p:extLst>
      <p:ext uri="{BB962C8B-B14F-4D97-AF65-F5344CB8AC3E}">
        <p14:creationId xmlns:p14="http://schemas.microsoft.com/office/powerpoint/2010/main" val="30331187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Google Shape;84;p13">
            <a:extLst>
              <a:ext uri="{FF2B5EF4-FFF2-40B4-BE49-F238E27FC236}">
                <a16:creationId xmlns:a16="http://schemas.microsoft.com/office/drawing/2014/main" id="{A3C08B3D-BDC3-404F-9D79-F0BA24EF47E3}"/>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5" name="Google Shape;85;p13">
            <a:extLst>
              <a:ext uri="{FF2B5EF4-FFF2-40B4-BE49-F238E27FC236}">
                <a16:creationId xmlns:a16="http://schemas.microsoft.com/office/drawing/2014/main" id="{51115B08-579B-4F11-88AB-30D9D9C0A072}"/>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 name="Google Shape;86;p13">
            <a:extLst>
              <a:ext uri="{FF2B5EF4-FFF2-40B4-BE49-F238E27FC236}">
                <a16:creationId xmlns:a16="http://schemas.microsoft.com/office/drawing/2014/main" id="{A410E096-C48D-4C2F-A4A7-6335C4D68EF1}"/>
              </a:ext>
            </a:extLst>
          </p:cNvPr>
          <p:cNvSpPr/>
          <p:nvPr/>
        </p:nvSpPr>
        <p:spPr>
          <a:xfrm rot="10039862">
            <a:off x="4986273" y="-1717994"/>
            <a:ext cx="11026775" cy="9698355"/>
          </a:xfrm>
          <a:prstGeom prst="rtTriangle">
            <a:avLst/>
          </a:prstGeom>
          <a:solidFill>
            <a:srgbClr val="F2F2F2">
              <a:alpha val="98431"/>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87;p13">
            <a:extLst>
              <a:ext uri="{FF2B5EF4-FFF2-40B4-BE49-F238E27FC236}">
                <a16:creationId xmlns:a16="http://schemas.microsoft.com/office/drawing/2014/main" id="{BD39D703-F018-4B26-BA94-9C764D3CE652}"/>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8" name="Google Shape;88;p13">
            <a:extLst>
              <a:ext uri="{FF2B5EF4-FFF2-40B4-BE49-F238E27FC236}">
                <a16:creationId xmlns:a16="http://schemas.microsoft.com/office/drawing/2014/main" id="{1964CDE6-D15C-46CD-82BC-04ED8E429211}"/>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19" name="Google Shape;89;p13">
            <a:extLst>
              <a:ext uri="{FF2B5EF4-FFF2-40B4-BE49-F238E27FC236}">
                <a16:creationId xmlns:a16="http://schemas.microsoft.com/office/drawing/2014/main" id="{CBA316AC-CBF6-43BE-B1BC-C4FC41CE1937}"/>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2" name="Google Shape;90;p13">
            <a:extLst>
              <a:ext uri="{FF2B5EF4-FFF2-40B4-BE49-F238E27FC236}">
                <a16:creationId xmlns:a16="http://schemas.microsoft.com/office/drawing/2014/main" id="{EECA74B8-D585-4555-82F9-C133AF70108A}"/>
              </a:ext>
            </a:extLst>
          </p:cNvPr>
          <p:cNvSpPr txBox="1"/>
          <p:nvPr/>
        </p:nvSpPr>
        <p:spPr>
          <a:xfrm>
            <a:off x="3298195" y="9682490"/>
            <a:ext cx="338554"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B703C"/>
                </a:solidFill>
                <a:latin typeface="Tahoma"/>
                <a:ea typeface="Tahoma"/>
                <a:cs typeface="Tahoma"/>
                <a:sym typeface="Tahoma"/>
              </a:rPr>
              <a:t>15</a:t>
            </a:r>
            <a:endParaRPr sz="1100" b="0" i="0" u="none" strike="noStrike" cap="none">
              <a:solidFill>
                <a:srgbClr val="0B703C"/>
              </a:solidFill>
              <a:latin typeface="Tahoma"/>
              <a:ea typeface="Tahoma"/>
              <a:cs typeface="Tahoma"/>
              <a:sym typeface="Tahoma"/>
            </a:endParaRPr>
          </a:p>
        </p:txBody>
      </p:sp>
      <p:sp>
        <p:nvSpPr>
          <p:cNvPr id="33" name="Google Shape;91;p13">
            <a:extLst>
              <a:ext uri="{FF2B5EF4-FFF2-40B4-BE49-F238E27FC236}">
                <a16:creationId xmlns:a16="http://schemas.microsoft.com/office/drawing/2014/main" id="{DAD843EA-A33B-4182-9DEC-A48CFF7C0FEC}"/>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i="0" u="none" strike="noStrike" cap="none">
                <a:solidFill>
                  <a:srgbClr val="FFFFFF"/>
                </a:solidFill>
                <a:latin typeface="Arial"/>
                <a:ea typeface="Arial"/>
                <a:cs typeface="Arial"/>
                <a:sym typeface="Arial"/>
              </a:rPr>
              <a:t>PE (GCSE)</a:t>
            </a:r>
            <a:endParaRPr sz="2000" b="0" i="0" u="none" strike="noStrike" cap="none">
              <a:solidFill>
                <a:schemeClr val="dk1"/>
              </a:solidFill>
              <a:latin typeface="Arial"/>
              <a:ea typeface="Arial"/>
              <a:cs typeface="Arial"/>
              <a:sym typeface="Arial"/>
            </a:endParaRPr>
          </a:p>
        </p:txBody>
      </p:sp>
      <p:graphicFrame>
        <p:nvGraphicFramePr>
          <p:cNvPr id="34" name="Google Shape;92;p13">
            <a:extLst>
              <a:ext uri="{FF2B5EF4-FFF2-40B4-BE49-F238E27FC236}">
                <a16:creationId xmlns:a16="http://schemas.microsoft.com/office/drawing/2014/main" id="{7793CE55-C0D2-4E26-9AD9-E688AD5F61D6}"/>
              </a:ext>
            </a:extLst>
          </p:cNvPr>
          <p:cNvGraphicFramePr/>
          <p:nvPr>
            <p:extLst>
              <p:ext uri="{D42A27DB-BD31-4B8C-83A1-F6EECF244321}">
                <p14:modId xmlns:p14="http://schemas.microsoft.com/office/powerpoint/2010/main" val="655894668"/>
              </p:ext>
            </p:extLst>
          </p:nvPr>
        </p:nvGraphicFramePr>
        <p:xfrm>
          <a:off x="95978" y="2911565"/>
          <a:ext cx="6632475" cy="4055625"/>
        </p:xfrm>
        <a:graphic>
          <a:graphicData uri="http://schemas.openxmlformats.org/drawingml/2006/table">
            <a:tbl>
              <a:tblPr firstRow="1" firstCol="1" bandRow="1">
                <a:noFill/>
              </a:tblPr>
              <a:tblGrid>
                <a:gridCol w="1475245">
                  <a:extLst>
                    <a:ext uri="{9D8B030D-6E8A-4147-A177-3AD203B41FA5}">
                      <a16:colId xmlns:a16="http://schemas.microsoft.com/office/drawing/2014/main" val="20000"/>
                    </a:ext>
                  </a:extLst>
                </a:gridCol>
                <a:gridCol w="2480355">
                  <a:extLst>
                    <a:ext uri="{9D8B030D-6E8A-4147-A177-3AD203B41FA5}">
                      <a16:colId xmlns:a16="http://schemas.microsoft.com/office/drawing/2014/main" val="20001"/>
                    </a:ext>
                  </a:extLst>
                </a:gridCol>
                <a:gridCol w="2676875">
                  <a:extLst>
                    <a:ext uri="{9D8B030D-6E8A-4147-A177-3AD203B41FA5}">
                      <a16:colId xmlns:a16="http://schemas.microsoft.com/office/drawing/2014/main" val="20002"/>
                    </a:ext>
                  </a:extLst>
                </a:gridCol>
              </a:tblGrid>
              <a:tr h="292800">
                <a:tc>
                  <a:txBody>
                    <a:bodyPr/>
                    <a:lstStyle/>
                    <a:p>
                      <a:pPr marL="0" marR="0" lvl="0" indent="0" algn="ctr" rtl="0">
                        <a:lnSpc>
                          <a:spcPct val="107000"/>
                        </a:lnSpc>
                        <a:spcBef>
                          <a:spcPts val="0"/>
                        </a:spcBef>
                        <a:spcAft>
                          <a:spcPts val="0"/>
                        </a:spcAft>
                        <a:buClr>
                          <a:srgbClr val="000000"/>
                        </a:buClr>
                        <a:buSzPts val="1400"/>
                        <a:buFont typeface="Arial"/>
                        <a:buNone/>
                      </a:pP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Autumn 1</a:t>
                      </a:r>
                      <a:endParaRPr sz="1400" b="1" u="none" strike="noStrike" cap="none" dirty="0">
                        <a:solidFill>
                          <a:schemeClr val="bg1"/>
                        </a:solidFill>
                        <a:latin typeface="Calibri"/>
                        <a:ea typeface="Calibri"/>
                        <a:cs typeface="Calibri"/>
                        <a:sym typeface="Calibri"/>
                      </a:endParaRPr>
                    </a:p>
                  </a:txBody>
                  <a:tcPr marL="61600" marR="6160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Autumn 2</a:t>
                      </a:r>
                      <a:endParaRPr sz="1400" b="1" u="none" strike="noStrike" cap="none" dirty="0">
                        <a:solidFill>
                          <a:schemeClr val="bg1"/>
                        </a:solidFill>
                        <a:latin typeface="Calibri"/>
                        <a:ea typeface="Calibri"/>
                        <a:cs typeface="Calibri"/>
                        <a:sym typeface="Calibri"/>
                      </a:endParaRPr>
                    </a:p>
                  </a:txBody>
                  <a:tcPr marL="61600" marR="6160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776325">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Focus/Context for Learning</a:t>
                      </a: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1.2a Components of fitness</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1.2b  Applying the principles of training </a:t>
                      </a:r>
                      <a:endParaRPr sz="11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292800">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292800">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Spring 1</a:t>
                      </a:r>
                      <a:endParaRPr sz="1400" b="1" u="none" strike="noStrike" cap="none">
                        <a:solidFill>
                          <a:schemeClr val="lt1"/>
                        </a:solidFill>
                        <a:latin typeface="Calibri"/>
                        <a:ea typeface="Calibri"/>
                        <a:cs typeface="Calibri"/>
                        <a:sym typeface="Calibri"/>
                      </a:endParaRPr>
                    </a:p>
                  </a:txBody>
                  <a:tcPr marL="61600" marR="6160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Spring 2</a:t>
                      </a:r>
                      <a:endParaRPr sz="1400" b="1" u="none" strike="noStrike" cap="none">
                        <a:solidFill>
                          <a:schemeClr val="lt1"/>
                        </a:solidFill>
                        <a:latin typeface="Calibri"/>
                        <a:ea typeface="Calibri"/>
                        <a:cs typeface="Calibri"/>
                        <a:sym typeface="Calibri"/>
                      </a:endParaRPr>
                    </a:p>
                  </a:txBody>
                  <a:tcPr marL="61600" marR="6160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776325">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Focus/Context for Learning</a:t>
                      </a: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chemeClr val="dk1"/>
                        </a:buClr>
                        <a:buSzPts val="1200"/>
                        <a:buFont typeface="Arial"/>
                        <a:buNone/>
                      </a:pPr>
                      <a:r>
                        <a:rPr lang="en-GB" sz="1200" b="1" u="none" strike="noStrike" cap="none">
                          <a:solidFill>
                            <a:schemeClr val="dk1"/>
                          </a:solidFill>
                          <a:latin typeface="Calibri"/>
                          <a:ea typeface="Calibri"/>
                          <a:cs typeface="Calibri"/>
                          <a:sym typeface="Calibri"/>
                        </a:rPr>
                        <a:t>1.2c  Preventing injury in physical activity and training</a:t>
                      </a:r>
                      <a:endParaRPr sz="1200" b="1"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100"/>
                        <a:buFont typeface="Arial"/>
                        <a:buNone/>
                      </a:pPr>
                      <a:endParaRPr sz="1100"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 </a:t>
                      </a:r>
                      <a:endParaRPr sz="1100" u="none" strike="noStrike" cap="none">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chemeClr val="dk1"/>
                        </a:buClr>
                        <a:buSzPts val="1200"/>
                        <a:buFont typeface="Arial"/>
                        <a:buNone/>
                      </a:pPr>
                      <a:r>
                        <a:rPr lang="en-GB" sz="1200" b="1" u="none" strike="noStrike" cap="none" dirty="0">
                          <a:solidFill>
                            <a:schemeClr val="dk1"/>
                          </a:solidFill>
                          <a:latin typeface="Calibri"/>
                          <a:ea typeface="Calibri"/>
                          <a:cs typeface="Calibri"/>
                          <a:sym typeface="Calibri"/>
                        </a:rPr>
                        <a:t>2.3  Health fitness and well-being</a:t>
                      </a:r>
                      <a:endParaRPr sz="11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292800">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292800">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Summer 1</a:t>
                      </a:r>
                      <a:endParaRPr sz="1400" b="1" u="none" strike="noStrike" cap="none">
                        <a:solidFill>
                          <a:schemeClr val="lt1"/>
                        </a:solidFill>
                        <a:latin typeface="Calibri"/>
                        <a:ea typeface="Calibri"/>
                        <a:cs typeface="Calibri"/>
                        <a:sym typeface="Calibri"/>
                      </a:endParaRPr>
                    </a:p>
                  </a:txBody>
                  <a:tcPr marL="61600" marR="6160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lt1"/>
                          </a:solidFill>
                        </a:rPr>
                        <a:t>Summer 2</a:t>
                      </a:r>
                      <a:endParaRPr sz="1400" b="1" u="none" strike="noStrike" cap="none" dirty="0">
                        <a:solidFill>
                          <a:schemeClr val="lt1"/>
                        </a:solidFill>
                        <a:latin typeface="Calibri"/>
                        <a:ea typeface="Calibri"/>
                        <a:cs typeface="Calibri"/>
                        <a:sym typeface="Calibri"/>
                      </a:endParaRPr>
                    </a:p>
                  </a:txBody>
                  <a:tcPr marL="61600" marR="6160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1038975">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chemeClr val="dk1"/>
                        </a:buClr>
                        <a:buSzPts val="1200"/>
                        <a:buFont typeface="Arial"/>
                        <a:buNone/>
                      </a:pPr>
                      <a:r>
                        <a:rPr lang="en-GB" sz="1200" b="1" u="none" strike="noStrike" cap="none">
                          <a:solidFill>
                            <a:schemeClr val="dk1"/>
                          </a:solidFill>
                          <a:latin typeface="Calibri"/>
                          <a:ea typeface="Calibri"/>
                          <a:cs typeface="Calibri"/>
                          <a:sym typeface="Calibri"/>
                        </a:rPr>
                        <a:t>2.1b  Commercialisations of physical activity and sport</a:t>
                      </a:r>
                      <a:endParaRPr sz="1100" u="none" strike="noStrike" cap="none">
                        <a:solidFill>
                          <a:schemeClr val="dk1"/>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endParaRPr sz="1200" b="1"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100"/>
                        <a:buFont typeface="Arial"/>
                        <a:buNone/>
                      </a:pPr>
                      <a:endParaRPr sz="1100" u="none" strike="noStrike" cap="none">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NEA Coursework </a:t>
                      </a:r>
                      <a:endParaRPr sz="11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35" name="Google Shape;93;p13">
            <a:extLst>
              <a:ext uri="{FF2B5EF4-FFF2-40B4-BE49-F238E27FC236}">
                <a16:creationId xmlns:a16="http://schemas.microsoft.com/office/drawing/2014/main" id="{62EC730C-CD63-4362-B6D9-EE94C9409D37}"/>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rgbClr val="0B703C"/>
                </a:solidFill>
                <a:latin typeface="Tahoma"/>
                <a:ea typeface="Tahoma"/>
                <a:cs typeface="Tahoma"/>
                <a:sym typeface="Tahoma"/>
              </a:rPr>
              <a:t>Head of Department:  Mr S. Henderson</a:t>
            </a:r>
            <a:endParaRPr sz="1800" b="0" i="0" u="none" strike="noStrike" cap="none">
              <a:solidFill>
                <a:schemeClr val="dk1"/>
              </a:solidFill>
              <a:latin typeface="Tahoma"/>
              <a:ea typeface="Tahoma"/>
              <a:cs typeface="Tahoma"/>
              <a:sym typeface="Tahoma"/>
            </a:endParaRPr>
          </a:p>
        </p:txBody>
      </p:sp>
      <p:sp>
        <p:nvSpPr>
          <p:cNvPr id="36" name="Google Shape;94;p13">
            <a:extLst>
              <a:ext uri="{FF2B5EF4-FFF2-40B4-BE49-F238E27FC236}">
                <a16:creationId xmlns:a16="http://schemas.microsoft.com/office/drawing/2014/main" id="{FBA9D4C0-9F82-43BC-8EC8-DDBDC7828677}"/>
              </a:ext>
            </a:extLst>
          </p:cNvPr>
          <p:cNvSpPr txBox="1"/>
          <p:nvPr/>
        </p:nvSpPr>
        <p:spPr>
          <a:xfrm>
            <a:off x="331017" y="1256309"/>
            <a:ext cx="6195966" cy="1169551"/>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Calibri"/>
                <a:ea typeface="Calibri"/>
                <a:cs typeface="Calibri"/>
                <a:sym typeface="Calibri"/>
              </a:rPr>
              <a:t>In GCSE PE we follow the OCR syllabus which comprises 40% practical and 60% theory. Pupils will be taught in a variety of practical and theory lessons. Theoretical topics studied include Skeleton, Muscles, Fitness training, drugs in sport, sponsorship and media. In practical lessons pupils are introduced to a variety of activities, improving their skills and tactical awareness.</a:t>
            </a:r>
            <a:endParaRPr sz="1400" b="1" i="0" u="none" strike="noStrike" cap="none">
              <a:solidFill>
                <a:schemeClr val="dk1"/>
              </a:solidFill>
              <a:latin typeface="Calibri"/>
              <a:ea typeface="Calibri"/>
              <a:cs typeface="Calibri"/>
              <a:sym typeface="Calibri"/>
            </a:endParaRPr>
          </a:p>
        </p:txBody>
      </p:sp>
      <p:sp>
        <p:nvSpPr>
          <p:cNvPr id="37" name="Google Shape;95;p13">
            <a:extLst>
              <a:ext uri="{FF2B5EF4-FFF2-40B4-BE49-F238E27FC236}">
                <a16:creationId xmlns:a16="http://schemas.microsoft.com/office/drawing/2014/main" id="{2351F49F-79AC-4EE9-88A1-ABFC17A120B0}"/>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800"/>
              <a:buFont typeface="Arial"/>
              <a:buNone/>
            </a:pPr>
            <a:r>
              <a:rPr lang="en-GB" sz="1800" b="1" i="0" u="none" strike="noStrike" cap="none">
                <a:solidFill>
                  <a:srgbClr val="AFABAB"/>
                </a:solidFill>
                <a:latin typeface="Tahoma"/>
                <a:ea typeface="Tahoma"/>
                <a:cs typeface="Tahoma"/>
                <a:sym typeface="Tahoma"/>
              </a:rPr>
              <a:t>Year 9</a:t>
            </a:r>
            <a:endParaRPr sz="1800" b="0" i="0" u="none" strike="noStrike" cap="none">
              <a:solidFill>
                <a:srgbClr val="AFABAB"/>
              </a:solidFill>
              <a:latin typeface="Tahoma"/>
              <a:ea typeface="Tahoma"/>
              <a:cs typeface="Tahoma"/>
              <a:sym typeface="Tahoma"/>
            </a:endParaRPr>
          </a:p>
        </p:txBody>
      </p:sp>
    </p:spTree>
    <p:extLst>
      <p:ext uri="{BB962C8B-B14F-4D97-AF65-F5344CB8AC3E}">
        <p14:creationId xmlns:p14="http://schemas.microsoft.com/office/powerpoint/2010/main" val="12279190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Google Shape;84;p13">
            <a:extLst>
              <a:ext uri="{FF2B5EF4-FFF2-40B4-BE49-F238E27FC236}">
                <a16:creationId xmlns:a16="http://schemas.microsoft.com/office/drawing/2014/main" id="{7023666F-600B-4F95-94E0-BCE94DC2C11D}"/>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 name="Google Shape;85;p13">
            <a:extLst>
              <a:ext uri="{FF2B5EF4-FFF2-40B4-BE49-F238E27FC236}">
                <a16:creationId xmlns:a16="http://schemas.microsoft.com/office/drawing/2014/main" id="{EB529F2F-9976-4443-831B-CEA73F01A329}"/>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6" name="Google Shape;86;p13">
            <a:extLst>
              <a:ext uri="{FF2B5EF4-FFF2-40B4-BE49-F238E27FC236}">
                <a16:creationId xmlns:a16="http://schemas.microsoft.com/office/drawing/2014/main" id="{4DEC220C-506B-44DE-9F71-783C1AABEAF7}"/>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7" name="Google Shape;87;p13">
            <a:extLst>
              <a:ext uri="{FF2B5EF4-FFF2-40B4-BE49-F238E27FC236}">
                <a16:creationId xmlns:a16="http://schemas.microsoft.com/office/drawing/2014/main" id="{0644D350-40DF-4130-8AD0-DDDDF5ACAB1F}"/>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18" name="Google Shape;88;p13">
            <a:extLst>
              <a:ext uri="{FF2B5EF4-FFF2-40B4-BE49-F238E27FC236}">
                <a16:creationId xmlns:a16="http://schemas.microsoft.com/office/drawing/2014/main" id="{E7DB280F-43C9-4954-8804-0F717912BC50}"/>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19" name="Google Shape;89;p13">
            <a:extLst>
              <a:ext uri="{FF2B5EF4-FFF2-40B4-BE49-F238E27FC236}">
                <a16:creationId xmlns:a16="http://schemas.microsoft.com/office/drawing/2014/main" id="{B665BB01-0236-4695-B801-5457153974FB}"/>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 name="Google Shape;90;p13">
            <a:extLst>
              <a:ext uri="{FF2B5EF4-FFF2-40B4-BE49-F238E27FC236}">
                <a16:creationId xmlns:a16="http://schemas.microsoft.com/office/drawing/2014/main" id="{F23E0720-A967-41AB-8ED1-0E957149A666}"/>
              </a:ext>
            </a:extLst>
          </p:cNvPr>
          <p:cNvSpPr txBox="1"/>
          <p:nvPr/>
        </p:nvSpPr>
        <p:spPr>
          <a:xfrm>
            <a:off x="3298195" y="9682490"/>
            <a:ext cx="338554" cy="2616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16</a:t>
            </a:r>
            <a:endParaRPr sz="1100" dirty="0">
              <a:solidFill>
                <a:srgbClr val="0B703C"/>
              </a:solidFill>
              <a:latin typeface="Tahoma"/>
              <a:ea typeface="Tahoma"/>
              <a:cs typeface="Tahoma"/>
              <a:sym typeface="Tahoma"/>
            </a:endParaRPr>
          </a:p>
        </p:txBody>
      </p:sp>
      <p:sp>
        <p:nvSpPr>
          <p:cNvPr id="21" name="Google Shape;91;p13">
            <a:extLst>
              <a:ext uri="{FF2B5EF4-FFF2-40B4-BE49-F238E27FC236}">
                <a16:creationId xmlns:a16="http://schemas.microsoft.com/office/drawing/2014/main" id="{CBF54FF3-FF5E-4E64-86F3-C05D9BFCE059}"/>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a:solidFill>
                  <a:srgbClr val="0B703C"/>
                </a:solidFill>
                <a:latin typeface="Tahoma"/>
                <a:ea typeface="Tahoma"/>
                <a:cs typeface="Tahoma"/>
                <a:sym typeface="Tahoma"/>
              </a:rPr>
              <a:t>Head of Department:  Mr S. Henderson</a:t>
            </a:r>
            <a:endParaRPr sz="1800">
              <a:solidFill>
                <a:schemeClr val="dk1"/>
              </a:solidFill>
              <a:latin typeface="Tahoma"/>
              <a:ea typeface="Tahoma"/>
              <a:cs typeface="Tahoma"/>
              <a:sym typeface="Tahoma"/>
            </a:endParaRPr>
          </a:p>
        </p:txBody>
      </p:sp>
      <p:sp>
        <p:nvSpPr>
          <p:cNvPr id="22" name="Google Shape;92;p13">
            <a:extLst>
              <a:ext uri="{FF2B5EF4-FFF2-40B4-BE49-F238E27FC236}">
                <a16:creationId xmlns:a16="http://schemas.microsoft.com/office/drawing/2014/main" id="{24E1405B-FE6E-443D-8EC0-55F755C65865}"/>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9</a:t>
            </a:r>
            <a:endParaRPr sz="1800">
              <a:solidFill>
                <a:srgbClr val="AFABAB"/>
              </a:solidFill>
              <a:latin typeface="Tahoma"/>
              <a:ea typeface="Tahoma"/>
              <a:cs typeface="Tahoma"/>
              <a:sym typeface="Tahoma"/>
            </a:endParaRPr>
          </a:p>
        </p:txBody>
      </p:sp>
      <p:sp>
        <p:nvSpPr>
          <p:cNvPr id="23" name="Google Shape;93;p13">
            <a:extLst>
              <a:ext uri="{FF2B5EF4-FFF2-40B4-BE49-F238E27FC236}">
                <a16:creationId xmlns:a16="http://schemas.microsoft.com/office/drawing/2014/main" id="{9F523610-5387-417A-89F3-23EB99F3215A}"/>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Sport (BTEC)</a:t>
            </a:r>
            <a:endParaRPr sz="2000" b="0" i="0" u="none" strike="noStrike" cap="none">
              <a:solidFill>
                <a:schemeClr val="dk1"/>
              </a:solidFill>
              <a:latin typeface="Arial"/>
              <a:ea typeface="Arial"/>
              <a:cs typeface="Arial"/>
              <a:sym typeface="Arial"/>
            </a:endParaRPr>
          </a:p>
        </p:txBody>
      </p:sp>
      <p:sp>
        <p:nvSpPr>
          <p:cNvPr id="24" name="Google Shape;94;p13">
            <a:extLst>
              <a:ext uri="{FF2B5EF4-FFF2-40B4-BE49-F238E27FC236}">
                <a16:creationId xmlns:a16="http://schemas.microsoft.com/office/drawing/2014/main" id="{1D433F31-4F5C-4A7D-83DC-8E12F1074A7D}"/>
              </a:ext>
            </a:extLst>
          </p:cNvPr>
          <p:cNvSpPr txBox="1"/>
          <p:nvPr/>
        </p:nvSpPr>
        <p:spPr>
          <a:xfrm>
            <a:off x="331017" y="1256309"/>
            <a:ext cx="6195966" cy="30777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400">
                <a:solidFill>
                  <a:schemeClr val="dk1"/>
                </a:solidFill>
                <a:latin typeface="Calibri"/>
                <a:ea typeface="Calibri"/>
                <a:cs typeface="Calibri"/>
                <a:sym typeface="Calibri"/>
              </a:rPr>
              <a:t>In Sport BTEC….</a:t>
            </a:r>
            <a:endParaRPr sz="1400" b="1">
              <a:solidFill>
                <a:schemeClr val="dk1"/>
              </a:solidFill>
              <a:latin typeface="Calibri"/>
              <a:ea typeface="Calibri"/>
              <a:cs typeface="Calibri"/>
              <a:sym typeface="Calibri"/>
            </a:endParaRPr>
          </a:p>
        </p:txBody>
      </p:sp>
      <p:graphicFrame>
        <p:nvGraphicFramePr>
          <p:cNvPr id="25" name="Google Shape;95;p13">
            <a:extLst>
              <a:ext uri="{FF2B5EF4-FFF2-40B4-BE49-F238E27FC236}">
                <a16:creationId xmlns:a16="http://schemas.microsoft.com/office/drawing/2014/main" id="{2A223D0D-E610-4D9C-B35A-E3639CF1F8D5}"/>
              </a:ext>
            </a:extLst>
          </p:cNvPr>
          <p:cNvGraphicFramePr/>
          <p:nvPr>
            <p:extLst>
              <p:ext uri="{D42A27DB-BD31-4B8C-83A1-F6EECF244321}">
                <p14:modId xmlns:p14="http://schemas.microsoft.com/office/powerpoint/2010/main" val="1326081574"/>
              </p:ext>
            </p:extLst>
          </p:nvPr>
        </p:nvGraphicFramePr>
        <p:xfrm>
          <a:off x="95978" y="2718779"/>
          <a:ext cx="6632475" cy="6008429"/>
        </p:xfrm>
        <a:graphic>
          <a:graphicData uri="http://schemas.openxmlformats.org/drawingml/2006/table">
            <a:tbl>
              <a:tblPr firstRow="1" firstCol="1" bandRow="1">
                <a:noFill/>
              </a:tblPr>
              <a:tblGrid>
                <a:gridCol w="1279050">
                  <a:extLst>
                    <a:ext uri="{9D8B030D-6E8A-4147-A177-3AD203B41FA5}">
                      <a16:colId xmlns:a16="http://schemas.microsoft.com/office/drawing/2014/main" val="20000"/>
                    </a:ext>
                  </a:extLst>
                </a:gridCol>
                <a:gridCol w="2676550">
                  <a:extLst>
                    <a:ext uri="{9D8B030D-6E8A-4147-A177-3AD203B41FA5}">
                      <a16:colId xmlns:a16="http://schemas.microsoft.com/office/drawing/2014/main" val="20001"/>
                    </a:ext>
                  </a:extLst>
                </a:gridCol>
                <a:gridCol w="2676875">
                  <a:extLst>
                    <a:ext uri="{9D8B030D-6E8A-4147-A177-3AD203B41FA5}">
                      <a16:colId xmlns:a16="http://schemas.microsoft.com/office/drawing/2014/main" val="20002"/>
                    </a:ext>
                  </a:extLst>
                </a:gridCol>
              </a:tblGrid>
              <a:tr h="292800">
                <a:tc>
                  <a:txBody>
                    <a:bodyPr/>
                    <a:lstStyle/>
                    <a:p>
                      <a:pPr marL="0" marR="0" lvl="0" indent="0" algn="l" rtl="0">
                        <a:lnSpc>
                          <a:spcPct val="107000"/>
                        </a:lnSpc>
                        <a:spcBef>
                          <a:spcPts val="0"/>
                        </a:spcBef>
                        <a:spcAft>
                          <a:spcPts val="0"/>
                        </a:spcAft>
                        <a:buNone/>
                      </a:pPr>
                      <a:endParaRPr sz="1400" u="none" strike="noStrike" cap="none" dirty="0">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bg1"/>
                          </a:solidFill>
                        </a:rPr>
                        <a:t>Autumn 1</a:t>
                      </a:r>
                      <a:endParaRPr sz="14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bg1"/>
                          </a:solidFill>
                        </a:rPr>
                        <a:t>Autumn 2</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776325">
                <a:tc>
                  <a:txBody>
                    <a:bodyPr/>
                    <a:lstStyle/>
                    <a:p>
                      <a:pPr marL="0" marR="0" lvl="0" indent="0" algn="l" rtl="0">
                        <a:lnSpc>
                          <a:spcPct val="107000"/>
                        </a:lnSpc>
                        <a:spcBef>
                          <a:spcPts val="0"/>
                        </a:spcBef>
                        <a:spcAft>
                          <a:spcPts val="0"/>
                        </a:spcAft>
                        <a:buNone/>
                      </a:pPr>
                      <a:r>
                        <a:rPr lang="en-GB" sz="1200" b="1" u="none" strike="noStrike" cap="none" dirty="0">
                          <a:solidFill>
                            <a:schemeClr val="bg1"/>
                          </a:solidFill>
                        </a:rPr>
                        <a:t>Focus/Context for Learning</a:t>
                      </a:r>
                      <a:endParaRPr sz="12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Unit 2 - A1, A2 and A3 - Rules, regulations and scoring systems of different sports </a:t>
                      </a:r>
                      <a:endParaRPr dirty="0"/>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b="1" u="none" strike="noStrike" cap="none">
                          <a:latin typeface="Calibri"/>
                          <a:ea typeface="Calibri"/>
                          <a:cs typeface="Calibri"/>
                          <a:sym typeface="Calibri"/>
                        </a:rPr>
                        <a:t>Unit 2 - A5, A6, and A7 - Roles and responsibilities of different sports officials</a:t>
                      </a:r>
                      <a:endParaRPr/>
                    </a:p>
                    <a:p>
                      <a:pPr marL="0" marR="0" lvl="0" indent="0" algn="l" rtl="0">
                        <a:lnSpc>
                          <a:spcPct val="107000"/>
                        </a:lnSpc>
                        <a:spcBef>
                          <a:spcPts val="0"/>
                        </a:spcBef>
                        <a:spcAft>
                          <a:spcPts val="0"/>
                        </a:spcAft>
                        <a:buNone/>
                      </a:pPr>
                      <a:endParaRPr sz="1200" b="1"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a:latin typeface="Calibri"/>
                          <a:ea typeface="Calibri"/>
                          <a:cs typeface="Calibri"/>
                          <a:sym typeface="Calibri"/>
                        </a:rPr>
                        <a:t>Unit 2 - Learning aim A coursework completion</a:t>
                      </a:r>
                      <a:endParaRPr/>
                    </a:p>
                    <a:p>
                      <a:pPr marL="0" marR="0" lvl="0" indent="0" algn="l" rtl="0">
                        <a:lnSpc>
                          <a:spcPct val="107000"/>
                        </a:lnSpc>
                        <a:spcBef>
                          <a:spcPts val="0"/>
                        </a:spcBef>
                        <a:spcAft>
                          <a:spcPts val="0"/>
                        </a:spcAft>
                        <a:buNone/>
                      </a:pPr>
                      <a:endParaRPr sz="1200" b="1" u="none" strike="noStrike" cap="none">
                        <a:latin typeface="Calibri"/>
                        <a:ea typeface="Calibri"/>
                        <a:cs typeface="Calibri"/>
                        <a:sym typeface="Calibri"/>
                      </a:endParaRPr>
                    </a:p>
                    <a:p>
                      <a:pPr marL="0" marR="0" lvl="0" indent="0" algn="l" rtl="0">
                        <a:lnSpc>
                          <a:spcPct val="107000"/>
                        </a:lnSpc>
                        <a:spcBef>
                          <a:spcPts val="0"/>
                        </a:spcBef>
                        <a:spcAft>
                          <a:spcPts val="0"/>
                        </a:spcAft>
                        <a:buNone/>
                      </a:pPr>
                      <a:endParaRPr sz="1200" b="1" u="none" strike="noStrike" cap="none">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292800">
                <a:tc>
                  <a:txBody>
                    <a:bodyPr/>
                    <a:lstStyle/>
                    <a:p>
                      <a:pPr marL="0" marR="0" lvl="0" indent="0" algn="l" rtl="0">
                        <a:lnSpc>
                          <a:spcPct val="107000"/>
                        </a:lnSpc>
                        <a:spcBef>
                          <a:spcPts val="0"/>
                        </a:spcBef>
                        <a:spcAft>
                          <a:spcPts val="0"/>
                        </a:spcAft>
                        <a:buNone/>
                      </a:pPr>
                      <a:r>
                        <a:rPr lang="en-GB" sz="1200" b="1" u="none" strike="noStrike" cap="none">
                          <a:solidFill>
                            <a:schemeClr val="bg1"/>
                          </a:solidFill>
                        </a:rPr>
                        <a:t> </a:t>
                      </a:r>
                      <a:endParaRPr sz="12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dirty="0"/>
                        <a:t> </a:t>
                      </a:r>
                      <a:endParaRPr sz="1300" u="none" strike="noStrike" cap="none" dirty="0">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t> </a:t>
                      </a:r>
                      <a:endParaRPr sz="1300" u="none" strike="noStrike" cap="none">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292800">
                <a:tc>
                  <a:txBody>
                    <a:bodyPr/>
                    <a:lstStyle/>
                    <a:p>
                      <a:pPr marL="0" marR="0" lvl="0" indent="0" algn="l" rtl="0">
                        <a:lnSpc>
                          <a:spcPct val="107000"/>
                        </a:lnSpc>
                        <a:spcBef>
                          <a:spcPts val="0"/>
                        </a:spcBef>
                        <a:spcAft>
                          <a:spcPts val="0"/>
                        </a:spcAft>
                        <a:buNone/>
                      </a:pPr>
                      <a:r>
                        <a:rPr lang="en-GB" sz="1200" b="1" u="none" strike="noStrike" cap="none">
                          <a:solidFill>
                            <a:schemeClr val="bg1"/>
                          </a:solidFill>
                        </a:rPr>
                        <a:t> </a:t>
                      </a:r>
                      <a:endParaRPr sz="12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rPr>
                        <a:t>Spring 1</a:t>
                      </a:r>
                      <a:endParaRPr sz="1400" b="1" u="none" strike="noStrike" cap="none" dirty="0">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Spring 2</a:t>
                      </a:r>
                      <a:endParaRPr sz="1400" b="1"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776325">
                <a:tc>
                  <a:txBody>
                    <a:bodyPr/>
                    <a:lstStyle/>
                    <a:p>
                      <a:pPr marL="0" marR="0" lvl="0" indent="0" algn="l" rtl="0">
                        <a:lnSpc>
                          <a:spcPct val="107000"/>
                        </a:lnSpc>
                        <a:spcBef>
                          <a:spcPts val="0"/>
                        </a:spcBef>
                        <a:spcAft>
                          <a:spcPts val="0"/>
                        </a:spcAft>
                        <a:buNone/>
                      </a:pPr>
                      <a:r>
                        <a:rPr lang="en-GB" sz="1200" b="1" u="none" strike="noStrike" cap="none">
                          <a:solidFill>
                            <a:schemeClr val="bg1"/>
                          </a:solidFill>
                        </a:rPr>
                        <a:t>Focus/Context for Learning</a:t>
                      </a:r>
                      <a:endParaRPr sz="12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Unit 2 - B1 - Components of physical fitness</a:t>
                      </a:r>
                      <a:endParaRPr dirty="0"/>
                    </a:p>
                    <a:p>
                      <a:pPr marL="0" marR="0" lvl="0" indent="0" algn="l" rtl="0">
                        <a:lnSpc>
                          <a:spcPct val="107000"/>
                        </a:lnSpc>
                        <a:spcBef>
                          <a:spcPts val="0"/>
                        </a:spcBef>
                        <a:spcAft>
                          <a:spcPts val="0"/>
                        </a:spcAft>
                        <a:buNone/>
                      </a:pPr>
                      <a:endParaRPr sz="1200" b="1"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Unit 2 - B2 - Technical demand</a:t>
                      </a:r>
                      <a:endParaRPr dirty="0"/>
                    </a:p>
                    <a:p>
                      <a:pPr marL="0" marR="0" lvl="0" indent="0" algn="l" rtl="0">
                        <a:lnSpc>
                          <a:spcPct val="107000"/>
                        </a:lnSpc>
                        <a:spcBef>
                          <a:spcPts val="0"/>
                        </a:spcBef>
                        <a:spcAft>
                          <a:spcPts val="0"/>
                        </a:spcAft>
                        <a:buNone/>
                      </a:pPr>
                      <a:endParaRPr sz="1200" b="1"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endParaRPr sz="1200" b="1"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Unit 2 - B5, B6, B7, B8 - safe, relevant and effective skills, techniques and tactics. </a:t>
                      </a:r>
                      <a:endParaRPr dirty="0"/>
                    </a:p>
                    <a:p>
                      <a:pPr marL="0" marR="0" lvl="0" indent="0" algn="l" rtl="0">
                        <a:lnSpc>
                          <a:spcPct val="107000"/>
                        </a:lnSpc>
                        <a:spcBef>
                          <a:spcPts val="0"/>
                        </a:spcBef>
                        <a:spcAft>
                          <a:spcPts val="0"/>
                        </a:spcAft>
                        <a:buNone/>
                      </a:pPr>
                      <a:endParaRPr sz="1200" b="1"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Unit 2 - B9, B10, B11 - Different types of practice.</a:t>
                      </a:r>
                      <a:endParaRPr dirty="0"/>
                    </a:p>
                    <a:p>
                      <a:pPr marL="0" marR="0" lvl="0" indent="0" algn="l" rtl="0">
                        <a:lnSpc>
                          <a:spcPct val="107000"/>
                        </a:lnSpc>
                        <a:spcBef>
                          <a:spcPts val="0"/>
                        </a:spcBef>
                        <a:spcAft>
                          <a:spcPts val="0"/>
                        </a:spcAft>
                        <a:buNone/>
                      </a:pPr>
                      <a:endParaRPr sz="1200" b="1"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Unit 2 - Learning aim B coursework completion</a:t>
                      </a:r>
                      <a:endParaRPr dirty="0"/>
                    </a:p>
                    <a:p>
                      <a:pPr marL="0" marR="0" lvl="0" indent="0" algn="l" rtl="0">
                        <a:lnSpc>
                          <a:spcPct val="107000"/>
                        </a:lnSpc>
                        <a:spcBef>
                          <a:spcPts val="0"/>
                        </a:spcBef>
                        <a:spcAft>
                          <a:spcPts val="0"/>
                        </a:spcAft>
                        <a:buNone/>
                      </a:pPr>
                      <a:endParaRPr sz="1200" b="1"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292800">
                <a:tc>
                  <a:txBody>
                    <a:bodyPr/>
                    <a:lstStyle/>
                    <a:p>
                      <a:pPr marL="0" marR="0" lvl="0" indent="0" algn="l" rtl="0">
                        <a:lnSpc>
                          <a:spcPct val="107000"/>
                        </a:lnSpc>
                        <a:spcBef>
                          <a:spcPts val="0"/>
                        </a:spcBef>
                        <a:spcAft>
                          <a:spcPts val="0"/>
                        </a:spcAft>
                        <a:buNone/>
                      </a:pPr>
                      <a:r>
                        <a:rPr lang="en-GB" sz="1200" b="1" u="none" strike="noStrike" cap="none">
                          <a:solidFill>
                            <a:schemeClr val="bg1"/>
                          </a:solidFill>
                        </a:rPr>
                        <a:t> </a:t>
                      </a:r>
                      <a:endParaRPr sz="12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t> </a:t>
                      </a:r>
                      <a:endParaRPr sz="1300" u="none" strike="noStrike" cap="none">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dirty="0"/>
                        <a:t> </a:t>
                      </a:r>
                      <a:endParaRPr sz="1300" u="none" strike="noStrike" cap="none" dirty="0">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292800">
                <a:tc>
                  <a:txBody>
                    <a:bodyPr/>
                    <a:lstStyle/>
                    <a:p>
                      <a:pPr marL="0" marR="0" lvl="0" indent="0" algn="l" rtl="0">
                        <a:lnSpc>
                          <a:spcPct val="107000"/>
                        </a:lnSpc>
                        <a:spcBef>
                          <a:spcPts val="0"/>
                        </a:spcBef>
                        <a:spcAft>
                          <a:spcPts val="0"/>
                        </a:spcAft>
                        <a:buNone/>
                      </a:pPr>
                      <a:r>
                        <a:rPr lang="en-GB" sz="1200" b="1" u="none" strike="noStrike" cap="none">
                          <a:solidFill>
                            <a:schemeClr val="bg1"/>
                          </a:solidFill>
                        </a:rPr>
                        <a:t> </a:t>
                      </a:r>
                      <a:endParaRPr sz="12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Summer 1</a:t>
                      </a:r>
                      <a:endParaRPr sz="1400" b="1" u="none" strike="noStrike" cap="none">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rPr>
                        <a:t>Summer 2</a:t>
                      </a:r>
                      <a:endParaRPr sz="1400" b="1" u="none" strike="noStrike" cap="none" dirty="0">
                        <a:solidFill>
                          <a:schemeClr val="lt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1038975">
                <a:tc>
                  <a:txBody>
                    <a:bodyPr/>
                    <a:lstStyle/>
                    <a:p>
                      <a:pPr marL="0" marR="0" lvl="0" indent="0" algn="l" rtl="0">
                        <a:lnSpc>
                          <a:spcPct val="107000"/>
                        </a:lnSpc>
                        <a:spcBef>
                          <a:spcPts val="0"/>
                        </a:spcBef>
                        <a:spcAft>
                          <a:spcPts val="0"/>
                        </a:spcAft>
                        <a:buNone/>
                      </a:pPr>
                      <a:r>
                        <a:rPr lang="en-GB" sz="1200" b="1" u="none" strike="noStrike" cap="none" dirty="0">
                          <a:solidFill>
                            <a:schemeClr val="bg1"/>
                          </a:solidFill>
                        </a:rPr>
                        <a:t>Focus/Context for Learning</a:t>
                      </a:r>
                      <a:endParaRPr sz="12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none" strike="noStrike" cap="none">
                          <a:latin typeface="Calibri"/>
                          <a:ea typeface="Calibri"/>
                          <a:cs typeface="Calibri"/>
                          <a:sym typeface="Calibri"/>
                        </a:rPr>
                        <a:t>Unit 2 - C1 - Observation Checklist</a:t>
                      </a:r>
                      <a:endParaRPr/>
                    </a:p>
                    <a:p>
                      <a:pPr marL="0" marR="0" lvl="0" indent="0" algn="l" rtl="0">
                        <a:lnSpc>
                          <a:spcPct val="107000"/>
                        </a:lnSpc>
                        <a:spcBef>
                          <a:spcPts val="0"/>
                        </a:spcBef>
                        <a:spcAft>
                          <a:spcPts val="0"/>
                        </a:spcAft>
                        <a:buNone/>
                      </a:pPr>
                      <a:endParaRPr sz="1200" b="1"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a:latin typeface="Calibri"/>
                          <a:ea typeface="Calibri"/>
                          <a:cs typeface="Calibri"/>
                          <a:sym typeface="Calibri"/>
                        </a:rPr>
                        <a:t>Unit 2 - C2 - Review performance</a:t>
                      </a:r>
                      <a:endParaRPr/>
                    </a:p>
                    <a:p>
                      <a:pPr marL="0" marR="0" lvl="0" indent="0" algn="l" rtl="0">
                        <a:lnSpc>
                          <a:spcPct val="107000"/>
                        </a:lnSpc>
                        <a:spcBef>
                          <a:spcPts val="0"/>
                        </a:spcBef>
                        <a:spcAft>
                          <a:spcPts val="0"/>
                        </a:spcAft>
                        <a:buNone/>
                      </a:pPr>
                      <a:endParaRPr sz="1200" b="1" u="none" strike="noStrike" cap="none">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endParaRPr sz="1200" b="1"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Unit 2 coursework completion</a:t>
                      </a:r>
                      <a:endParaRPr dirty="0"/>
                    </a:p>
                    <a:p>
                      <a:pPr marL="0" marR="0" lvl="0" indent="0" algn="l" rtl="0">
                        <a:lnSpc>
                          <a:spcPct val="107000"/>
                        </a:lnSpc>
                        <a:spcBef>
                          <a:spcPts val="0"/>
                        </a:spcBef>
                        <a:spcAft>
                          <a:spcPts val="0"/>
                        </a:spcAft>
                        <a:buNone/>
                      </a:pPr>
                      <a:endParaRPr sz="1100" u="none" strike="noStrike" cap="none" dirty="0">
                        <a:latin typeface="Calibri"/>
                        <a:ea typeface="Calibri"/>
                        <a:cs typeface="Calibri"/>
                        <a:sym typeface="Calibri"/>
                      </a:endParaRPr>
                    </a:p>
                  </a:txBody>
                  <a:tcPr marL="68575" marR="68575" marT="0" marB="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26" name="Google Shape;96;p13">
            <a:extLst>
              <a:ext uri="{FF2B5EF4-FFF2-40B4-BE49-F238E27FC236}">
                <a16:creationId xmlns:a16="http://schemas.microsoft.com/office/drawing/2014/main" id="{890F75BB-DBA0-4EA6-B4E8-03E11C094944}"/>
              </a:ext>
            </a:extLst>
          </p:cNvPr>
          <p:cNvSpPr txBox="1"/>
          <p:nvPr/>
        </p:nvSpPr>
        <p:spPr>
          <a:xfrm>
            <a:off x="331017" y="1712640"/>
            <a:ext cx="6195966"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a:solidFill>
                  <a:schemeClr val="dk1"/>
                </a:solidFill>
                <a:latin typeface="Calibri"/>
                <a:ea typeface="Calibri"/>
                <a:cs typeface="Calibri"/>
                <a:sym typeface="Calibri"/>
              </a:rPr>
              <a:t>You will study 4 units over the next 3 years. </a:t>
            </a:r>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3 of these units require you to complete coursework either practically based or written. </a:t>
            </a:r>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One unit will consist of an external exam which is on fitness for sport &amp; exercise. </a:t>
            </a:r>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A grade will be given for each task and accumulated into an overall grade</a:t>
            </a:r>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075297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oogle Shape;114;p15">
            <a:extLst>
              <a:ext uri="{FF2B5EF4-FFF2-40B4-BE49-F238E27FC236}">
                <a16:creationId xmlns:a16="http://schemas.microsoft.com/office/drawing/2014/main" id="{45756340-726A-4D49-9D74-BAA715F65646}"/>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4" name="Google Shape;115;p15">
            <a:extLst>
              <a:ext uri="{FF2B5EF4-FFF2-40B4-BE49-F238E27FC236}">
                <a16:creationId xmlns:a16="http://schemas.microsoft.com/office/drawing/2014/main" id="{DC8B36E5-7E8A-477A-B3F6-B6DA5607FA62}"/>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 name="Google Shape;116;p15">
            <a:extLst>
              <a:ext uri="{FF2B5EF4-FFF2-40B4-BE49-F238E27FC236}">
                <a16:creationId xmlns:a16="http://schemas.microsoft.com/office/drawing/2014/main" id="{B68B13F3-E500-4E1C-8BC6-A7E23D6FFC4F}"/>
              </a:ext>
            </a:extLst>
          </p:cNvPr>
          <p:cNvSpPr/>
          <p:nvPr/>
        </p:nvSpPr>
        <p:spPr>
          <a:xfrm rot="10039862">
            <a:off x="4986273" y="-1717994"/>
            <a:ext cx="11026775" cy="9698355"/>
          </a:xfrm>
          <a:prstGeom prst="rtTriangle">
            <a:avLst/>
          </a:prstGeom>
          <a:solidFill>
            <a:srgbClr val="F2F2F2">
              <a:alpha val="98431"/>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 name="Google Shape;117;p15">
            <a:extLst>
              <a:ext uri="{FF2B5EF4-FFF2-40B4-BE49-F238E27FC236}">
                <a16:creationId xmlns:a16="http://schemas.microsoft.com/office/drawing/2014/main" id="{AC8B250D-F6E0-46FE-9351-5BB4EC7F1965}"/>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7" name="Google Shape;118;p15">
            <a:extLst>
              <a:ext uri="{FF2B5EF4-FFF2-40B4-BE49-F238E27FC236}">
                <a16:creationId xmlns:a16="http://schemas.microsoft.com/office/drawing/2014/main" id="{526767FF-5CCC-4809-8596-64A32A4071B9}"/>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18" name="Google Shape;119;p15">
            <a:extLst>
              <a:ext uri="{FF2B5EF4-FFF2-40B4-BE49-F238E27FC236}">
                <a16:creationId xmlns:a16="http://schemas.microsoft.com/office/drawing/2014/main" id="{42A56740-2DEF-46D2-89CB-3759B565EF35}"/>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0" name="Google Shape;120;p15">
            <a:extLst>
              <a:ext uri="{FF2B5EF4-FFF2-40B4-BE49-F238E27FC236}">
                <a16:creationId xmlns:a16="http://schemas.microsoft.com/office/drawing/2014/main" id="{0AF07004-0602-4440-ACFB-431FBEC2392F}"/>
              </a:ext>
            </a:extLst>
          </p:cNvPr>
          <p:cNvSpPr txBox="1"/>
          <p:nvPr/>
        </p:nvSpPr>
        <p:spPr>
          <a:xfrm>
            <a:off x="3298195" y="9682490"/>
            <a:ext cx="338554" cy="26157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rgbClr val="0B703C"/>
                </a:solidFill>
                <a:latin typeface="Tahoma"/>
                <a:ea typeface="Tahoma"/>
                <a:cs typeface="Tahoma"/>
                <a:sym typeface="Tahoma"/>
              </a:rPr>
              <a:t>17</a:t>
            </a:r>
            <a:endParaRPr sz="1400" b="0" i="0" u="none" strike="noStrike" cap="none" dirty="0">
              <a:solidFill>
                <a:srgbClr val="000000"/>
              </a:solidFill>
              <a:latin typeface="Arial"/>
              <a:ea typeface="Arial"/>
              <a:cs typeface="Arial"/>
              <a:sym typeface="Arial"/>
            </a:endParaRPr>
          </a:p>
        </p:txBody>
      </p:sp>
      <p:sp>
        <p:nvSpPr>
          <p:cNvPr id="31" name="Google Shape;121;p15">
            <a:extLst>
              <a:ext uri="{FF2B5EF4-FFF2-40B4-BE49-F238E27FC236}">
                <a16:creationId xmlns:a16="http://schemas.microsoft.com/office/drawing/2014/main" id="{4AA65C33-7612-4E00-8D52-380D83D89617}"/>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i="0" u="none" strike="noStrike" cap="none">
                <a:solidFill>
                  <a:srgbClr val="FFFFFF"/>
                </a:solidFill>
                <a:latin typeface="Arial"/>
                <a:ea typeface="Arial"/>
                <a:cs typeface="Arial"/>
                <a:sym typeface="Arial"/>
              </a:rPr>
              <a:t>Religious Education</a:t>
            </a:r>
            <a:endParaRPr sz="2000" b="0" i="0" u="none" strike="noStrike" cap="none">
              <a:solidFill>
                <a:schemeClr val="dk1"/>
              </a:solidFill>
              <a:latin typeface="Arial"/>
              <a:ea typeface="Arial"/>
              <a:cs typeface="Arial"/>
              <a:sym typeface="Arial"/>
            </a:endParaRPr>
          </a:p>
        </p:txBody>
      </p:sp>
      <p:graphicFrame>
        <p:nvGraphicFramePr>
          <p:cNvPr id="32" name="Google Shape;122;p15">
            <a:extLst>
              <a:ext uri="{FF2B5EF4-FFF2-40B4-BE49-F238E27FC236}">
                <a16:creationId xmlns:a16="http://schemas.microsoft.com/office/drawing/2014/main" id="{FADE2A56-03FE-451A-836F-B113179A14C3}"/>
              </a:ext>
            </a:extLst>
          </p:cNvPr>
          <p:cNvGraphicFramePr/>
          <p:nvPr>
            <p:extLst>
              <p:ext uri="{D42A27DB-BD31-4B8C-83A1-F6EECF244321}">
                <p14:modId xmlns:p14="http://schemas.microsoft.com/office/powerpoint/2010/main" val="1688593142"/>
              </p:ext>
            </p:extLst>
          </p:nvPr>
        </p:nvGraphicFramePr>
        <p:xfrm>
          <a:off x="50409" y="1555334"/>
          <a:ext cx="6733300" cy="8004650"/>
        </p:xfrm>
        <a:graphic>
          <a:graphicData uri="http://schemas.openxmlformats.org/drawingml/2006/table">
            <a:tbl>
              <a:tblPr firstRow="1" firstCol="1" bandRow="1">
                <a:noFill/>
              </a:tblPr>
              <a:tblGrid>
                <a:gridCol w="1207625">
                  <a:extLst>
                    <a:ext uri="{9D8B030D-6E8A-4147-A177-3AD203B41FA5}">
                      <a16:colId xmlns:a16="http://schemas.microsoft.com/office/drawing/2014/main" val="20000"/>
                    </a:ext>
                  </a:extLst>
                </a:gridCol>
                <a:gridCol w="2808100">
                  <a:extLst>
                    <a:ext uri="{9D8B030D-6E8A-4147-A177-3AD203B41FA5}">
                      <a16:colId xmlns:a16="http://schemas.microsoft.com/office/drawing/2014/main" val="20001"/>
                    </a:ext>
                  </a:extLst>
                </a:gridCol>
                <a:gridCol w="2717575">
                  <a:extLst>
                    <a:ext uri="{9D8B030D-6E8A-4147-A177-3AD203B41FA5}">
                      <a16:colId xmlns:a16="http://schemas.microsoft.com/office/drawing/2014/main" val="20002"/>
                    </a:ext>
                  </a:extLst>
                </a:gridCol>
              </a:tblGrid>
              <a:tr h="234075">
                <a:tc>
                  <a:txBody>
                    <a:bodyPr/>
                    <a:lstStyle/>
                    <a:p>
                      <a:pPr marL="0" marR="0" lvl="0" indent="0" algn="l" rtl="0">
                        <a:lnSpc>
                          <a:spcPct val="107000"/>
                        </a:lnSpc>
                        <a:spcBef>
                          <a:spcPts val="0"/>
                        </a:spcBef>
                        <a:spcAft>
                          <a:spcPts val="0"/>
                        </a:spcAft>
                        <a:buClr>
                          <a:srgbClr val="000000"/>
                        </a:buClr>
                        <a:buSzPts val="1400"/>
                        <a:buFont typeface="Arial"/>
                        <a:buNone/>
                      </a:pP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Autumn 1</a:t>
                      </a:r>
                      <a:endParaRPr sz="14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Autumn 2</a:t>
                      </a:r>
                      <a:endParaRPr sz="14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0B703C"/>
                    </a:solidFill>
                  </a:tcPr>
                </a:tc>
                <a:extLst>
                  <a:ext uri="{0D108BD9-81ED-4DB2-BD59-A6C34878D82A}">
                    <a16:rowId xmlns:a16="http://schemas.microsoft.com/office/drawing/2014/main" val="10000"/>
                  </a:ext>
                </a:extLst>
              </a:tr>
              <a:tr h="3417125">
                <a:tc>
                  <a:txBody>
                    <a:bodyPr/>
                    <a:lstStyle/>
                    <a:p>
                      <a:pPr marL="0" marR="0" lvl="0" indent="0" algn="l" rtl="0">
                        <a:lnSpc>
                          <a:spcPct val="107000"/>
                        </a:lnSpc>
                        <a:spcBef>
                          <a:spcPts val="0"/>
                        </a:spcBef>
                        <a:spcAft>
                          <a:spcPts val="0"/>
                        </a:spcAft>
                        <a:buClr>
                          <a:srgbClr val="000000"/>
                        </a:buClr>
                        <a:buSzPts val="1400"/>
                        <a:buFont typeface="Arial"/>
                        <a:buNone/>
                      </a:pPr>
                      <a:r>
                        <a:rPr lang="en-GB" sz="1200" b="1" u="none" strike="noStrike" cap="none" dirty="0">
                          <a:solidFill>
                            <a:schemeClr val="bg1"/>
                          </a:solidFill>
                        </a:rPr>
                        <a:t>Focus/Context for Learning</a:t>
                      </a:r>
                      <a:endParaRPr sz="12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D09E00"/>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sng" strike="noStrike" cap="none" dirty="0">
                          <a:solidFill>
                            <a:schemeClr val="dk1"/>
                          </a:solidFill>
                          <a:latin typeface="Calibri"/>
                          <a:ea typeface="Calibri"/>
                          <a:cs typeface="Calibri"/>
                          <a:sym typeface="Calibri"/>
                        </a:rPr>
                        <a:t>Catholic Beliefs and teachings</a:t>
                      </a:r>
                      <a:endParaRPr sz="110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Students will look at the teachings on the Trinity, how the Trinity is expressed in the Bible and worship. Students will look at what the Bible teaches about creation and understand how different Christian denominations interpret Genesis. Students will examine what it means to be made in the image of God and how this affects their relationship and place within the world.</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endParaRPr sz="1100" b="1" u="sng"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sng" strike="noStrike" cap="none" dirty="0">
                          <a:solidFill>
                            <a:schemeClr val="dk1"/>
                          </a:solidFill>
                          <a:latin typeface="Calibri"/>
                          <a:ea typeface="Calibri"/>
                          <a:cs typeface="Calibri"/>
                          <a:sym typeface="Calibri"/>
                        </a:rPr>
                        <a:t>Judaism Beliefs and teachings</a:t>
                      </a:r>
                      <a:endParaRPr sz="110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Students will examine what Jews believe about the Almighty and the </a:t>
                      </a:r>
                      <a:r>
                        <a:rPr lang="en-GB" sz="1100" u="none" strike="noStrike" cap="none" dirty="0" err="1">
                          <a:solidFill>
                            <a:schemeClr val="dk1"/>
                          </a:solidFill>
                          <a:latin typeface="Calibri"/>
                          <a:ea typeface="Calibri"/>
                          <a:cs typeface="Calibri"/>
                          <a:sym typeface="Calibri"/>
                        </a:rPr>
                        <a:t>Shekhinah</a:t>
                      </a:r>
                      <a:r>
                        <a:rPr lang="en-GB" sz="1100" u="none" strike="noStrike" cap="none" dirty="0">
                          <a:solidFill>
                            <a:schemeClr val="dk1"/>
                          </a:solidFill>
                          <a:latin typeface="Calibri"/>
                          <a:ea typeface="Calibri"/>
                          <a:cs typeface="Calibri"/>
                          <a:sym typeface="Calibri"/>
                        </a:rPr>
                        <a:t>. Student will understand different Jewish denominations’ views on the Messiah and the messianic age. Students will understand the significance of the Mosaic covenant and how it influences the lives of Jews today.</a:t>
                      </a:r>
                      <a:endParaRPr sz="1400" u="none" strike="noStrike" cap="none" dirty="0"/>
                    </a:p>
                  </a:txBody>
                  <a:tcPr marL="68575" marR="68575"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DCDCDC"/>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sng" strike="noStrike" cap="none" dirty="0">
                          <a:solidFill>
                            <a:schemeClr val="dk1"/>
                          </a:solidFill>
                          <a:latin typeface="Calibri"/>
                          <a:ea typeface="Calibri"/>
                          <a:cs typeface="Calibri"/>
                          <a:sym typeface="Calibri"/>
                        </a:rPr>
                        <a:t>Arguments for the existence of God</a:t>
                      </a:r>
                      <a:endParaRPr sz="110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Students will examine the importance of revelation, in particular the revelation of Jesus. Students will examine and evaluate how visions, miracles and religious experience can be proof that God exists.</a:t>
                      </a:r>
                      <a:endParaRPr sz="1100" u="none" strike="noStrike" cap="none" dirty="0">
                        <a:latin typeface="Calibri"/>
                        <a:ea typeface="Calibri"/>
                        <a:cs typeface="Calibri"/>
                        <a:sym typeface="Calibri"/>
                      </a:endParaRPr>
                    </a:p>
                  </a:txBody>
                  <a:tcPr marL="68575" marR="68575"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DCDCDC"/>
                    </a:solidFill>
                  </a:tcPr>
                </a:tc>
                <a:extLst>
                  <a:ext uri="{0D108BD9-81ED-4DB2-BD59-A6C34878D82A}">
                    <a16:rowId xmlns:a16="http://schemas.microsoft.com/office/drawing/2014/main" val="10001"/>
                  </a:ext>
                </a:extLst>
              </a:tr>
              <a:tr h="234075">
                <a:tc>
                  <a:txBody>
                    <a:bodyPr/>
                    <a:lstStyle/>
                    <a:p>
                      <a:pPr marL="0" marR="0" lvl="0" indent="0" algn="l" rtl="0">
                        <a:lnSpc>
                          <a:spcPct val="107000"/>
                        </a:lnSpc>
                        <a:spcBef>
                          <a:spcPts val="0"/>
                        </a:spcBef>
                        <a:spcAft>
                          <a:spcPts val="0"/>
                        </a:spcAft>
                        <a:buClr>
                          <a:srgbClr val="000000"/>
                        </a:buClr>
                        <a:buSzPts val="1400"/>
                        <a:buFont typeface="Arial"/>
                        <a:buNone/>
                      </a:pPr>
                      <a:r>
                        <a:rPr lang="en-GB" sz="1200" b="1" u="none" strike="noStrike" cap="none">
                          <a:solidFill>
                            <a:schemeClr val="bg1"/>
                          </a:solidFill>
                        </a:rPr>
                        <a:t> </a:t>
                      </a:r>
                      <a:endParaRPr sz="12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dirty="0"/>
                        <a:t> </a:t>
                      </a:r>
                      <a:endParaRPr sz="1300" u="none" strike="noStrike" cap="none" dirty="0">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dirty="0"/>
                        <a:t> </a:t>
                      </a:r>
                      <a:endParaRPr sz="1300" u="none" strike="noStrike" cap="none" dirty="0">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lt1"/>
                    </a:solidFill>
                  </a:tcPr>
                </a:tc>
                <a:extLst>
                  <a:ext uri="{0D108BD9-81ED-4DB2-BD59-A6C34878D82A}">
                    <a16:rowId xmlns:a16="http://schemas.microsoft.com/office/drawing/2014/main" val="10002"/>
                  </a:ext>
                </a:extLst>
              </a:tr>
              <a:tr h="234075">
                <a:tc>
                  <a:txBody>
                    <a:bodyPr/>
                    <a:lstStyle/>
                    <a:p>
                      <a:pPr marL="0" marR="0" lvl="0" indent="0" algn="l" rtl="0">
                        <a:lnSpc>
                          <a:spcPct val="107000"/>
                        </a:lnSpc>
                        <a:spcBef>
                          <a:spcPts val="0"/>
                        </a:spcBef>
                        <a:spcAft>
                          <a:spcPts val="0"/>
                        </a:spcAft>
                        <a:buClr>
                          <a:srgbClr val="000000"/>
                        </a:buClr>
                        <a:buSzPts val="1400"/>
                        <a:buFont typeface="Arial"/>
                        <a:buNone/>
                      </a:pPr>
                      <a:r>
                        <a:rPr lang="en-GB" sz="1200" b="1" u="none" strike="noStrike" cap="none">
                          <a:solidFill>
                            <a:schemeClr val="bg1"/>
                          </a:solidFill>
                        </a:rPr>
                        <a:t> </a:t>
                      </a:r>
                      <a:endParaRPr sz="12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lt1"/>
                          </a:solidFill>
                        </a:rPr>
                        <a:t>Spring 1</a:t>
                      </a:r>
                      <a:endParaRPr sz="1400" b="1" u="none" strike="noStrike" cap="none" dirty="0">
                        <a:solidFill>
                          <a:schemeClr val="lt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lt1"/>
                          </a:solidFill>
                        </a:rPr>
                        <a:t>Spring 2</a:t>
                      </a:r>
                      <a:endParaRPr sz="1400" b="1" u="none" strike="noStrike" cap="none" dirty="0">
                        <a:solidFill>
                          <a:schemeClr val="lt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0B703C"/>
                    </a:solidFill>
                  </a:tcPr>
                </a:tc>
                <a:extLst>
                  <a:ext uri="{0D108BD9-81ED-4DB2-BD59-A6C34878D82A}">
                    <a16:rowId xmlns:a16="http://schemas.microsoft.com/office/drawing/2014/main" val="10003"/>
                  </a:ext>
                </a:extLst>
              </a:tr>
              <a:tr h="2158200">
                <a:tc>
                  <a:txBody>
                    <a:bodyPr/>
                    <a:lstStyle/>
                    <a:p>
                      <a:pPr marL="0" marR="0" lvl="0" indent="0" algn="l" rtl="0">
                        <a:lnSpc>
                          <a:spcPct val="107000"/>
                        </a:lnSpc>
                        <a:spcBef>
                          <a:spcPts val="0"/>
                        </a:spcBef>
                        <a:spcAft>
                          <a:spcPts val="0"/>
                        </a:spcAft>
                        <a:buClr>
                          <a:srgbClr val="000000"/>
                        </a:buClr>
                        <a:buSzPts val="1400"/>
                        <a:buFont typeface="Arial"/>
                        <a:buNone/>
                      </a:pPr>
                      <a:r>
                        <a:rPr lang="en-GB" sz="1200" b="1" u="none" strike="noStrike" cap="none">
                          <a:solidFill>
                            <a:schemeClr val="bg1"/>
                          </a:solidFill>
                        </a:rPr>
                        <a:t>Focus/Context for Learning</a:t>
                      </a:r>
                      <a:endParaRPr sz="12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D09E00"/>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sng" strike="noStrike" cap="none" dirty="0">
                          <a:solidFill>
                            <a:schemeClr val="dk1"/>
                          </a:solidFill>
                          <a:latin typeface="Calibri"/>
                          <a:ea typeface="Calibri"/>
                          <a:cs typeface="Calibri"/>
                          <a:sym typeface="Calibri"/>
                        </a:rPr>
                        <a:t>Catholic Beliefs and teachings</a:t>
                      </a:r>
                      <a:endParaRPr sz="110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Students will look at what the incarnation is and what it reveals to us about God. Students will understand the events of the Paschal mystery and their significance for the lives of Christians today. Students will examine the role of the Holy Spirit and grace in human salvation. Student will understand the different Christian teachings on the afterlife and the impact that it has on Christians today.</a:t>
                      </a:r>
                      <a:endParaRPr sz="1400" u="none" strike="noStrike" cap="none" dirty="0"/>
                    </a:p>
                    <a:p>
                      <a:pPr marL="0" marR="0" lvl="0" indent="0" algn="l" rtl="0">
                        <a:lnSpc>
                          <a:spcPct val="107000"/>
                        </a:lnSpc>
                        <a:spcBef>
                          <a:spcPts val="0"/>
                        </a:spcBef>
                        <a:spcAft>
                          <a:spcPts val="0"/>
                        </a:spcAft>
                        <a:buClr>
                          <a:srgbClr val="000000"/>
                        </a:buClr>
                        <a:buSzPts val="1100"/>
                        <a:buFont typeface="Arial"/>
                        <a:buNone/>
                      </a:pPr>
                      <a:r>
                        <a:rPr lang="en-GB" sz="11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DCDCDC"/>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sng" strike="noStrike" cap="none" dirty="0">
                          <a:solidFill>
                            <a:schemeClr val="dk1"/>
                          </a:solidFill>
                          <a:latin typeface="Calibri"/>
                          <a:ea typeface="Calibri"/>
                          <a:cs typeface="Calibri"/>
                          <a:sym typeface="Calibri"/>
                        </a:rPr>
                        <a:t>Judaism Beliefs and teachings</a:t>
                      </a:r>
                      <a:endParaRPr sz="110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Students will understand the significance of the Abrahamic covenant and how it influences the lives of Jews today. Students will understand the importance of the sanctity of life for Jews and how it influences their moral decisions. Students will understand the importance of the mitzvot for both Reformed and Orthodox Jews. Student will understand the different Jewish teachings on the afterlife and the impact that has on Jews today.</a:t>
                      </a:r>
                      <a:endParaRPr sz="1400" u="none" strike="noStrike" cap="none" dirty="0"/>
                    </a:p>
                  </a:txBody>
                  <a:tcPr marL="68575" marR="68575"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DCDCDC"/>
                    </a:solidFill>
                  </a:tcPr>
                </a:tc>
                <a:extLst>
                  <a:ext uri="{0D108BD9-81ED-4DB2-BD59-A6C34878D82A}">
                    <a16:rowId xmlns:a16="http://schemas.microsoft.com/office/drawing/2014/main" val="10004"/>
                  </a:ext>
                </a:extLst>
              </a:tr>
              <a:tr h="234075">
                <a:tc>
                  <a:txBody>
                    <a:bodyPr/>
                    <a:lstStyle/>
                    <a:p>
                      <a:pPr marL="0" marR="0" lvl="0" indent="0" algn="l" rtl="0">
                        <a:lnSpc>
                          <a:spcPct val="107000"/>
                        </a:lnSpc>
                        <a:spcBef>
                          <a:spcPts val="0"/>
                        </a:spcBef>
                        <a:spcAft>
                          <a:spcPts val="0"/>
                        </a:spcAft>
                        <a:buClr>
                          <a:srgbClr val="000000"/>
                        </a:buClr>
                        <a:buSzPts val="1400"/>
                        <a:buFont typeface="Arial"/>
                        <a:buNone/>
                      </a:pPr>
                      <a:r>
                        <a:rPr lang="en-GB" sz="1200" b="1" u="none" strike="noStrike" cap="none">
                          <a:solidFill>
                            <a:schemeClr val="bg1"/>
                          </a:solidFill>
                        </a:rPr>
                        <a:t> </a:t>
                      </a:r>
                      <a:endParaRPr sz="12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dirty="0"/>
                        <a:t> </a:t>
                      </a:r>
                      <a:endParaRPr sz="1300" u="none" strike="noStrike" cap="none" dirty="0">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dirty="0"/>
                        <a:t> </a:t>
                      </a:r>
                      <a:endParaRPr sz="1300" u="none" strike="noStrike" cap="none" dirty="0">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lt1"/>
                    </a:solidFill>
                  </a:tcPr>
                </a:tc>
                <a:extLst>
                  <a:ext uri="{0D108BD9-81ED-4DB2-BD59-A6C34878D82A}">
                    <a16:rowId xmlns:a16="http://schemas.microsoft.com/office/drawing/2014/main" val="10005"/>
                  </a:ext>
                </a:extLst>
              </a:tr>
              <a:tr h="234075">
                <a:tc>
                  <a:txBody>
                    <a:bodyPr/>
                    <a:lstStyle/>
                    <a:p>
                      <a:pPr marL="0" marR="0" lvl="0" indent="0" algn="l" rtl="0">
                        <a:lnSpc>
                          <a:spcPct val="107000"/>
                        </a:lnSpc>
                        <a:spcBef>
                          <a:spcPts val="0"/>
                        </a:spcBef>
                        <a:spcAft>
                          <a:spcPts val="0"/>
                        </a:spcAft>
                        <a:buClr>
                          <a:srgbClr val="000000"/>
                        </a:buClr>
                        <a:buSzPts val="1400"/>
                        <a:buFont typeface="Arial"/>
                        <a:buNone/>
                      </a:pPr>
                      <a:r>
                        <a:rPr lang="en-GB" sz="1200" b="1" u="none" strike="noStrike" cap="none">
                          <a:solidFill>
                            <a:schemeClr val="bg1"/>
                          </a:solidFill>
                        </a:rPr>
                        <a:t> </a:t>
                      </a:r>
                      <a:endParaRPr sz="1200" b="1" u="none" strike="noStrike" cap="none">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lt1"/>
                          </a:solidFill>
                        </a:rPr>
                        <a:t>Summer 1</a:t>
                      </a:r>
                      <a:endParaRPr sz="1400" b="1" u="none" strike="noStrike" cap="none" dirty="0">
                        <a:solidFill>
                          <a:schemeClr val="lt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lt1"/>
                          </a:solidFill>
                        </a:rPr>
                        <a:t>Summer 2</a:t>
                      </a:r>
                      <a:endParaRPr sz="1400" b="1" u="none" strike="noStrike" cap="none" dirty="0">
                        <a:solidFill>
                          <a:schemeClr val="lt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0B703C"/>
                    </a:solidFill>
                  </a:tcPr>
                </a:tc>
                <a:extLst>
                  <a:ext uri="{0D108BD9-81ED-4DB2-BD59-A6C34878D82A}">
                    <a16:rowId xmlns:a16="http://schemas.microsoft.com/office/drawing/2014/main" val="10006"/>
                  </a:ext>
                </a:extLst>
              </a:tr>
              <a:tr h="1258950">
                <a:tc>
                  <a:txBody>
                    <a:bodyPr/>
                    <a:lstStyle/>
                    <a:p>
                      <a:pPr marL="0" marR="0" lvl="0" indent="0" algn="l" rtl="0">
                        <a:lnSpc>
                          <a:spcPct val="107000"/>
                        </a:lnSpc>
                        <a:spcBef>
                          <a:spcPts val="0"/>
                        </a:spcBef>
                        <a:spcAft>
                          <a:spcPts val="0"/>
                        </a:spcAft>
                        <a:buClr>
                          <a:srgbClr val="000000"/>
                        </a:buClr>
                        <a:buSzPts val="1400"/>
                        <a:buFont typeface="Arial"/>
                        <a:buNone/>
                      </a:pPr>
                      <a:r>
                        <a:rPr lang="en-GB" sz="1200" b="1" u="none" strike="noStrike" cap="none" dirty="0">
                          <a:solidFill>
                            <a:schemeClr val="bg1"/>
                          </a:solidFill>
                        </a:rPr>
                        <a:t>Focus/Context for Learning</a:t>
                      </a:r>
                      <a:endParaRPr sz="1200" b="1" u="none" strike="noStrike" cap="none" dirty="0">
                        <a:solidFill>
                          <a:schemeClr val="bg1"/>
                        </a:solidFill>
                        <a:latin typeface="Calibri"/>
                        <a:ea typeface="Calibri"/>
                        <a:cs typeface="Calibri"/>
                        <a:sym typeface="Calibri"/>
                      </a:endParaRPr>
                    </a:p>
                  </a:txBody>
                  <a:tcPr marL="61600" marR="61600"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D09E00"/>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sng" strike="noStrike" cap="none" dirty="0">
                          <a:solidFill>
                            <a:schemeClr val="dk1"/>
                          </a:solidFill>
                          <a:latin typeface="Calibri"/>
                          <a:ea typeface="Calibri"/>
                          <a:cs typeface="Calibri"/>
                          <a:sym typeface="Calibri"/>
                        </a:rPr>
                        <a:t>Arguments for the existence of God</a:t>
                      </a:r>
                      <a:endParaRPr sz="110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Students will examine and evaluate how the Design and Cosmological argument proves that God exists. Students will understand the problem of evil and how Catholics respond to the problem of evil in their lives today.</a:t>
                      </a:r>
                      <a:endParaRPr sz="1400" u="none" strike="noStrike" cap="none" dirty="0"/>
                    </a:p>
                  </a:txBody>
                  <a:tcPr marL="68575" marR="68575"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DCDCDC"/>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sng" strike="noStrike" cap="none" dirty="0">
                          <a:solidFill>
                            <a:schemeClr val="dk1"/>
                          </a:solidFill>
                          <a:latin typeface="Calibri"/>
                          <a:ea typeface="Calibri"/>
                          <a:cs typeface="Calibri"/>
                          <a:sym typeface="Calibri"/>
                        </a:rPr>
                        <a:t>Revision for Summer exam </a:t>
                      </a:r>
                      <a:endParaRPr sz="110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Students will partake in lessons that consolidate the material they have learned over the past year; they will be given opportunities to develop exam skills and particularly their evaluation skills throughout the term</a:t>
                      </a:r>
                      <a:r>
                        <a:rPr lang="en-GB" sz="1100" b="1" u="none" strike="noStrike" cap="none" dirty="0">
                          <a:solidFill>
                            <a:schemeClr val="dk1"/>
                          </a:solidFill>
                          <a:latin typeface="Calibri"/>
                          <a:ea typeface="Calibri"/>
                          <a:cs typeface="Calibri"/>
                          <a:sym typeface="Calibri"/>
                        </a:rPr>
                        <a:t>.</a:t>
                      </a:r>
                      <a:endParaRPr sz="1100" u="none" strike="noStrike" cap="none" dirty="0">
                        <a:latin typeface="Calibri"/>
                        <a:ea typeface="Calibri"/>
                        <a:cs typeface="Calibri"/>
                        <a:sym typeface="Calibri"/>
                      </a:endParaRPr>
                    </a:p>
                  </a:txBody>
                  <a:tcPr marL="68575" marR="68575" marT="0" marB="0">
                    <a:lnL w="28575" cap="flat" cmpd="sng" algn="ctr">
                      <a:solidFill>
                        <a:schemeClr val="bg1">
                          <a:lumMod val="95000"/>
                        </a:schemeClr>
                      </a:solidFill>
                      <a:prstDash val="solid"/>
                      <a:round/>
                      <a:headEnd type="none" w="med" len="med"/>
                      <a:tailEnd type="none" w="med" len="med"/>
                    </a:lnL>
                    <a:lnR w="28575" cap="flat" cmpd="sng" algn="ctr">
                      <a:solidFill>
                        <a:schemeClr val="bg1">
                          <a:lumMod val="95000"/>
                        </a:schemeClr>
                      </a:solidFill>
                      <a:prstDash val="solid"/>
                      <a:round/>
                      <a:headEnd type="none" w="med" len="med"/>
                      <a:tailEnd type="none" w="med" len="med"/>
                    </a:lnR>
                    <a:lnT w="28575" cap="flat" cmpd="sng" algn="ctr">
                      <a:solidFill>
                        <a:schemeClr val="bg1">
                          <a:lumMod val="95000"/>
                        </a:schemeClr>
                      </a:solidFill>
                      <a:prstDash val="solid"/>
                      <a:round/>
                      <a:headEnd type="none" w="med" len="med"/>
                      <a:tailEnd type="none" w="med" len="med"/>
                    </a:lnT>
                    <a:lnB w="28575"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DCDCDC"/>
                    </a:solidFill>
                  </a:tcPr>
                </a:tc>
                <a:extLst>
                  <a:ext uri="{0D108BD9-81ED-4DB2-BD59-A6C34878D82A}">
                    <a16:rowId xmlns:a16="http://schemas.microsoft.com/office/drawing/2014/main" val="10007"/>
                  </a:ext>
                </a:extLst>
              </a:tr>
            </a:tbl>
          </a:graphicData>
        </a:graphic>
      </p:graphicFrame>
      <p:sp>
        <p:nvSpPr>
          <p:cNvPr id="33" name="Google Shape;123;p15">
            <a:extLst>
              <a:ext uri="{FF2B5EF4-FFF2-40B4-BE49-F238E27FC236}">
                <a16:creationId xmlns:a16="http://schemas.microsoft.com/office/drawing/2014/main" id="{CD61DB60-A8C0-42CA-97E4-1FC09AFD956B}"/>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800"/>
              <a:buFont typeface="Arial"/>
              <a:buNone/>
            </a:pPr>
            <a:r>
              <a:rPr lang="en-GB" sz="1800" b="1" i="0" u="none" strike="noStrike" cap="none">
                <a:solidFill>
                  <a:srgbClr val="AFABAB"/>
                </a:solidFill>
                <a:latin typeface="Tahoma"/>
                <a:ea typeface="Tahoma"/>
                <a:cs typeface="Tahoma"/>
                <a:sym typeface="Tahoma"/>
              </a:rPr>
              <a:t>Year 9</a:t>
            </a:r>
            <a:endParaRPr sz="1800" b="0" i="0" u="none" strike="noStrike" cap="none">
              <a:solidFill>
                <a:srgbClr val="AFABAB"/>
              </a:solidFill>
              <a:latin typeface="Tahoma"/>
              <a:ea typeface="Tahoma"/>
              <a:cs typeface="Tahoma"/>
              <a:sym typeface="Tahoma"/>
            </a:endParaRPr>
          </a:p>
        </p:txBody>
      </p:sp>
      <p:sp>
        <p:nvSpPr>
          <p:cNvPr id="34" name="Google Shape;124;p15">
            <a:extLst>
              <a:ext uri="{FF2B5EF4-FFF2-40B4-BE49-F238E27FC236}">
                <a16:creationId xmlns:a16="http://schemas.microsoft.com/office/drawing/2014/main" id="{5FF22538-80AA-4197-9564-5FF3B3417286}"/>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rgbClr val="0B703C"/>
                </a:solidFill>
                <a:latin typeface="Tahoma"/>
                <a:ea typeface="Tahoma"/>
                <a:cs typeface="Tahoma"/>
                <a:sym typeface="Tahoma"/>
              </a:rPr>
              <a:t>Head of Department:  Ms L. Carter</a:t>
            </a:r>
            <a:endParaRPr sz="1800" b="0" i="0" u="none" strike="noStrike" cap="none">
              <a:solidFill>
                <a:schemeClr val="dk1"/>
              </a:solidFill>
              <a:latin typeface="Tahoma"/>
              <a:ea typeface="Tahoma"/>
              <a:cs typeface="Tahoma"/>
              <a:sym typeface="Tahoma"/>
            </a:endParaRPr>
          </a:p>
        </p:txBody>
      </p:sp>
    </p:spTree>
    <p:extLst>
      <p:ext uri="{BB962C8B-B14F-4D97-AF65-F5344CB8AC3E}">
        <p14:creationId xmlns:p14="http://schemas.microsoft.com/office/powerpoint/2010/main" val="31851720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7">
            <a:extLst>
              <a:ext uri="{FF2B5EF4-FFF2-40B4-BE49-F238E27FC236}">
                <a16:creationId xmlns:a16="http://schemas.microsoft.com/office/drawing/2014/main" id="{3B100077-3B48-4E84-99C0-ABD5D7B26350}"/>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4" name="Right Triangle 13">
            <a:extLst>
              <a:ext uri="{FF2B5EF4-FFF2-40B4-BE49-F238E27FC236}">
                <a16:creationId xmlns:a16="http://schemas.microsoft.com/office/drawing/2014/main" id="{A9CBD444-6708-4364-BA3B-09430E4F57E4}"/>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5" name="Right Triangle 14">
            <a:extLst>
              <a:ext uri="{FF2B5EF4-FFF2-40B4-BE49-F238E27FC236}">
                <a16:creationId xmlns:a16="http://schemas.microsoft.com/office/drawing/2014/main" id="{7AB929C8-D506-418F-A4B0-407ADBC2CCD9}"/>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6" name="Right Triangle 15">
            <a:extLst>
              <a:ext uri="{FF2B5EF4-FFF2-40B4-BE49-F238E27FC236}">
                <a16:creationId xmlns:a16="http://schemas.microsoft.com/office/drawing/2014/main" id="{2B4A50DA-D4EA-4142-B64F-B074F06BC003}"/>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a:extLst>
              <a:ext uri="{FF2B5EF4-FFF2-40B4-BE49-F238E27FC236}">
                <a16:creationId xmlns:a16="http://schemas.microsoft.com/office/drawing/2014/main" id="{E7109044-5469-4959-A659-AAD768F026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18" name="TextBox 17">
            <a:extLst>
              <a:ext uri="{FF2B5EF4-FFF2-40B4-BE49-F238E27FC236}">
                <a16:creationId xmlns:a16="http://schemas.microsoft.com/office/drawing/2014/main" id="{A5B2E833-0958-4416-8618-6DEDC3241305}"/>
              </a:ext>
            </a:extLst>
          </p:cNvPr>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19" name="TextBox 18">
            <a:extLst>
              <a:ext uri="{FF2B5EF4-FFF2-40B4-BE49-F238E27FC236}">
                <a16:creationId xmlns:a16="http://schemas.microsoft.com/office/drawing/2014/main" id="{130077B3-2B5E-48D9-B442-F2AF505E8669}"/>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18</a:t>
            </a:r>
          </a:p>
        </p:txBody>
      </p:sp>
      <p:sp>
        <p:nvSpPr>
          <p:cNvPr id="31" name="TextBox 26">
            <a:extLst>
              <a:ext uri="{FF2B5EF4-FFF2-40B4-BE49-F238E27FC236}">
                <a16:creationId xmlns:a16="http://schemas.microsoft.com/office/drawing/2014/main" id="{86502DB8-5AA4-45FE-94AD-086B08CE9E2B}"/>
              </a:ext>
            </a:extLst>
          </p:cNvPr>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Science</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graphicFrame>
        <p:nvGraphicFramePr>
          <p:cNvPr id="32" name="Table 31">
            <a:extLst>
              <a:ext uri="{FF2B5EF4-FFF2-40B4-BE49-F238E27FC236}">
                <a16:creationId xmlns:a16="http://schemas.microsoft.com/office/drawing/2014/main" id="{8269C1D0-6695-4BDC-84A7-425516A14351}"/>
              </a:ext>
            </a:extLst>
          </p:cNvPr>
          <p:cNvGraphicFramePr>
            <a:graphicFrameLocks noGrp="1"/>
          </p:cNvGraphicFramePr>
          <p:nvPr>
            <p:extLst>
              <p:ext uri="{D42A27DB-BD31-4B8C-83A1-F6EECF244321}">
                <p14:modId xmlns:p14="http://schemas.microsoft.com/office/powerpoint/2010/main" val="3149722661"/>
              </p:ext>
            </p:extLst>
          </p:nvPr>
        </p:nvGraphicFramePr>
        <p:xfrm>
          <a:off x="95978" y="3033505"/>
          <a:ext cx="6632483" cy="4164394"/>
        </p:xfrm>
        <a:graphic>
          <a:graphicData uri="http://schemas.openxmlformats.org/drawingml/2006/table">
            <a:tbl>
              <a:tblPr firstRow="1" firstCol="1" bandRow="1">
                <a:tableStyleId>{93296810-A885-4BE3-A3E7-6D5BEEA58F35}</a:tableStyleId>
              </a:tblPr>
              <a:tblGrid>
                <a:gridCol w="1279045">
                  <a:extLst>
                    <a:ext uri="{9D8B030D-6E8A-4147-A177-3AD203B41FA5}">
                      <a16:colId xmlns:a16="http://schemas.microsoft.com/office/drawing/2014/main" val="2097148774"/>
                    </a:ext>
                  </a:extLst>
                </a:gridCol>
                <a:gridCol w="2676559">
                  <a:extLst>
                    <a:ext uri="{9D8B030D-6E8A-4147-A177-3AD203B41FA5}">
                      <a16:colId xmlns:a16="http://schemas.microsoft.com/office/drawing/2014/main" val="3371517100"/>
                    </a:ext>
                  </a:extLst>
                </a:gridCol>
                <a:gridCol w="2676879">
                  <a:extLst>
                    <a:ext uri="{9D8B030D-6E8A-4147-A177-3AD203B41FA5}">
                      <a16:colId xmlns:a16="http://schemas.microsoft.com/office/drawing/2014/main" val="3779704346"/>
                    </a:ext>
                  </a:extLst>
                </a:gridCol>
              </a:tblGrid>
              <a:tr h="152823">
                <a:tc>
                  <a:txBody>
                    <a:bodyPr/>
                    <a:lstStyle/>
                    <a:p>
                      <a:pPr algn="l">
                        <a:lnSpc>
                          <a:spcPct val="107000"/>
                        </a:lnSpc>
                        <a:spcAft>
                          <a:spcPts val="0"/>
                        </a:spcAft>
                      </a:pPr>
                      <a:r>
                        <a:rPr lang="en-GB" sz="1400" dirty="0">
                          <a:effectLst/>
                        </a:rPr>
                        <a:t>Year 11</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dirty="0">
                          <a:effectLst/>
                        </a:rPr>
                        <a:t>Autumn 1</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dirty="0">
                          <a:effectLst/>
                        </a:rPr>
                        <a:t>Autumn 2</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1857592802"/>
                  </a:ext>
                </a:extLst>
              </a:tr>
              <a:tr h="816425">
                <a:tc>
                  <a:txBody>
                    <a:bodyPr/>
                    <a:lstStyle/>
                    <a:p>
                      <a:pPr algn="l">
                        <a:lnSpc>
                          <a:spcPct val="107000"/>
                        </a:lnSpc>
                        <a:spcAft>
                          <a:spcPts val="0"/>
                        </a:spcAft>
                      </a:pPr>
                      <a:r>
                        <a:rPr lang="en-GB" sz="1400" dirty="0">
                          <a:effectLst/>
                        </a:rPr>
                        <a:t>Focus/Context for Learning</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pPr algn="l">
                        <a:lnSpc>
                          <a:spcPct val="107000"/>
                        </a:lnSpc>
                        <a:spcAft>
                          <a:spcPts val="0"/>
                        </a:spcAft>
                      </a:pPr>
                      <a:endParaRPr lang="en-GB" sz="1200" b="0" dirty="0">
                        <a:effectLst/>
                        <a:latin typeface="+mn-l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200" b="0" dirty="0">
                          <a:effectLst/>
                          <a:latin typeface="+mn-lt"/>
                          <a:ea typeface="Calibri" panose="020F0502020204030204" pitchFamily="34" charset="0"/>
                          <a:cs typeface="Calibri" panose="020F0502020204030204" pitchFamily="34" charset="0"/>
                        </a:rPr>
                        <a:t>1B. Cells</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b="0" dirty="0">
                          <a:effectLst/>
                          <a:latin typeface="+mn-lt"/>
                          <a:ea typeface="Calibri" panose="020F0502020204030204" pitchFamily="34" charset="0"/>
                          <a:cs typeface="Calibri" panose="020F0502020204030204" pitchFamily="34" charset="0"/>
                        </a:rPr>
                        <a:t>2P.</a:t>
                      </a:r>
                      <a:r>
                        <a:rPr lang="en-GB" sz="1100" b="0" baseline="0" dirty="0">
                          <a:effectLst/>
                          <a:latin typeface="+mn-lt"/>
                          <a:ea typeface="Calibri" panose="020F0502020204030204" pitchFamily="34" charset="0"/>
                          <a:cs typeface="Calibri" panose="020F0502020204030204" pitchFamily="34" charset="0"/>
                        </a:rPr>
                        <a:t> </a:t>
                      </a:r>
                      <a:r>
                        <a:rPr lang="en-GB" sz="1100" b="0" dirty="0">
                          <a:effectLst/>
                          <a:latin typeface="+mn-lt"/>
                          <a:ea typeface="Calibri" panose="020F0502020204030204" pitchFamily="34" charset="0"/>
                          <a:cs typeface="Calibri" panose="020F0502020204030204" pitchFamily="34" charset="0"/>
                        </a:rPr>
                        <a:t>Energy</a:t>
                      </a:r>
                      <a:endParaRPr lang="en-GB" sz="105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Calibri" panose="020F0502020204030204" pitchFamily="34" charset="0"/>
                          <a:cs typeface="Calibri" panose="020F0502020204030204" pitchFamily="34" charset="0"/>
                        </a:rPr>
                        <a:t>3C. Chemistry of the Earth’s atmosphere</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Calibri" panose="020F0502020204030204" pitchFamily="34" charset="0"/>
                          <a:cs typeface="Calibri" panose="020F0502020204030204" pitchFamily="34" charset="0"/>
                        </a:rPr>
                        <a:t> </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 </a:t>
                      </a:r>
                      <a:endParaRPr lang="en-GB" sz="1100" b="0" dirty="0">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pPr algn="l">
                        <a:lnSpc>
                          <a:spcPct val="107000"/>
                        </a:lnSpc>
                        <a:spcAft>
                          <a:spcPts val="0"/>
                        </a:spcAft>
                      </a:pPr>
                      <a:endParaRPr lang="en-GB" sz="12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Calibri" panose="020F0502020204030204" pitchFamily="34" charset="0"/>
                          <a:cs typeface="Calibri" panose="020F0502020204030204" pitchFamily="34" charset="0"/>
                        </a:rPr>
                        <a:t>4B. Transport</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b="0" dirty="0">
                          <a:effectLst/>
                          <a:latin typeface="+mn-lt"/>
                          <a:ea typeface="Calibri" panose="020F0502020204030204" pitchFamily="34" charset="0"/>
                          <a:cs typeface="Calibri" panose="020F0502020204030204" pitchFamily="34" charset="0"/>
                        </a:rPr>
                        <a:t>5P.</a:t>
                      </a:r>
                      <a:r>
                        <a:rPr lang="en-GB" sz="1100" b="0" baseline="0" dirty="0">
                          <a:effectLst/>
                          <a:latin typeface="+mn-lt"/>
                          <a:ea typeface="Calibri" panose="020F0502020204030204" pitchFamily="34" charset="0"/>
                          <a:cs typeface="Calibri" panose="020F0502020204030204" pitchFamily="34" charset="0"/>
                        </a:rPr>
                        <a:t> </a:t>
                      </a:r>
                      <a:r>
                        <a:rPr lang="en-GB" sz="1100" b="0" dirty="0">
                          <a:effectLst/>
                          <a:latin typeface="+mn-lt"/>
                          <a:ea typeface="Calibri" panose="020F0502020204030204" pitchFamily="34" charset="0"/>
                          <a:cs typeface="Calibri" panose="020F0502020204030204" pitchFamily="34" charset="0"/>
                        </a:rPr>
                        <a:t>Particle model of matter</a:t>
                      </a:r>
                      <a:endParaRPr lang="en-GB" sz="1050" b="0" dirty="0">
                        <a:effectLst/>
                        <a:latin typeface="+mn-lt"/>
                        <a:ea typeface="Calibri" panose="020F0502020204030204" pitchFamily="34" charset="0"/>
                        <a:cs typeface="Calibri" panose="020F0502020204030204" pitchFamily="34" charset="0"/>
                      </a:endParaRPr>
                    </a:p>
                    <a:p>
                      <a:pPr algn="l">
                        <a:lnSpc>
                          <a:spcPct val="107000"/>
                        </a:lnSpc>
                        <a:spcAft>
                          <a:spcPts val="0"/>
                        </a:spcAft>
                      </a:pPr>
                      <a:endParaRPr lang="en-GB" sz="1100" b="0" dirty="0">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extLst>
                  <a:ext uri="{0D108BD9-81ED-4DB2-BD59-A6C34878D82A}">
                    <a16:rowId xmlns:a16="http://schemas.microsoft.com/office/drawing/2014/main" val="221793663"/>
                  </a:ext>
                </a:extLst>
              </a:tr>
              <a:tr h="152823">
                <a:tc>
                  <a:txBody>
                    <a:bodyPr/>
                    <a:lstStyle/>
                    <a:p>
                      <a:pPr algn="l">
                        <a:lnSpc>
                          <a:spcPct val="107000"/>
                        </a:lnSpc>
                        <a:spcAft>
                          <a:spcPts val="0"/>
                        </a:spcAft>
                      </a:pPr>
                      <a:r>
                        <a:rPr lang="en-GB" sz="1400">
                          <a:effectLst/>
                        </a:rPr>
                        <a:t> </a:t>
                      </a:r>
                      <a:endParaRPr lang="en-GB" sz="140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b="0" dirty="0">
                          <a:effectLst/>
                          <a:latin typeface="+mn-lt"/>
                        </a:rPr>
                        <a:t> </a:t>
                      </a:r>
                      <a:endParaRPr lang="en-GB" sz="1300" b="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b="0" dirty="0">
                          <a:effectLst/>
                          <a:latin typeface="+mn-lt"/>
                        </a:rPr>
                        <a:t> </a:t>
                      </a:r>
                      <a:endParaRPr lang="en-GB" sz="1300" b="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extLst>
                  <a:ext uri="{0D108BD9-81ED-4DB2-BD59-A6C34878D82A}">
                    <a16:rowId xmlns:a16="http://schemas.microsoft.com/office/drawing/2014/main" val="3506830711"/>
                  </a:ext>
                </a:extLst>
              </a:tr>
              <a:tr h="152823">
                <a:tc>
                  <a:txBody>
                    <a:bodyPr/>
                    <a:lstStyle/>
                    <a:p>
                      <a:pPr algn="l">
                        <a:lnSpc>
                          <a:spcPct val="107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b="0" dirty="0">
                          <a:solidFill>
                            <a:schemeClr val="bg1"/>
                          </a:solidFill>
                          <a:effectLst/>
                          <a:latin typeface="+mn-lt"/>
                        </a:rPr>
                        <a:t>Spring 1</a:t>
                      </a:r>
                      <a:endParaRPr lang="en-GB" sz="1400" b="0" dirty="0">
                        <a:solidFill>
                          <a:schemeClr val="bg1"/>
                        </a:solidFill>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b="0" dirty="0">
                          <a:solidFill>
                            <a:schemeClr val="bg1"/>
                          </a:solidFill>
                          <a:effectLst/>
                          <a:latin typeface="+mn-lt"/>
                        </a:rPr>
                        <a:t>Spring 2</a:t>
                      </a:r>
                      <a:endParaRPr lang="en-GB" sz="1400" b="0" dirty="0">
                        <a:solidFill>
                          <a:schemeClr val="bg1"/>
                        </a:solidFill>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406683572"/>
                  </a:ext>
                </a:extLst>
              </a:tr>
              <a:tr h="679346">
                <a:tc>
                  <a:txBody>
                    <a:bodyPr/>
                    <a:lstStyle/>
                    <a:p>
                      <a:pPr algn="l">
                        <a:lnSpc>
                          <a:spcPct val="107000"/>
                        </a:lnSpc>
                        <a:spcAft>
                          <a:spcPts val="0"/>
                        </a:spcAft>
                      </a:pPr>
                      <a:r>
                        <a:rPr lang="en-GB" sz="1400" dirty="0">
                          <a:effectLst/>
                        </a:rPr>
                        <a:t>Focus/Context for Learning</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pPr algn="l">
                        <a:lnSpc>
                          <a:spcPct val="107000"/>
                        </a:lnSpc>
                        <a:spcAft>
                          <a:spcPts val="0"/>
                        </a:spcAft>
                      </a:pPr>
                      <a:endParaRPr lang="en-GB" sz="1200" b="0" dirty="0">
                        <a:effectLst/>
                        <a:latin typeface="+mn-l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200" b="0" dirty="0">
                          <a:effectLst/>
                          <a:latin typeface="+mn-lt"/>
                          <a:ea typeface="Calibri" panose="020F0502020204030204" pitchFamily="34" charset="0"/>
                          <a:cs typeface="Calibri" panose="020F0502020204030204" pitchFamily="34" charset="0"/>
                        </a:rPr>
                        <a:t>6C. Using resources</a:t>
                      </a:r>
                    </a:p>
                    <a:p>
                      <a:pPr algn="l">
                        <a:lnSpc>
                          <a:spcPct val="107000"/>
                        </a:lnSpc>
                        <a:spcAft>
                          <a:spcPts val="0"/>
                        </a:spcAft>
                      </a:pPr>
                      <a:r>
                        <a:rPr lang="en-GB" sz="1200" b="0" dirty="0">
                          <a:effectLst/>
                          <a:latin typeface="+mn-lt"/>
                          <a:ea typeface="Calibri" panose="020F0502020204030204" pitchFamily="34" charset="0"/>
                          <a:cs typeface="Calibri" panose="020F0502020204030204" pitchFamily="34" charset="0"/>
                        </a:rPr>
                        <a:t>7B. Health and disease</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Calibri" panose="020F0502020204030204" pitchFamily="34" charset="0"/>
                          <a:cs typeface="Calibri" panose="020F0502020204030204" pitchFamily="34" charset="0"/>
                        </a:rPr>
                        <a:t>8P. Electricity</a:t>
                      </a:r>
                    </a:p>
                    <a:p>
                      <a:pPr algn="l">
                        <a:lnSpc>
                          <a:spcPct val="107000"/>
                        </a:lnSpc>
                        <a:spcAft>
                          <a:spcPts val="0"/>
                        </a:spcAft>
                      </a:pPr>
                      <a:endParaRPr lang="en-GB" sz="1100" b="0" dirty="0">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pPr algn="l">
                        <a:lnSpc>
                          <a:spcPct val="107000"/>
                        </a:lnSpc>
                        <a:spcAft>
                          <a:spcPts val="0"/>
                        </a:spcAft>
                      </a:pPr>
                      <a:endParaRPr lang="en-GB" sz="12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Calibri" panose="020F0502020204030204" pitchFamily="34" charset="0"/>
                          <a:cs typeface="Calibri" panose="020F0502020204030204" pitchFamily="34" charset="0"/>
                        </a:rPr>
                        <a:t>9C. Atomic structure and Periodic table</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10B.</a:t>
                      </a:r>
                      <a:r>
                        <a:rPr lang="en-GB" sz="1200" b="0" baseline="0" dirty="0">
                          <a:effectLst/>
                          <a:latin typeface="+mn-lt"/>
                          <a:ea typeface="Tahoma" panose="020B0604030504040204" pitchFamily="34" charset="0"/>
                          <a:cs typeface="Calibri" panose="020F0502020204030204" pitchFamily="34" charset="0"/>
                        </a:rPr>
                        <a:t> </a:t>
                      </a:r>
                      <a:r>
                        <a:rPr lang="en-GB" sz="1200" b="0" dirty="0">
                          <a:effectLst/>
                          <a:latin typeface="+mn-lt"/>
                          <a:ea typeface="Tahoma" panose="020B0604030504040204" pitchFamily="34" charset="0"/>
                          <a:cs typeface="Calibri" panose="020F0502020204030204" pitchFamily="34" charset="0"/>
                        </a:rPr>
                        <a:t>Homeostasis and Control </a:t>
                      </a:r>
                      <a:endParaRPr lang="en-GB" sz="11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endParaRPr lang="en-GB" sz="1100" b="0" dirty="0">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extLst>
                  <a:ext uri="{0D108BD9-81ED-4DB2-BD59-A6C34878D82A}">
                    <a16:rowId xmlns:a16="http://schemas.microsoft.com/office/drawing/2014/main" val="2023670594"/>
                  </a:ext>
                </a:extLst>
              </a:tr>
              <a:tr h="152823">
                <a:tc>
                  <a:txBody>
                    <a:bodyPr/>
                    <a:lstStyle/>
                    <a:p>
                      <a:pPr algn="l">
                        <a:lnSpc>
                          <a:spcPct val="107000"/>
                        </a:lnSpc>
                        <a:spcAft>
                          <a:spcPts val="0"/>
                        </a:spcAft>
                      </a:pPr>
                      <a:r>
                        <a:rPr lang="en-GB" sz="1400">
                          <a:effectLst/>
                        </a:rPr>
                        <a:t> </a:t>
                      </a:r>
                      <a:endParaRPr lang="en-GB" sz="140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b="0" dirty="0">
                          <a:effectLst/>
                          <a:latin typeface="+mn-lt"/>
                        </a:rPr>
                        <a:t> </a:t>
                      </a:r>
                      <a:endParaRPr lang="en-GB" sz="1300" b="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b="0" dirty="0">
                          <a:effectLst/>
                          <a:latin typeface="+mn-lt"/>
                        </a:rPr>
                        <a:t> </a:t>
                      </a:r>
                      <a:endParaRPr lang="en-GB" sz="1300" b="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extLst>
                  <a:ext uri="{0D108BD9-81ED-4DB2-BD59-A6C34878D82A}">
                    <a16:rowId xmlns:a16="http://schemas.microsoft.com/office/drawing/2014/main" val="169728120"/>
                  </a:ext>
                </a:extLst>
              </a:tr>
              <a:tr h="152823">
                <a:tc>
                  <a:txBody>
                    <a:bodyPr/>
                    <a:lstStyle/>
                    <a:p>
                      <a:pPr algn="l">
                        <a:lnSpc>
                          <a:spcPct val="107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b="0" dirty="0">
                          <a:solidFill>
                            <a:schemeClr val="bg1"/>
                          </a:solidFill>
                          <a:effectLst/>
                          <a:latin typeface="+mn-lt"/>
                        </a:rPr>
                        <a:t>Summer 1</a:t>
                      </a:r>
                      <a:endParaRPr lang="en-GB" sz="1400" b="0" dirty="0">
                        <a:solidFill>
                          <a:schemeClr val="bg1"/>
                        </a:solidFill>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b="0" dirty="0">
                          <a:solidFill>
                            <a:schemeClr val="bg1"/>
                          </a:solidFill>
                          <a:effectLst/>
                          <a:latin typeface="+mn-lt"/>
                        </a:rPr>
                        <a:t>Summer 2</a:t>
                      </a:r>
                      <a:endParaRPr lang="en-GB" sz="1400" b="0" dirty="0">
                        <a:solidFill>
                          <a:schemeClr val="bg1"/>
                        </a:solidFill>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1916119258"/>
                  </a:ext>
                </a:extLst>
              </a:tr>
              <a:tr h="317025">
                <a:tc>
                  <a:txBody>
                    <a:bodyPr/>
                    <a:lstStyle/>
                    <a:p>
                      <a:pPr algn="l">
                        <a:lnSpc>
                          <a:spcPct val="107000"/>
                        </a:lnSpc>
                        <a:spcAft>
                          <a:spcPts val="0"/>
                        </a:spcAft>
                      </a:pPr>
                      <a:r>
                        <a:rPr lang="en-GB" sz="1400" dirty="0">
                          <a:effectLst/>
                        </a:rPr>
                        <a:t>Focus/Context for Learning</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pPr algn="l">
                        <a:lnSpc>
                          <a:spcPct val="107000"/>
                        </a:lnSpc>
                        <a:spcAft>
                          <a:spcPts val="0"/>
                        </a:spcAft>
                      </a:pPr>
                      <a:endParaRPr lang="en-GB" sz="12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r>
                        <a:rPr lang="en-GB" sz="1200" b="0" dirty="0">
                          <a:effectLst/>
                          <a:latin typeface="+mn-lt"/>
                          <a:ea typeface="Calibri" panose="020F0502020204030204" pitchFamily="34" charset="0"/>
                          <a:cs typeface="Calibri" panose="020F0502020204030204" pitchFamily="34" charset="0"/>
                        </a:rPr>
                        <a:t>11B. Digestive system and enzymes</a:t>
                      </a:r>
                    </a:p>
                    <a:p>
                      <a:pPr algn="l">
                        <a:lnSpc>
                          <a:spcPct val="107000"/>
                        </a:lnSpc>
                        <a:spcAft>
                          <a:spcPts val="0"/>
                        </a:spcAft>
                      </a:pPr>
                      <a:endParaRPr lang="en-GB" sz="12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endParaRPr lang="en-GB" sz="1200" b="0" dirty="0">
                        <a:effectLst/>
                        <a:latin typeface="+mn-lt"/>
                        <a:ea typeface="Calibri" panose="020F0502020204030204" pitchFamily="34" charset="0"/>
                        <a:cs typeface="Calibri" panose="020F0502020204030204" pitchFamily="34" charset="0"/>
                      </a:endParaRPr>
                    </a:p>
                    <a:p>
                      <a:pPr algn="l">
                        <a:lnSpc>
                          <a:spcPct val="107000"/>
                        </a:lnSpc>
                        <a:spcAft>
                          <a:spcPts val="0"/>
                        </a:spcAft>
                      </a:pPr>
                      <a:endParaRPr lang="en-GB" sz="1200" b="0" dirty="0">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pPr algn="l">
                        <a:lnSpc>
                          <a:spcPct val="107000"/>
                        </a:lnSpc>
                        <a:spcAft>
                          <a:spcPts val="0"/>
                        </a:spcAft>
                      </a:pPr>
                      <a:endParaRPr lang="en-GB" sz="1200" b="0" dirty="0">
                        <a:effectLst/>
                        <a:latin typeface="+mn-lt"/>
                        <a:ea typeface="Tahoma" panose="020B0604030504040204" pitchFamily="34" charset="0"/>
                        <a:cs typeface="Calibri" panose="020F0502020204030204" pitchFamily="34" charset="0"/>
                      </a:endParaRPr>
                    </a:p>
                    <a:p>
                      <a:pPr algn="l">
                        <a:lnSpc>
                          <a:spcPct val="107000"/>
                        </a:lnSpc>
                        <a:spcAft>
                          <a:spcPts val="0"/>
                        </a:spcAft>
                      </a:pPr>
                      <a:r>
                        <a:rPr lang="en-GB" sz="1200" b="0" dirty="0">
                          <a:effectLst/>
                          <a:latin typeface="+mn-lt"/>
                          <a:ea typeface="Tahoma" panose="020B0604030504040204" pitchFamily="34" charset="0"/>
                          <a:cs typeface="Calibri" panose="020F0502020204030204" pitchFamily="34" charset="0"/>
                        </a:rPr>
                        <a:t>Revision and Practical skills</a:t>
                      </a:r>
                    </a:p>
                    <a:p>
                      <a:pPr algn="l">
                        <a:lnSpc>
                          <a:spcPct val="107000"/>
                        </a:lnSpc>
                        <a:spcAft>
                          <a:spcPts val="0"/>
                        </a:spcAft>
                      </a:pPr>
                      <a:endParaRPr lang="en-GB" sz="1100" b="0" dirty="0">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extLst>
                  <a:ext uri="{0D108BD9-81ED-4DB2-BD59-A6C34878D82A}">
                    <a16:rowId xmlns:a16="http://schemas.microsoft.com/office/drawing/2014/main" val="1180218782"/>
                  </a:ext>
                </a:extLst>
              </a:tr>
            </a:tbl>
          </a:graphicData>
        </a:graphic>
      </p:graphicFrame>
      <p:sp>
        <p:nvSpPr>
          <p:cNvPr id="33" name="Rectangle 32">
            <a:extLst>
              <a:ext uri="{FF2B5EF4-FFF2-40B4-BE49-F238E27FC236}">
                <a16:creationId xmlns:a16="http://schemas.microsoft.com/office/drawing/2014/main" id="{1BA6E18B-8C85-4710-A4D2-162CA36F7C1D}"/>
              </a:ext>
            </a:extLst>
          </p:cNvPr>
          <p:cNvSpPr/>
          <p:nvPr/>
        </p:nvSpPr>
        <p:spPr>
          <a:xfrm>
            <a:off x="1" y="886977"/>
            <a:ext cx="6223000" cy="369332"/>
          </a:xfrm>
          <a:prstGeom prst="rect">
            <a:avLst/>
          </a:prstGeom>
        </p:spPr>
        <p:txBody>
          <a:bodyPr wrap="square">
            <a:spAutoFit/>
          </a:bodyPr>
          <a:lstStyle/>
          <a:p>
            <a:pPr>
              <a:spcAft>
                <a:spcPts val="0"/>
              </a:spcAft>
            </a:pPr>
            <a:r>
              <a:rPr lang="en-GB" b="1" dirty="0">
                <a:solidFill>
                  <a:srgbClr val="0B703C"/>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Head of Department:  Ms H. Clarke</a:t>
            </a:r>
            <a:endParaRPr lang="en-GB"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34" name="TextBox 33">
            <a:extLst>
              <a:ext uri="{FF2B5EF4-FFF2-40B4-BE49-F238E27FC236}">
                <a16:creationId xmlns:a16="http://schemas.microsoft.com/office/drawing/2014/main" id="{BE1B9347-1084-4441-BEF5-823EE9B1865F}"/>
              </a:ext>
            </a:extLst>
          </p:cNvPr>
          <p:cNvSpPr txBox="1"/>
          <p:nvPr/>
        </p:nvSpPr>
        <p:spPr>
          <a:xfrm>
            <a:off x="268335" y="1240046"/>
            <a:ext cx="6195966" cy="1754326"/>
          </a:xfrm>
          <a:prstGeom prst="rect">
            <a:avLst/>
          </a:prstGeom>
          <a:noFill/>
        </p:spPr>
        <p:txBody>
          <a:bodyPr wrap="square" rtlCol="0">
            <a:spAutoFit/>
          </a:bodyPr>
          <a:lstStyle/>
          <a:p>
            <a:pPr algn="just">
              <a:spcAft>
                <a:spcPts val="600"/>
              </a:spcAft>
            </a:pPr>
            <a:r>
              <a:rPr lang="en-GB" sz="1400" dirty="0"/>
              <a:t>For Science to be a department of excellence, collaboration, motivation and engagement.</a:t>
            </a:r>
          </a:p>
          <a:p>
            <a:pPr algn="just">
              <a:spcAft>
                <a:spcPts val="600"/>
              </a:spcAft>
            </a:pPr>
            <a:r>
              <a:rPr lang="en-GB" sz="1400" dirty="0"/>
              <a:t>Every child is entitled to a good education and we are committed in ensuring all pupils make greater than expected progress across all Key Stages, by developing scientific enquiry, numeracy and literacy through practical activity and outstanding teaching.</a:t>
            </a:r>
          </a:p>
          <a:p>
            <a:pPr algn="just">
              <a:spcAft>
                <a:spcPts val="600"/>
              </a:spcAft>
            </a:pPr>
            <a:r>
              <a:rPr lang="en-GB" sz="1400" dirty="0"/>
              <a:t>Learning is our priority.</a:t>
            </a:r>
          </a:p>
        </p:txBody>
      </p:sp>
      <p:sp>
        <p:nvSpPr>
          <p:cNvPr id="35" name="Rectangle 34">
            <a:extLst>
              <a:ext uri="{FF2B5EF4-FFF2-40B4-BE49-F238E27FC236}">
                <a16:creationId xmlns:a16="http://schemas.microsoft.com/office/drawing/2014/main" id="{7B5EC510-C57A-49F7-954E-CA4E9F1108EB}"/>
              </a:ext>
            </a:extLst>
          </p:cNvPr>
          <p:cNvSpPr/>
          <p:nvPr/>
        </p:nvSpPr>
        <p:spPr>
          <a:xfrm>
            <a:off x="50408" y="865782"/>
            <a:ext cx="6368267" cy="369332"/>
          </a:xfrm>
          <a:prstGeom prst="rect">
            <a:avLst/>
          </a:prstGeom>
        </p:spPr>
        <p:txBody>
          <a:bodyPr wrap="square">
            <a:spAutoFit/>
          </a:bodyPr>
          <a:lstStyle/>
          <a:p>
            <a:pPr algn="r">
              <a:spcAft>
                <a:spcPts val="0"/>
              </a:spcAft>
            </a:pPr>
            <a:r>
              <a:rPr lang="en-GB" b="1" dirty="0">
                <a:solidFill>
                  <a:srgbClr val="AFABAB"/>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Year 9</a:t>
            </a:r>
            <a:endParaRPr lang="en-GB" dirty="0">
              <a:solidFill>
                <a:srgbClr val="AFABAB"/>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425299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a:extLst>
              <a:ext uri="{FF2B5EF4-FFF2-40B4-BE49-F238E27FC236}">
                <a16:creationId xmlns:a16="http://schemas.microsoft.com/office/drawing/2014/main" id="{C84E3225-7650-44CD-9033-C67C74EDE09A}"/>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ight Triangle 4">
            <a:extLst>
              <a:ext uri="{FF2B5EF4-FFF2-40B4-BE49-F238E27FC236}">
                <a16:creationId xmlns:a16="http://schemas.microsoft.com/office/drawing/2014/main" id="{D19135D1-17C3-473F-AE11-33AA0355001F}"/>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6" name="Right Triangle 5">
            <a:extLst>
              <a:ext uri="{FF2B5EF4-FFF2-40B4-BE49-F238E27FC236}">
                <a16:creationId xmlns:a16="http://schemas.microsoft.com/office/drawing/2014/main" id="{888FA820-58CE-40EC-98AF-62E4A986F599}"/>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7" name="Right Triangle 6">
            <a:extLst>
              <a:ext uri="{FF2B5EF4-FFF2-40B4-BE49-F238E27FC236}">
                <a16:creationId xmlns:a16="http://schemas.microsoft.com/office/drawing/2014/main" id="{E2C439BB-EE9E-4C8E-B0EF-3244E05E672E}"/>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8" name="Picture 7">
            <a:extLst>
              <a:ext uri="{FF2B5EF4-FFF2-40B4-BE49-F238E27FC236}">
                <a16:creationId xmlns:a16="http://schemas.microsoft.com/office/drawing/2014/main" id="{D76E63A3-B672-405A-A46B-6FF1ACE81F5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9" name="TextBox 8">
            <a:extLst>
              <a:ext uri="{FF2B5EF4-FFF2-40B4-BE49-F238E27FC236}">
                <a16:creationId xmlns:a16="http://schemas.microsoft.com/office/drawing/2014/main" id="{904EC670-D0B3-4783-8939-C18921EF9A80}"/>
              </a:ext>
            </a:extLst>
          </p:cNvPr>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10" name="Rectangle 9">
            <a:extLst>
              <a:ext uri="{FF2B5EF4-FFF2-40B4-BE49-F238E27FC236}">
                <a16:creationId xmlns:a16="http://schemas.microsoft.com/office/drawing/2014/main" id="{41BF91ED-63A1-4D44-B7AC-261A6D21DD0F}"/>
              </a:ext>
            </a:extLst>
          </p:cNvPr>
          <p:cNvSpPr/>
          <p:nvPr/>
        </p:nvSpPr>
        <p:spPr>
          <a:xfrm>
            <a:off x="308803" y="990933"/>
            <a:ext cx="6261447" cy="6463308"/>
          </a:xfrm>
          <a:prstGeom prst="rect">
            <a:avLst/>
          </a:prstGeom>
        </p:spPr>
        <p:txBody>
          <a:bodyPr wrap="square">
            <a:spAutoFit/>
          </a:bodyPr>
          <a:lstStyle/>
          <a:p>
            <a:pPr algn="just"/>
            <a:r>
              <a:rPr lang="en-GB" sz="1600" dirty="0">
                <a:ea typeface="Tahoma" panose="020B0604030504040204" pitchFamily="34" charset="0"/>
                <a:cs typeface="Tahoma" panose="020B0604030504040204" pitchFamily="34" charset="0"/>
              </a:rPr>
              <a:t>We strive for each and every pupil at St Aloysius to achieve their greatest potential. For that reason there are multiple assessments and revision opportunities in place to ensure that pupils know their projected grades at intervals throughout the year and are supported in improving upon them. Intervention, revisions classes and study zone sessions are pivotal in securing progress.</a:t>
            </a:r>
          </a:p>
          <a:p>
            <a:pPr algn="just">
              <a:spcAft>
                <a:spcPts val="0"/>
              </a:spcAft>
            </a:pPr>
            <a:endParaRPr lang="en-GB" dirty="0">
              <a:ea typeface="Tahoma" panose="020B0604030504040204" pitchFamily="34" charset="0"/>
              <a:cs typeface="Tahoma" panose="020B0604030504040204" pitchFamily="34" charset="0"/>
            </a:endParaRPr>
          </a:p>
          <a:p>
            <a:pPr algn="just">
              <a:spcAft>
                <a:spcPts val="600"/>
              </a:spcAft>
            </a:pPr>
            <a:r>
              <a:rPr lang="en-GB" b="1" dirty="0">
                <a:solidFill>
                  <a:srgbClr val="0B703C"/>
                </a:solidFill>
                <a:effectLst>
                  <a:outerShdw blurRad="38100" dist="38100" dir="2700000" algn="tl">
                    <a:srgbClr val="000000">
                      <a:alpha val="43137"/>
                    </a:srgbClr>
                  </a:outerShdw>
                </a:effectLst>
                <a:ea typeface="Tahoma" panose="020B0604030504040204" pitchFamily="34" charset="0"/>
                <a:cs typeface="Tahoma" panose="020B0604030504040204" pitchFamily="34" charset="0"/>
              </a:rPr>
              <a:t>Year 9 Assessment Schedule</a:t>
            </a:r>
          </a:p>
          <a:p>
            <a:pPr algn="just">
              <a:spcAft>
                <a:spcPts val="600"/>
              </a:spcAft>
            </a:pPr>
            <a:r>
              <a:rPr lang="en-GB" sz="1600" dirty="0">
                <a:ea typeface="Tahoma" panose="020B0604030504040204" pitchFamily="34" charset="0"/>
                <a:cs typeface="Tahoma" panose="020B0604030504040204" pitchFamily="34" charset="0"/>
              </a:rPr>
              <a:t>The Year 9 curriculum is focused on embedding the skills and knowledge needed for success at GCSE assessments. Students will follow the school assessment schedule, which uses past GCSE exam question for the assessment. In Year 9 their assessment schedule is as follows:- </a:t>
            </a:r>
          </a:p>
          <a:p>
            <a:pPr algn="just">
              <a:spcAft>
                <a:spcPts val="600"/>
              </a:spcAft>
            </a:pPr>
            <a:r>
              <a:rPr lang="en-GB" sz="1600" dirty="0">
                <a:ea typeface="Tahoma" panose="020B0604030504040204" pitchFamily="34" charset="0"/>
                <a:cs typeface="Tahoma" panose="020B0604030504040204" pitchFamily="34" charset="0"/>
              </a:rPr>
              <a:t>	AP1 – 15</a:t>
            </a:r>
            <a:r>
              <a:rPr lang="en-GB" sz="1600" baseline="30000" dirty="0">
                <a:ea typeface="Tahoma" panose="020B0604030504040204" pitchFamily="34" charset="0"/>
                <a:cs typeface="Tahoma" panose="020B0604030504040204" pitchFamily="34" charset="0"/>
              </a:rPr>
              <a:t>th</a:t>
            </a:r>
            <a:r>
              <a:rPr lang="en-GB" sz="1600" dirty="0">
                <a:ea typeface="Tahoma" panose="020B0604030504040204" pitchFamily="34" charset="0"/>
                <a:cs typeface="Tahoma" panose="020B0604030504040204" pitchFamily="34" charset="0"/>
              </a:rPr>
              <a:t> November 2021</a:t>
            </a:r>
          </a:p>
          <a:p>
            <a:pPr algn="just">
              <a:spcAft>
                <a:spcPts val="600"/>
              </a:spcAft>
            </a:pPr>
            <a:r>
              <a:rPr lang="en-GB" sz="1600" dirty="0">
                <a:ea typeface="Tahoma" panose="020B0604030504040204" pitchFamily="34" charset="0"/>
                <a:cs typeface="Tahoma" panose="020B0604030504040204" pitchFamily="34" charset="0"/>
              </a:rPr>
              <a:t>	Progress Check – 7</a:t>
            </a:r>
            <a:r>
              <a:rPr lang="en-GB" sz="1600" baseline="30000" dirty="0">
                <a:ea typeface="Tahoma" panose="020B0604030504040204" pitchFamily="34" charset="0"/>
                <a:cs typeface="Tahoma" panose="020B0604030504040204" pitchFamily="34" charset="0"/>
              </a:rPr>
              <a:t>th</a:t>
            </a:r>
            <a:r>
              <a:rPr lang="en-GB" sz="1600" dirty="0">
                <a:ea typeface="Tahoma" panose="020B0604030504040204" pitchFamily="34" charset="0"/>
                <a:cs typeface="Tahoma" panose="020B0604030504040204" pitchFamily="34" charset="0"/>
              </a:rPr>
              <a:t> March 2022</a:t>
            </a:r>
          </a:p>
          <a:p>
            <a:pPr algn="just">
              <a:spcAft>
                <a:spcPts val="600"/>
              </a:spcAft>
            </a:pPr>
            <a:r>
              <a:rPr lang="en-GB" sz="1600" dirty="0">
                <a:ea typeface="Tahoma" panose="020B0604030504040204" pitchFamily="34" charset="0"/>
                <a:cs typeface="Tahoma" panose="020B0604030504040204" pitchFamily="34" charset="0"/>
              </a:rPr>
              <a:t>	AP2 – 6</a:t>
            </a:r>
            <a:r>
              <a:rPr lang="en-GB" sz="1600" baseline="30000" dirty="0">
                <a:ea typeface="Tahoma" panose="020B0604030504040204" pitchFamily="34" charset="0"/>
                <a:cs typeface="Tahoma" panose="020B0604030504040204" pitchFamily="34" charset="0"/>
              </a:rPr>
              <a:t>th</a:t>
            </a:r>
            <a:r>
              <a:rPr lang="en-GB" sz="1600" dirty="0">
                <a:ea typeface="Tahoma" panose="020B0604030504040204" pitchFamily="34" charset="0"/>
                <a:cs typeface="Tahoma" panose="020B0604030504040204" pitchFamily="34" charset="0"/>
              </a:rPr>
              <a:t> June 2022</a:t>
            </a:r>
          </a:p>
          <a:p>
            <a:pPr algn="just">
              <a:spcAft>
                <a:spcPts val="600"/>
              </a:spcAft>
            </a:pPr>
            <a:r>
              <a:rPr lang="en-GB" sz="1600" dirty="0">
                <a:ea typeface="Tahoma" panose="020B0604030504040204" pitchFamily="34" charset="0"/>
                <a:cs typeface="Tahoma" panose="020B0604030504040204" pitchFamily="34" charset="0"/>
              </a:rPr>
              <a:t>Pupils that underachieved will have to attend a meeting with their parents and a senior member of staff to discuss lack of progress. The pupils may be asked to resit another assessment.</a:t>
            </a:r>
          </a:p>
          <a:p>
            <a:pPr algn="just">
              <a:spcAft>
                <a:spcPts val="600"/>
              </a:spcAft>
            </a:pPr>
            <a:endParaRPr lang="en-GB" sz="1600" dirty="0">
              <a:ea typeface="Tahoma" panose="020B0604030504040204" pitchFamily="34" charset="0"/>
              <a:cs typeface="Tahoma" panose="020B0604030504040204" pitchFamily="34" charset="0"/>
            </a:endParaRPr>
          </a:p>
          <a:p>
            <a:pPr algn="just">
              <a:spcAft>
                <a:spcPts val="600"/>
              </a:spcAft>
            </a:pPr>
            <a:r>
              <a:rPr lang="en-GB" sz="1600" dirty="0">
                <a:ea typeface="Tahoma" panose="020B0604030504040204" pitchFamily="34" charset="0"/>
                <a:cs typeface="Tahoma" panose="020B0604030504040204" pitchFamily="34" charset="0"/>
              </a:rPr>
              <a:t>Reports will be available after each assessment point on Go4Schools. Please use the report to discuss your son’s progress and the next steps with them.</a:t>
            </a:r>
            <a:endParaRPr lang="en-GB" b="1" dirty="0">
              <a:solidFill>
                <a:srgbClr val="0B703C"/>
              </a:solidFill>
              <a:effectLst>
                <a:outerShdw blurRad="38100" dist="38100" dir="2700000" algn="tl">
                  <a:srgbClr val="000000">
                    <a:alpha val="43137"/>
                  </a:srgbClr>
                </a:outerShdw>
              </a:effectLst>
              <a:ea typeface="Tahoma" panose="020B0604030504040204" pitchFamily="34" charset="0"/>
              <a:cs typeface="Tahoma" panose="020B0604030504040204" pitchFamily="34" charset="0"/>
            </a:endParaRPr>
          </a:p>
          <a:p>
            <a:pPr algn="just">
              <a:spcAft>
                <a:spcPts val="0"/>
              </a:spcAft>
            </a:pPr>
            <a:endParaRPr lang="en-GB" dirty="0">
              <a:ea typeface="Tahoma" panose="020B0604030504040204" pitchFamily="34" charset="0"/>
              <a:cs typeface="Tahoma" panose="020B0604030504040204" pitchFamily="34" charset="0"/>
            </a:endParaRPr>
          </a:p>
        </p:txBody>
      </p:sp>
      <p:sp>
        <p:nvSpPr>
          <p:cNvPr id="11" name="TextBox 10">
            <a:extLst>
              <a:ext uri="{FF2B5EF4-FFF2-40B4-BE49-F238E27FC236}">
                <a16:creationId xmlns:a16="http://schemas.microsoft.com/office/drawing/2014/main" id="{032A11C8-B031-4DCE-93CD-6483A12DD957}"/>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19</a:t>
            </a:r>
          </a:p>
        </p:txBody>
      </p:sp>
      <p:sp>
        <p:nvSpPr>
          <p:cNvPr id="12" name="TextBox 26">
            <a:extLst>
              <a:ext uri="{FF2B5EF4-FFF2-40B4-BE49-F238E27FC236}">
                <a16:creationId xmlns:a16="http://schemas.microsoft.com/office/drawing/2014/main" id="{F57F7786-EF54-418B-8B4F-7661E89FA2AE}"/>
              </a:ext>
            </a:extLst>
          </p:cNvPr>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Assessments &amp; Revision</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Tree>
    <p:extLst>
      <p:ext uri="{BB962C8B-B14F-4D97-AF65-F5344CB8AC3E}">
        <p14:creationId xmlns:p14="http://schemas.microsoft.com/office/powerpoint/2010/main" val="26555810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7">
            <a:extLst>
              <a:ext uri="{FF2B5EF4-FFF2-40B4-BE49-F238E27FC236}">
                <a16:creationId xmlns:a16="http://schemas.microsoft.com/office/drawing/2014/main" id="{9A73F785-CC7C-4EE9-A013-F86942396F6F}"/>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3" name="Right Triangle 32">
            <a:extLst>
              <a:ext uri="{FF2B5EF4-FFF2-40B4-BE49-F238E27FC236}">
                <a16:creationId xmlns:a16="http://schemas.microsoft.com/office/drawing/2014/main" id="{8605AD3D-8749-434D-AAEA-E99820725C09}"/>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34" name="Right Triangle 33">
            <a:extLst>
              <a:ext uri="{FF2B5EF4-FFF2-40B4-BE49-F238E27FC236}">
                <a16:creationId xmlns:a16="http://schemas.microsoft.com/office/drawing/2014/main" id="{0AD42264-F00D-4ABB-97D3-22BA24E7C3CE}"/>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35" name="Right Triangle 34">
            <a:extLst>
              <a:ext uri="{FF2B5EF4-FFF2-40B4-BE49-F238E27FC236}">
                <a16:creationId xmlns:a16="http://schemas.microsoft.com/office/drawing/2014/main" id="{35FC7F8F-7F0C-48BA-BC57-D304C3A64549}"/>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36" name="Picture 35">
            <a:extLst>
              <a:ext uri="{FF2B5EF4-FFF2-40B4-BE49-F238E27FC236}">
                <a16:creationId xmlns:a16="http://schemas.microsoft.com/office/drawing/2014/main" id="{F0CA1FB2-10CF-4E4D-AC54-74DB01DC13B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37" name="TextBox 36">
            <a:extLst>
              <a:ext uri="{FF2B5EF4-FFF2-40B4-BE49-F238E27FC236}">
                <a16:creationId xmlns:a16="http://schemas.microsoft.com/office/drawing/2014/main" id="{77C9E134-AB23-4287-92CC-E2976A7E7A31}"/>
              </a:ext>
            </a:extLst>
          </p:cNvPr>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38" name="Rectangle 37">
            <a:extLst>
              <a:ext uri="{FF2B5EF4-FFF2-40B4-BE49-F238E27FC236}">
                <a16:creationId xmlns:a16="http://schemas.microsoft.com/office/drawing/2014/main" id="{E14E07C5-CF2A-4AB6-A5E5-EF658F4CE770}"/>
              </a:ext>
            </a:extLst>
          </p:cNvPr>
          <p:cNvSpPr/>
          <p:nvPr/>
        </p:nvSpPr>
        <p:spPr>
          <a:xfrm>
            <a:off x="296103" y="927433"/>
            <a:ext cx="6265795" cy="7971413"/>
          </a:xfrm>
          <a:prstGeom prst="rect">
            <a:avLst/>
          </a:prstGeom>
        </p:spPr>
        <p:txBody>
          <a:bodyPr wrap="square">
            <a:spAutoFit/>
          </a:bodyPr>
          <a:lstStyle/>
          <a:p>
            <a:pPr algn="ctr">
              <a:spcAft>
                <a:spcPts val="0"/>
              </a:spcAft>
            </a:pPr>
            <a:endParaRPr lang="en-GB" sz="16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lgn="ctr">
              <a:spcAft>
                <a:spcPts val="0"/>
              </a:spcAft>
            </a:pPr>
            <a:r>
              <a:rPr lang="en-GB" sz="1600" b="1" dirty="0">
                <a:solidFill>
                  <a:srgbClr val="0B703C"/>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Online Learning Apps</a:t>
            </a:r>
            <a:r>
              <a:rPr lang="en-GB" sz="1600" b="1"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endParaRPr lang="en-GB" sz="16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endParaRPr lang="en-GB" sz="16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just"/>
            <a:endParaRPr lang="en-GB" sz="16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just"/>
            <a:endParaRPr lang="en-GB" sz="16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just"/>
            <a:endParaRPr lang="en-GB" sz="16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just"/>
            <a:endParaRPr lang="en-GB" sz="16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just"/>
            <a:endParaRPr lang="en-GB" sz="1600" dirty="0">
              <a:latin typeface="Tahoma" panose="020B0604030504040204" pitchFamily="34" charset="0"/>
              <a:ea typeface="Tahoma" panose="020B0604030504040204" pitchFamily="34" charset="0"/>
              <a:cs typeface="Tahoma" panose="020B0604030504040204" pitchFamily="34" charset="0"/>
            </a:endParaRPr>
          </a:p>
          <a:p>
            <a:pPr algn="just"/>
            <a:r>
              <a:rPr lang="en-GB" sz="1600" dirty="0">
                <a:latin typeface="Tahoma" panose="020B0604030504040204" pitchFamily="34" charset="0"/>
                <a:ea typeface="Tahoma" panose="020B0604030504040204" pitchFamily="34" charset="0"/>
                <a:cs typeface="Tahoma" panose="020B0604030504040204" pitchFamily="34" charset="0"/>
              </a:rPr>
              <a:t>Many departments in the school have invested in online learning apps to take advantage of the excellent range of resources available to our students. These are extremely useful to build student’s knowledge which can allow them to get ahead, catch up or revise. Some apps enable students to access the course textbook at home (e.g. </a:t>
            </a:r>
            <a:r>
              <a:rPr lang="en-GB" sz="1600" dirty="0" err="1">
                <a:latin typeface="Tahoma" panose="020B0604030504040204" pitchFamily="34" charset="0"/>
                <a:ea typeface="Tahoma" panose="020B0604030504040204" pitchFamily="34" charset="0"/>
                <a:cs typeface="Tahoma" panose="020B0604030504040204" pitchFamily="34" charset="0"/>
              </a:rPr>
              <a:t>Kerboodle</a:t>
            </a:r>
            <a:r>
              <a:rPr lang="en-GB" sz="1600" dirty="0">
                <a:latin typeface="Tahoma" panose="020B0604030504040204" pitchFamily="34" charset="0"/>
                <a:ea typeface="Tahoma" panose="020B0604030504040204" pitchFamily="34" charset="0"/>
                <a:cs typeface="Tahoma" panose="020B0604030504040204" pitchFamily="34" charset="0"/>
              </a:rPr>
              <a:t>) which provides a useful resource when completing homework or revising. Others enable students to test themselves on knowledge to build their retention and prepare for assessments.</a:t>
            </a:r>
          </a:p>
          <a:p>
            <a:pPr algn="just"/>
            <a:endParaRPr lang="en-GB" sz="1600" dirty="0">
              <a:latin typeface="Tahoma" panose="020B0604030504040204" pitchFamily="34" charset="0"/>
              <a:ea typeface="Tahoma" panose="020B0604030504040204" pitchFamily="34" charset="0"/>
              <a:cs typeface="Tahoma" panose="020B0604030504040204" pitchFamily="34" charset="0"/>
            </a:endParaRPr>
          </a:p>
          <a:p>
            <a:pPr algn="just"/>
            <a:r>
              <a:rPr lang="en-GB" sz="1600" dirty="0">
                <a:latin typeface="Tahoma" panose="020B0604030504040204" pitchFamily="34" charset="0"/>
                <a:ea typeface="Tahoma" panose="020B0604030504040204" pitchFamily="34" charset="0"/>
                <a:cs typeface="Tahoma" panose="020B0604030504040204" pitchFamily="34" charset="0"/>
              </a:rPr>
              <a:t>All Apps can be accessed by going through the Student Hub on the school website.</a:t>
            </a:r>
          </a:p>
        </p:txBody>
      </p:sp>
      <p:sp>
        <p:nvSpPr>
          <p:cNvPr id="39" name="TextBox 38">
            <a:extLst>
              <a:ext uri="{FF2B5EF4-FFF2-40B4-BE49-F238E27FC236}">
                <a16:creationId xmlns:a16="http://schemas.microsoft.com/office/drawing/2014/main" id="{1F9995DD-CF7E-40FE-B0FA-7086580B12C4}"/>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20</a:t>
            </a:r>
          </a:p>
        </p:txBody>
      </p:sp>
      <p:sp>
        <p:nvSpPr>
          <p:cNvPr id="40" name="TextBox 26">
            <a:extLst>
              <a:ext uri="{FF2B5EF4-FFF2-40B4-BE49-F238E27FC236}">
                <a16:creationId xmlns:a16="http://schemas.microsoft.com/office/drawing/2014/main" id="{B6B4A80E-EA7D-46DF-B537-505E0392295C}"/>
              </a:ext>
            </a:extLst>
          </p:cNvPr>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Learning Apps</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grpSp>
        <p:nvGrpSpPr>
          <p:cNvPr id="41" name="Group 40">
            <a:extLst>
              <a:ext uri="{FF2B5EF4-FFF2-40B4-BE49-F238E27FC236}">
                <a16:creationId xmlns:a16="http://schemas.microsoft.com/office/drawing/2014/main" id="{1D702965-B4C6-48D4-8617-6BF30C8B63AC}"/>
              </a:ext>
            </a:extLst>
          </p:cNvPr>
          <p:cNvGrpSpPr/>
          <p:nvPr/>
        </p:nvGrpSpPr>
        <p:grpSpPr>
          <a:xfrm>
            <a:off x="-311210" y="2033470"/>
            <a:ext cx="6886822" cy="3235354"/>
            <a:chOff x="61217" y="292608"/>
            <a:chExt cx="3406264" cy="1596417"/>
          </a:xfrm>
        </p:grpSpPr>
        <p:pic>
          <p:nvPicPr>
            <p:cNvPr id="42" name="Picture 41">
              <a:extLst>
                <a:ext uri="{FF2B5EF4-FFF2-40B4-BE49-F238E27FC236}">
                  <a16:creationId xmlns:a16="http://schemas.microsoft.com/office/drawing/2014/main" id="{818990B2-AB63-4919-BEBD-B241D0CEC55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7947" t="33210" r="41851" b="54259"/>
            <a:stretch/>
          </p:blipFill>
          <p:spPr bwMode="auto">
            <a:xfrm>
              <a:off x="314554" y="292608"/>
              <a:ext cx="1236980" cy="431165"/>
            </a:xfrm>
            <a:prstGeom prst="rect">
              <a:avLst/>
            </a:prstGeom>
            <a:solidFill>
              <a:srgbClr val="3399FF"/>
            </a:solidFill>
            <a:ln>
              <a:noFill/>
            </a:ln>
            <a:extLst>
              <a:ext uri="{53640926-AAD7-44D8-BBD7-CCE9431645EC}">
                <a14:shadowObscured xmlns:a14="http://schemas.microsoft.com/office/drawing/2010/main"/>
              </a:ext>
            </a:extLst>
          </p:spPr>
        </p:pic>
        <p:grpSp>
          <p:nvGrpSpPr>
            <p:cNvPr id="43" name="Group 42">
              <a:extLst>
                <a:ext uri="{FF2B5EF4-FFF2-40B4-BE49-F238E27FC236}">
                  <a16:creationId xmlns:a16="http://schemas.microsoft.com/office/drawing/2014/main" id="{DE5874DE-0039-430F-83B7-52BF1ECA6BED}"/>
                </a:ext>
              </a:extLst>
            </p:cNvPr>
            <p:cNvGrpSpPr/>
            <p:nvPr/>
          </p:nvGrpSpPr>
          <p:grpSpPr>
            <a:xfrm>
              <a:off x="1587399" y="395020"/>
              <a:ext cx="752076" cy="771601"/>
              <a:chOff x="0" y="0"/>
              <a:chExt cx="936625" cy="986687"/>
            </a:xfrm>
          </p:grpSpPr>
          <p:grpSp>
            <p:nvGrpSpPr>
              <p:cNvPr id="49" name="Group 48">
                <a:extLst>
                  <a:ext uri="{FF2B5EF4-FFF2-40B4-BE49-F238E27FC236}">
                    <a16:creationId xmlns:a16="http://schemas.microsoft.com/office/drawing/2014/main" id="{6B6557BE-17D4-486D-9512-A057D00AD1C9}"/>
                  </a:ext>
                </a:extLst>
              </p:cNvPr>
              <p:cNvGrpSpPr/>
              <p:nvPr/>
            </p:nvGrpSpPr>
            <p:grpSpPr>
              <a:xfrm>
                <a:off x="74428" y="0"/>
                <a:ext cx="722630" cy="714375"/>
                <a:chOff x="0" y="0"/>
                <a:chExt cx="3806190" cy="3763114"/>
              </a:xfrm>
            </p:grpSpPr>
            <p:pic>
              <p:nvPicPr>
                <p:cNvPr id="51" name="Picture 50" descr="N:\educake_logo_20120225_400x400.png">
                  <a:extLst>
                    <a:ext uri="{FF2B5EF4-FFF2-40B4-BE49-F238E27FC236}">
                      <a16:creationId xmlns:a16="http://schemas.microsoft.com/office/drawing/2014/main" id="{6B6FA26B-3874-4762-9F17-49CA914253A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2461" b="53907"/>
                <a:stretch/>
              </p:blipFill>
              <p:spPr bwMode="auto">
                <a:xfrm>
                  <a:off x="1616149" y="0"/>
                  <a:ext cx="2189480" cy="1753870"/>
                </a:xfrm>
                <a:prstGeom prst="rect">
                  <a:avLst/>
                </a:prstGeom>
                <a:noFill/>
                <a:ln>
                  <a:noFill/>
                </a:ln>
                <a:extLst>
                  <a:ext uri="{53640926-AAD7-44D8-BBD7-CCE9431645EC}">
                    <a14:shadowObscured xmlns:a14="http://schemas.microsoft.com/office/drawing/2010/main"/>
                  </a:ext>
                </a:extLst>
              </p:spPr>
            </p:pic>
            <p:pic>
              <p:nvPicPr>
                <p:cNvPr id="52" name="Picture 51" descr="N:\educake_logo_20120225_400x400.png">
                  <a:extLst>
                    <a:ext uri="{FF2B5EF4-FFF2-40B4-BE49-F238E27FC236}">
                      <a16:creationId xmlns:a16="http://schemas.microsoft.com/office/drawing/2014/main" id="{25A951A5-21B7-4ABF-B587-3F2BB3CA8FF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5308"/>
                <a:stretch/>
              </p:blipFill>
              <p:spPr bwMode="auto">
                <a:xfrm>
                  <a:off x="0" y="159489"/>
                  <a:ext cx="3806190" cy="3603625"/>
                </a:xfrm>
                <a:prstGeom prst="rect">
                  <a:avLst/>
                </a:prstGeom>
                <a:noFill/>
                <a:ln>
                  <a:noFill/>
                </a:ln>
                <a:extLst>
                  <a:ext uri="{53640926-AAD7-44D8-BBD7-CCE9431645EC}">
                    <a14:shadowObscured xmlns:a14="http://schemas.microsoft.com/office/drawing/2010/main"/>
                  </a:ext>
                </a:extLst>
              </p:spPr>
            </p:pic>
          </p:grpSp>
          <p:pic>
            <p:nvPicPr>
              <p:cNvPr id="50" name="Picture 49" descr="N:\educake.png">
                <a:extLst>
                  <a:ext uri="{FF2B5EF4-FFF2-40B4-BE49-F238E27FC236}">
                    <a16:creationId xmlns:a16="http://schemas.microsoft.com/office/drawing/2014/main" id="{BB993E05-C272-4C8D-B9C3-CACB4ABE955B}"/>
                  </a:ext>
                </a:extLst>
              </p:cNvPr>
              <p:cNvPicPr>
                <a:picLocks noChangeAspect="1"/>
              </p:cNvPicPr>
              <p:nvPr/>
            </p:nvPicPr>
            <p:blipFill rotWithShape="1">
              <a:blip r:embed="rId6">
                <a:extLst>
                  <a:ext uri="{28A0092B-C50C-407E-A947-70E740481C1C}">
                    <a14:useLocalDpi xmlns:a14="http://schemas.microsoft.com/office/drawing/2010/main" val="0"/>
                  </a:ext>
                </a:extLst>
              </a:blip>
              <a:srcRect l="31323" r="32721" b="67666"/>
              <a:stretch/>
            </p:blipFill>
            <p:spPr bwMode="auto">
              <a:xfrm>
                <a:off x="0" y="754912"/>
                <a:ext cx="936625" cy="231775"/>
              </a:xfrm>
              <a:prstGeom prst="rect">
                <a:avLst/>
              </a:prstGeom>
              <a:noFill/>
              <a:ln>
                <a:noFill/>
              </a:ln>
              <a:extLst>
                <a:ext uri="{53640926-AAD7-44D8-BBD7-CCE9431645EC}">
                  <a14:shadowObscured xmlns:a14="http://schemas.microsoft.com/office/drawing/2010/main"/>
                </a:ext>
              </a:extLst>
            </p:spPr>
          </p:pic>
        </p:grpSp>
        <p:pic>
          <p:nvPicPr>
            <p:cNvPr id="44" name="Picture 43" descr="Image result for gcsepod logo transparent">
              <a:extLst>
                <a:ext uri="{FF2B5EF4-FFF2-40B4-BE49-F238E27FC236}">
                  <a16:creationId xmlns:a16="http://schemas.microsoft.com/office/drawing/2014/main" id="{61CEDAA5-71E9-4F16-AD21-6E7535594131}"/>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217" y="1273710"/>
              <a:ext cx="2214973" cy="615315"/>
            </a:xfrm>
            <a:prstGeom prst="rect">
              <a:avLst/>
            </a:prstGeom>
            <a:noFill/>
            <a:ln>
              <a:noFill/>
            </a:ln>
          </p:spPr>
        </p:pic>
        <p:pic>
          <p:nvPicPr>
            <p:cNvPr id="45" name="Picture 44" descr="N:\linguascope_logo_header_large.png">
              <a:extLst>
                <a:ext uri="{FF2B5EF4-FFF2-40B4-BE49-F238E27FC236}">
                  <a16:creationId xmlns:a16="http://schemas.microsoft.com/office/drawing/2014/main" id="{61E6EBDD-5A94-4246-99DF-1E5A32AC334D}"/>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392071" y="768096"/>
              <a:ext cx="1017905" cy="650240"/>
            </a:xfrm>
            <a:prstGeom prst="rect">
              <a:avLst/>
            </a:prstGeom>
            <a:noFill/>
            <a:ln>
              <a:noFill/>
            </a:ln>
          </p:spPr>
        </p:pic>
        <p:pic>
          <p:nvPicPr>
            <p:cNvPr id="46" name="Picture 45" descr="N:\kerboodle.png">
              <a:extLst>
                <a:ext uri="{FF2B5EF4-FFF2-40B4-BE49-F238E27FC236}">
                  <a16:creationId xmlns:a16="http://schemas.microsoft.com/office/drawing/2014/main" id="{165BE51F-0F4A-4CB0-9CF0-B44473685B1F}"/>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43815" y="863193"/>
              <a:ext cx="1148715" cy="350520"/>
            </a:xfrm>
            <a:prstGeom prst="rect">
              <a:avLst/>
            </a:prstGeom>
            <a:noFill/>
            <a:ln>
              <a:noFill/>
            </a:ln>
          </p:spPr>
        </p:pic>
        <p:pic>
          <p:nvPicPr>
            <p:cNvPr id="47" name="Picture 46" descr="C:\Users\brown.s\AppData\Local\Microsoft\Windows\Temporary Internet Files\Content.Outlook\PDM0RTLM\IMEMERWEGOAGAIN.jpg">
              <a:extLst>
                <a:ext uri="{FF2B5EF4-FFF2-40B4-BE49-F238E27FC236}">
                  <a16:creationId xmlns:a16="http://schemas.microsoft.com/office/drawing/2014/main" id="{02192727-0266-4EFC-A0FC-91543C8C69AC}"/>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5751" t="13516" r="6112" b="29234"/>
            <a:stretch/>
          </p:blipFill>
          <p:spPr bwMode="auto">
            <a:xfrm>
              <a:off x="2414016" y="292608"/>
              <a:ext cx="999490" cy="454025"/>
            </a:xfrm>
            <a:prstGeom prst="rect">
              <a:avLst/>
            </a:prstGeom>
            <a:noFill/>
            <a:ln>
              <a:noFill/>
            </a:ln>
            <a:extLst>
              <a:ext uri="{53640926-AAD7-44D8-BBD7-CCE9431645EC}">
                <a14:shadowObscured xmlns:a14="http://schemas.microsoft.com/office/drawing/2010/main"/>
              </a:ext>
            </a:extLst>
          </p:spPr>
        </p:pic>
        <p:pic>
          <p:nvPicPr>
            <p:cNvPr id="48" name="Picture 47" descr="N:\725ed2_39e83de8ebe84cabb2337a758252de0a_mv2.gif">
              <a:extLst>
                <a:ext uri="{FF2B5EF4-FFF2-40B4-BE49-F238E27FC236}">
                  <a16:creationId xmlns:a16="http://schemas.microsoft.com/office/drawing/2014/main" id="{3D93D16D-4311-4190-A3C9-814073DC771D}"/>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965415" y="1361015"/>
              <a:ext cx="1502066" cy="523539"/>
            </a:xfrm>
            <a:prstGeom prst="rect">
              <a:avLst/>
            </a:prstGeom>
            <a:noFill/>
            <a:ln>
              <a:noFill/>
            </a:ln>
          </p:spPr>
        </p:pic>
      </p:grpSp>
      <p:sp>
        <p:nvSpPr>
          <p:cNvPr id="53" name="Rectangle 16">
            <a:extLst>
              <a:ext uri="{FF2B5EF4-FFF2-40B4-BE49-F238E27FC236}">
                <a16:creationId xmlns:a16="http://schemas.microsoft.com/office/drawing/2014/main" id="{F5A2F1C6-B29C-4F39-A51C-AF6F5AAA931F}"/>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8688690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2" name="TextBox 1"/>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5" name="Rectangle 4"/>
          <p:cNvSpPr/>
          <p:nvPr/>
        </p:nvSpPr>
        <p:spPr>
          <a:xfrm>
            <a:off x="100817" y="927433"/>
            <a:ext cx="6612606" cy="246221"/>
          </a:xfrm>
          <a:prstGeom prst="rect">
            <a:avLst/>
          </a:prstGeom>
        </p:spPr>
        <p:txBody>
          <a:bodyPr wrap="square">
            <a:spAutoFit/>
          </a:bodyPr>
          <a:lstStyle/>
          <a:p>
            <a:pPr algn="just">
              <a:spcAft>
                <a:spcPts val="0"/>
              </a:spcAft>
            </a:pPr>
            <a:r>
              <a:rPr lang="en-GB" sz="1000" dirty="0">
                <a:latin typeface="Tahoma" panose="020B0604030504040204" pitchFamily="34" charset="0"/>
                <a:ea typeface="Times New Roman" panose="02020603050405020304" pitchFamily="18" charset="0"/>
                <a:cs typeface="Times New Roman" panose="02020603050405020304" pitchFamily="18" charset="0"/>
              </a:rPr>
              <a:t> </a:t>
            </a:r>
            <a:endParaRPr lang="en-GB" sz="1200" dirty="0">
              <a:latin typeface="Gill Sans MT" panose="020B0502020104020203" pitchFamily="34" charset="0"/>
              <a:ea typeface="Times New Roman" panose="02020603050405020304" pitchFamily="18" charset="0"/>
              <a:cs typeface="Times New Roman" panose="02020603050405020304" pitchFamily="18" charset="0"/>
            </a:endParaRPr>
          </a:p>
        </p:txBody>
      </p:sp>
      <p:sp>
        <p:nvSpPr>
          <p:cNvPr id="11" name="TextBox 10"/>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21</a:t>
            </a:r>
          </a:p>
        </p:txBody>
      </p:sp>
      <p:sp>
        <p:nvSpPr>
          <p:cNvPr id="15" name="Rectangle 14"/>
          <p:cNvSpPr/>
          <p:nvPr/>
        </p:nvSpPr>
        <p:spPr>
          <a:xfrm>
            <a:off x="100817" y="927433"/>
            <a:ext cx="6612606" cy="7425110"/>
          </a:xfrm>
          <a:prstGeom prst="rect">
            <a:avLst/>
          </a:prstGeom>
        </p:spPr>
        <p:txBody>
          <a:bodyPr wrap="square">
            <a:spAutoFit/>
          </a:bodyPr>
          <a:lstStyle/>
          <a:p>
            <a:pPr algn="just"/>
            <a:r>
              <a:rPr lang="en-GB" sz="1150" dirty="0">
                <a:latin typeface="Tahoma" panose="020B0604030504040204" pitchFamily="34" charset="0"/>
                <a:ea typeface="Tahoma" panose="020B0604030504040204" pitchFamily="34" charset="0"/>
                <a:cs typeface="Tahoma" panose="020B0604030504040204" pitchFamily="34" charset="0"/>
              </a:rPr>
              <a:t>Using GO 4 Schools, you will be able to view your child’s progress online and access the following information at any time: </a:t>
            </a:r>
          </a:p>
          <a:p>
            <a:pPr marL="352425" indent="-171450" algn="just">
              <a:buFont typeface="Arial" panose="020B0604020202020204" pitchFamily="34" charset="0"/>
              <a:buChar char="•"/>
            </a:pPr>
            <a:r>
              <a:rPr lang="en-GB" sz="1150" b="1" dirty="0">
                <a:latin typeface="Tahoma" panose="020B0604030504040204" pitchFamily="34" charset="0"/>
                <a:ea typeface="Tahoma" panose="020B0604030504040204" pitchFamily="34" charset="0"/>
                <a:cs typeface="Tahoma" panose="020B0604030504040204" pitchFamily="34" charset="0"/>
              </a:rPr>
              <a:t>Timetable </a:t>
            </a:r>
            <a:r>
              <a:rPr lang="en-GB" sz="1150" dirty="0">
                <a:latin typeface="Tahoma" panose="020B0604030504040204" pitchFamily="34" charset="0"/>
                <a:ea typeface="Tahoma" panose="020B0604030504040204" pitchFamily="34" charset="0"/>
                <a:cs typeface="Tahoma" panose="020B0604030504040204" pitchFamily="34" charset="0"/>
              </a:rPr>
              <a:t>– Your child’s daily and weekly timetable</a:t>
            </a:r>
          </a:p>
          <a:p>
            <a:pPr marL="352425" indent="-171450" algn="just">
              <a:buFont typeface="Arial" panose="020B0604020202020204" pitchFamily="34" charset="0"/>
              <a:buChar char="•"/>
            </a:pPr>
            <a:r>
              <a:rPr lang="en-GB" sz="1150" b="1" dirty="0">
                <a:latin typeface="Tahoma" panose="020B0604030504040204" pitchFamily="34" charset="0"/>
                <a:ea typeface="Tahoma" panose="020B0604030504040204" pitchFamily="34" charset="0"/>
                <a:cs typeface="Tahoma" panose="020B0604030504040204" pitchFamily="34" charset="0"/>
              </a:rPr>
              <a:t>Attendance </a:t>
            </a:r>
            <a:r>
              <a:rPr lang="en-GB" sz="1150" dirty="0">
                <a:latin typeface="Tahoma" panose="020B0604030504040204" pitchFamily="34" charset="0"/>
                <a:ea typeface="Tahoma" panose="020B0604030504040204" pitchFamily="34" charset="0"/>
                <a:cs typeface="Tahoma" panose="020B0604030504040204" pitchFamily="34" charset="0"/>
              </a:rPr>
              <a:t>– Shown from the start of the academic year</a:t>
            </a:r>
          </a:p>
          <a:p>
            <a:pPr marL="352425" indent="-171450" algn="just">
              <a:buFont typeface="Arial" panose="020B0604020202020204" pitchFamily="34" charset="0"/>
              <a:buChar char="•"/>
            </a:pPr>
            <a:r>
              <a:rPr lang="en-GB" sz="1150" b="1" dirty="0">
                <a:latin typeface="Tahoma" panose="020B0604030504040204" pitchFamily="34" charset="0"/>
                <a:ea typeface="Tahoma" panose="020B0604030504040204" pitchFamily="34" charset="0"/>
                <a:cs typeface="Tahoma" panose="020B0604030504040204" pitchFamily="34" charset="0"/>
              </a:rPr>
              <a:t>Progress Reports </a:t>
            </a:r>
            <a:r>
              <a:rPr lang="en-GB" sz="1150" dirty="0">
                <a:latin typeface="Tahoma" panose="020B0604030504040204" pitchFamily="34" charset="0"/>
                <a:ea typeface="Tahoma" panose="020B0604030504040204" pitchFamily="34" charset="0"/>
                <a:cs typeface="Tahoma" panose="020B0604030504040204" pitchFamily="34" charset="0"/>
              </a:rPr>
              <a:t>– Assessment point reports which are published 2 times a year</a:t>
            </a:r>
          </a:p>
          <a:p>
            <a:pPr marL="352425" indent="-171450" algn="just">
              <a:buFont typeface="Arial" panose="020B0604020202020204" pitchFamily="34" charset="0"/>
              <a:buChar char="•"/>
            </a:pPr>
            <a:r>
              <a:rPr lang="en-GB" sz="1150" b="1" dirty="0">
                <a:latin typeface="Tahoma" panose="020B0604030504040204" pitchFamily="34" charset="0"/>
                <a:ea typeface="Tahoma" panose="020B0604030504040204" pitchFamily="34" charset="0"/>
                <a:cs typeface="Tahoma" panose="020B0604030504040204" pitchFamily="34" charset="0"/>
              </a:rPr>
              <a:t>Behaviour information </a:t>
            </a:r>
            <a:r>
              <a:rPr lang="en-GB" sz="1150" dirty="0">
                <a:latin typeface="Tahoma" panose="020B0604030504040204" pitchFamily="34" charset="0"/>
                <a:ea typeface="Tahoma" panose="020B0604030504040204" pitchFamily="34" charset="0"/>
                <a:cs typeface="Tahoma" panose="020B0604030504040204" pitchFamily="34" charset="0"/>
              </a:rPr>
              <a:t>– A summary of positive and negative events, plus any managed detentions your child has been issued</a:t>
            </a:r>
          </a:p>
          <a:p>
            <a:pPr marL="352425" indent="-171450" algn="just">
              <a:buFont typeface="Arial" panose="020B0604020202020204" pitchFamily="34" charset="0"/>
              <a:buChar char="•"/>
            </a:pPr>
            <a:r>
              <a:rPr lang="en-GB" sz="1150" b="1" dirty="0">
                <a:latin typeface="Tahoma" panose="020B0604030504040204" pitchFamily="34" charset="0"/>
                <a:ea typeface="Tahoma" panose="020B0604030504040204" pitchFamily="34" charset="0"/>
                <a:cs typeface="Tahoma" panose="020B0604030504040204" pitchFamily="34" charset="0"/>
              </a:rPr>
              <a:t>Homework </a:t>
            </a:r>
            <a:r>
              <a:rPr lang="en-GB" sz="1150" dirty="0">
                <a:latin typeface="Tahoma" panose="020B0604030504040204" pitchFamily="34" charset="0"/>
                <a:ea typeface="Tahoma" panose="020B0604030504040204" pitchFamily="34" charset="0"/>
                <a:cs typeface="Tahoma" panose="020B0604030504040204" pitchFamily="34" charset="0"/>
              </a:rPr>
              <a:t>– Homework is set on Go4Schools and can be accessed by both parents and students via the app. Parents and students can easily see what homework has been set, when it is due and parents will also be able to track when the homework has been completed</a:t>
            </a:r>
          </a:p>
          <a:p>
            <a:pPr algn="just"/>
            <a:r>
              <a:rPr lang="en-GB" sz="1150" dirty="0">
                <a:latin typeface="Tahoma" panose="020B0604030504040204" pitchFamily="34" charset="0"/>
                <a:ea typeface="Tahoma" panose="020B0604030504040204" pitchFamily="34" charset="0"/>
                <a:cs typeface="Tahoma" panose="020B0604030504040204" pitchFamily="34" charset="0"/>
              </a:rPr>
              <a:t>Your child’s page is constantly updated, providing you with the latest information. </a:t>
            </a:r>
          </a:p>
          <a:p>
            <a:pPr algn="just">
              <a:spcBef>
                <a:spcPts val="600"/>
              </a:spcBef>
            </a:pPr>
            <a:r>
              <a:rPr lang="en-GB" sz="1150" dirty="0">
                <a:latin typeface="Tahoma" panose="020B0604030504040204" pitchFamily="34" charset="0"/>
                <a:ea typeface="Tahoma" panose="020B0604030504040204" pitchFamily="34" charset="0"/>
                <a:cs typeface="Tahoma" panose="020B0604030504040204" pitchFamily="34" charset="0"/>
              </a:rPr>
              <a:t>You will also have access to this information via a mobile app. Additional help documents for the Mobile App are available to parents and more information can be found at http://www.go4schools.com/MobileApp.aspx.</a:t>
            </a:r>
          </a:p>
          <a:p>
            <a:pPr algn="just"/>
            <a:endParaRPr lang="en-GB" sz="7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lgn="just"/>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Accessing your Go 4 Schools Account</a:t>
            </a:r>
            <a:endParaRPr lang="en-GB" sz="1000" dirty="0">
              <a:latin typeface="Tahoma" panose="020B0604030504040204" pitchFamily="34" charset="0"/>
              <a:ea typeface="Tahoma" panose="020B0604030504040204" pitchFamily="34" charset="0"/>
              <a:cs typeface="Tahoma" panose="020B0604030504040204" pitchFamily="34" charset="0"/>
            </a:endParaRPr>
          </a:p>
          <a:p>
            <a:pPr algn="just">
              <a:spcBef>
                <a:spcPts val="600"/>
              </a:spcBef>
            </a:pPr>
            <a:r>
              <a:rPr lang="en-GB" sz="1150" dirty="0">
                <a:latin typeface="Tahoma" panose="020B0604030504040204" pitchFamily="34" charset="0"/>
                <a:ea typeface="Tahoma" panose="020B0604030504040204" pitchFamily="34" charset="0"/>
                <a:cs typeface="Tahoma" panose="020B0604030504040204" pitchFamily="34" charset="0"/>
              </a:rPr>
              <a:t>To access the site, please go to www.go4schools.com and click on the Parents icon at the top of the main page to arrive at the log-in screen. The email address you use to enter the site must be the one we have registered for you on our school system.</a:t>
            </a:r>
          </a:p>
          <a:p>
            <a:pPr algn="just">
              <a:spcBef>
                <a:spcPts val="600"/>
              </a:spcBef>
            </a:pPr>
            <a:r>
              <a:rPr lang="en-GB" sz="1150" dirty="0">
                <a:latin typeface="Tahoma" panose="020B0604030504040204" pitchFamily="34" charset="0"/>
                <a:ea typeface="Tahoma" panose="020B0604030504040204" pitchFamily="34" charset="0"/>
                <a:cs typeface="Tahoma" panose="020B0604030504040204" pitchFamily="34" charset="0"/>
              </a:rPr>
              <a:t>To request a password for GO 4 Schools, please click on the ‘First-time User’ link shown below. </a:t>
            </a:r>
          </a:p>
          <a:p>
            <a:pPr algn="just"/>
            <a:endParaRPr lang="en-GB" sz="1150" dirty="0">
              <a:latin typeface="Tahoma" panose="020B0604030504040204" pitchFamily="34" charset="0"/>
              <a:ea typeface="Tahoma" panose="020B0604030504040204" pitchFamily="34" charset="0"/>
              <a:cs typeface="Tahoma" panose="020B0604030504040204" pitchFamily="34" charset="0"/>
            </a:endParaRPr>
          </a:p>
          <a:p>
            <a:pPr algn="just"/>
            <a:endParaRPr lang="en-GB" sz="1150" dirty="0">
              <a:latin typeface="Tahoma" panose="020B0604030504040204" pitchFamily="34" charset="0"/>
              <a:ea typeface="Tahoma" panose="020B0604030504040204" pitchFamily="34" charset="0"/>
              <a:cs typeface="Tahoma" panose="020B0604030504040204" pitchFamily="34" charset="0"/>
            </a:endParaRPr>
          </a:p>
          <a:p>
            <a:pPr algn="just"/>
            <a:endParaRPr lang="en-GB" sz="1150" dirty="0">
              <a:latin typeface="Tahoma" panose="020B0604030504040204" pitchFamily="34" charset="0"/>
              <a:ea typeface="Tahoma" panose="020B0604030504040204" pitchFamily="34" charset="0"/>
              <a:cs typeface="Tahoma" panose="020B0604030504040204" pitchFamily="34" charset="0"/>
            </a:endParaRPr>
          </a:p>
          <a:p>
            <a:pPr algn="just"/>
            <a:endParaRPr lang="en-GB" sz="1050" dirty="0">
              <a:latin typeface="Tahoma" panose="020B0604030504040204" pitchFamily="34" charset="0"/>
              <a:ea typeface="Tahoma" panose="020B0604030504040204" pitchFamily="34" charset="0"/>
              <a:cs typeface="Tahoma" panose="020B0604030504040204" pitchFamily="34" charset="0"/>
            </a:endParaRPr>
          </a:p>
          <a:p>
            <a:pPr algn="just"/>
            <a:endParaRPr lang="en-GB" sz="1050" dirty="0">
              <a:latin typeface="Tahoma" panose="020B0604030504040204" pitchFamily="34" charset="0"/>
              <a:ea typeface="Tahoma" panose="020B0604030504040204" pitchFamily="34" charset="0"/>
              <a:cs typeface="Tahoma" panose="020B0604030504040204" pitchFamily="34" charset="0"/>
            </a:endParaRPr>
          </a:p>
          <a:p>
            <a:pPr algn="just"/>
            <a:endParaRPr lang="en-GB" sz="1050" dirty="0">
              <a:latin typeface="Tahoma" panose="020B0604030504040204" pitchFamily="34" charset="0"/>
              <a:ea typeface="Tahoma" panose="020B0604030504040204" pitchFamily="34" charset="0"/>
              <a:cs typeface="Tahoma" panose="020B0604030504040204" pitchFamily="34" charset="0"/>
            </a:endParaRPr>
          </a:p>
          <a:p>
            <a:pPr algn="just"/>
            <a:endParaRPr lang="en-GB" sz="1050" dirty="0">
              <a:latin typeface="Tahoma" panose="020B0604030504040204" pitchFamily="34" charset="0"/>
              <a:ea typeface="Tahoma" panose="020B0604030504040204" pitchFamily="34" charset="0"/>
              <a:cs typeface="Tahoma" panose="020B0604030504040204" pitchFamily="34" charset="0"/>
            </a:endParaRPr>
          </a:p>
          <a:p>
            <a:pPr algn="just"/>
            <a:endParaRPr lang="en-GB" sz="800" dirty="0">
              <a:latin typeface="Tahoma" panose="020B0604030504040204" pitchFamily="34" charset="0"/>
              <a:ea typeface="Tahoma" panose="020B0604030504040204" pitchFamily="34" charset="0"/>
              <a:cs typeface="Tahoma" panose="020B0604030504040204" pitchFamily="34" charset="0"/>
            </a:endParaRPr>
          </a:p>
          <a:p>
            <a:pPr algn="just"/>
            <a:endParaRPr lang="en-GB" sz="800" dirty="0">
              <a:latin typeface="Tahoma" panose="020B0604030504040204" pitchFamily="34" charset="0"/>
              <a:ea typeface="Tahoma" panose="020B0604030504040204" pitchFamily="34" charset="0"/>
              <a:cs typeface="Tahoma" panose="020B0604030504040204" pitchFamily="34" charset="0"/>
            </a:endParaRPr>
          </a:p>
          <a:p>
            <a:pPr algn="just"/>
            <a:endParaRPr lang="en-GB" sz="1600" dirty="0">
              <a:latin typeface="Tahoma" panose="020B0604030504040204" pitchFamily="34" charset="0"/>
              <a:ea typeface="Tahoma" panose="020B0604030504040204" pitchFamily="34" charset="0"/>
              <a:cs typeface="Tahoma" panose="020B0604030504040204" pitchFamily="34" charset="0"/>
            </a:endParaRPr>
          </a:p>
          <a:p>
            <a:pPr algn="just"/>
            <a:r>
              <a:rPr lang="en-GB" sz="1150" dirty="0">
                <a:latin typeface="Tahoma" panose="020B0604030504040204" pitchFamily="34" charset="0"/>
                <a:ea typeface="Tahoma" panose="020B0604030504040204" pitchFamily="34" charset="0"/>
                <a:cs typeface="Tahoma" panose="020B0604030504040204" pitchFamily="34" charset="0"/>
              </a:rPr>
              <a:t>Then enter your email address into the First-time User ‘Email address’ field and click ‘New password’. A randomised password will then be generated and sent to your email address. </a:t>
            </a:r>
          </a:p>
          <a:p>
            <a:pPr algn="just"/>
            <a:endParaRPr lang="en-GB" sz="1150" dirty="0">
              <a:latin typeface="Tahoma" panose="020B0604030504040204" pitchFamily="34" charset="0"/>
              <a:ea typeface="Tahoma" panose="020B0604030504040204" pitchFamily="34" charset="0"/>
              <a:cs typeface="Tahoma" panose="020B0604030504040204" pitchFamily="34" charset="0"/>
            </a:endParaRPr>
          </a:p>
          <a:p>
            <a:pPr algn="just"/>
            <a:endParaRPr lang="en-GB" sz="1200" dirty="0">
              <a:latin typeface="Tahoma" panose="020B0604030504040204" pitchFamily="34" charset="0"/>
              <a:ea typeface="Tahoma" panose="020B0604030504040204" pitchFamily="34" charset="0"/>
              <a:cs typeface="Tahoma" panose="020B0604030504040204" pitchFamily="34" charset="0"/>
            </a:endParaRPr>
          </a:p>
          <a:p>
            <a:pPr algn="just"/>
            <a:endParaRPr lang="en-GB" sz="1200" dirty="0">
              <a:latin typeface="Tahoma" panose="020B0604030504040204" pitchFamily="34" charset="0"/>
              <a:ea typeface="Tahoma" panose="020B0604030504040204" pitchFamily="34" charset="0"/>
              <a:cs typeface="Tahoma" panose="020B0604030504040204" pitchFamily="34" charset="0"/>
            </a:endParaRPr>
          </a:p>
          <a:p>
            <a:pPr algn="just"/>
            <a:endParaRPr lang="en-GB" sz="1200" dirty="0">
              <a:latin typeface="Tahoma" panose="020B0604030504040204" pitchFamily="34" charset="0"/>
              <a:ea typeface="Tahoma" panose="020B0604030504040204" pitchFamily="34" charset="0"/>
              <a:cs typeface="Tahoma" panose="020B0604030504040204" pitchFamily="34" charset="0"/>
            </a:endParaRPr>
          </a:p>
          <a:p>
            <a:pPr algn="just"/>
            <a:endParaRPr lang="en-GB" sz="1050" dirty="0">
              <a:latin typeface="Tahoma" panose="020B0604030504040204" pitchFamily="34" charset="0"/>
              <a:ea typeface="Tahoma" panose="020B0604030504040204" pitchFamily="34" charset="0"/>
              <a:cs typeface="Tahoma" panose="020B0604030504040204" pitchFamily="34" charset="0"/>
            </a:endParaRPr>
          </a:p>
          <a:p>
            <a:pPr algn="just"/>
            <a:endParaRPr lang="en-GB" sz="1150" dirty="0">
              <a:latin typeface="Tahoma" panose="020B0604030504040204" pitchFamily="34" charset="0"/>
              <a:ea typeface="Tahoma" panose="020B0604030504040204" pitchFamily="34" charset="0"/>
              <a:cs typeface="Tahoma" panose="020B0604030504040204" pitchFamily="34" charset="0"/>
            </a:endParaRPr>
          </a:p>
          <a:p>
            <a:pPr algn="just"/>
            <a:endParaRPr lang="en-GB" sz="1150" dirty="0">
              <a:latin typeface="Tahoma" panose="020B0604030504040204" pitchFamily="34" charset="0"/>
              <a:ea typeface="Tahoma" panose="020B0604030504040204" pitchFamily="34" charset="0"/>
              <a:cs typeface="Tahoma" panose="020B0604030504040204" pitchFamily="34" charset="0"/>
            </a:endParaRPr>
          </a:p>
          <a:p>
            <a:pPr algn="just"/>
            <a:r>
              <a:rPr lang="en-GB" sz="1150" dirty="0">
                <a:latin typeface="Tahoma" panose="020B0604030504040204" pitchFamily="34" charset="0"/>
                <a:ea typeface="Tahoma" panose="020B0604030504040204" pitchFamily="34" charset="0"/>
                <a:cs typeface="Tahoma" panose="020B0604030504040204" pitchFamily="34" charset="0"/>
              </a:rPr>
              <a:t>You will then be able to log into the site using your email and generated password then view your child’s page using the parent and guardian login page, shown below.</a:t>
            </a:r>
          </a:p>
        </p:txBody>
      </p:sp>
      <p:pic>
        <p:nvPicPr>
          <p:cNvPr id="20" name="Picture 19"/>
          <p:cNvPicPr/>
          <p:nvPr/>
        </p:nvPicPr>
        <p:blipFill rotWithShape="1">
          <a:blip r:embed="rId3"/>
          <a:srcRect b="49492"/>
          <a:stretch/>
        </p:blipFill>
        <p:spPr bwMode="auto">
          <a:xfrm>
            <a:off x="622516" y="4674725"/>
            <a:ext cx="5612968" cy="1517656"/>
          </a:xfrm>
          <a:prstGeom prst="rect">
            <a:avLst/>
          </a:prstGeom>
          <a:ln>
            <a:noFill/>
          </a:ln>
          <a:extLst>
            <a:ext uri="{53640926-AAD7-44D8-BBD7-CCE9431645EC}">
              <a14:shadowObscured xmlns:a14="http://schemas.microsoft.com/office/drawing/2010/main"/>
            </a:ext>
          </a:extLst>
        </p:spPr>
      </p:pic>
      <p:pic>
        <p:nvPicPr>
          <p:cNvPr id="21" name="Picture 20"/>
          <p:cNvPicPr/>
          <p:nvPr/>
        </p:nvPicPr>
        <p:blipFill rotWithShape="1">
          <a:blip r:embed="rId4" cstate="print">
            <a:extLst>
              <a:ext uri="{28A0092B-C50C-407E-A947-70E740481C1C}">
                <a14:useLocalDpi xmlns:a14="http://schemas.microsoft.com/office/drawing/2010/main" val="0"/>
              </a:ext>
            </a:extLst>
          </a:blip>
          <a:srcRect l="6344" t="27456" r="43129" b="38441"/>
          <a:stretch/>
        </p:blipFill>
        <p:spPr bwMode="auto">
          <a:xfrm>
            <a:off x="1981200" y="6642314"/>
            <a:ext cx="2895601" cy="1181100"/>
          </a:xfrm>
          <a:prstGeom prst="rect">
            <a:avLst/>
          </a:prstGeom>
          <a:ln>
            <a:noFill/>
          </a:ln>
          <a:extLst>
            <a:ext uri="{53640926-AAD7-44D8-BBD7-CCE9431645EC}">
              <a14:shadowObscured xmlns:a14="http://schemas.microsoft.com/office/drawing/2010/main"/>
            </a:ext>
          </a:extLst>
        </p:spPr>
      </p:pic>
      <p:pic>
        <p:nvPicPr>
          <p:cNvPr id="22" name="Picture 21"/>
          <p:cNvPicPr/>
          <p:nvPr/>
        </p:nvPicPr>
        <p:blipFill rotWithShape="1">
          <a:blip r:embed="rId5"/>
          <a:srcRect b="49563"/>
          <a:stretch/>
        </p:blipFill>
        <p:spPr bwMode="auto">
          <a:xfrm>
            <a:off x="958958" y="8210331"/>
            <a:ext cx="4940085" cy="151262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011961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2" name="TextBox 1"/>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5" name="Rectangle 4"/>
          <p:cNvSpPr/>
          <p:nvPr/>
        </p:nvSpPr>
        <p:spPr>
          <a:xfrm>
            <a:off x="100817" y="927433"/>
            <a:ext cx="6612606" cy="246221"/>
          </a:xfrm>
          <a:prstGeom prst="rect">
            <a:avLst/>
          </a:prstGeom>
        </p:spPr>
        <p:txBody>
          <a:bodyPr wrap="square">
            <a:spAutoFit/>
          </a:bodyPr>
          <a:lstStyle/>
          <a:p>
            <a:pPr algn="just">
              <a:spcAft>
                <a:spcPts val="0"/>
              </a:spcAft>
            </a:pPr>
            <a:r>
              <a:rPr lang="en-GB" sz="1000" dirty="0">
                <a:latin typeface="Tahoma" panose="020B0604030504040204" pitchFamily="34" charset="0"/>
                <a:ea typeface="Times New Roman" panose="02020603050405020304" pitchFamily="18" charset="0"/>
                <a:cs typeface="Times New Roman" panose="02020603050405020304" pitchFamily="18" charset="0"/>
              </a:rPr>
              <a:t> </a:t>
            </a:r>
            <a:endParaRPr lang="en-GB" sz="1200" dirty="0">
              <a:latin typeface="Gill Sans MT" panose="020B0502020104020203" pitchFamily="34" charset="0"/>
              <a:ea typeface="Times New Roman" panose="02020603050405020304" pitchFamily="18" charset="0"/>
              <a:cs typeface="Times New Roman" panose="02020603050405020304" pitchFamily="18" charset="0"/>
            </a:endParaRPr>
          </a:p>
        </p:txBody>
      </p:sp>
      <p:sp>
        <p:nvSpPr>
          <p:cNvPr id="11" name="TextBox 10"/>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22</a:t>
            </a:r>
          </a:p>
        </p:txBody>
      </p:sp>
      <p:sp>
        <p:nvSpPr>
          <p:cNvPr id="15" name="Rectangle 14"/>
          <p:cNvSpPr/>
          <p:nvPr/>
        </p:nvSpPr>
        <p:spPr>
          <a:xfrm>
            <a:off x="100817" y="927433"/>
            <a:ext cx="6612606" cy="8471550"/>
          </a:xfrm>
          <a:prstGeom prst="rect">
            <a:avLst/>
          </a:prstGeom>
        </p:spPr>
        <p:txBody>
          <a:bodyPr wrap="square">
            <a:spAutoFit/>
          </a:bodyPr>
          <a:lstStyle/>
          <a:p>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Once logged in, what will you see?</a:t>
            </a: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6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At a glance</a:t>
            </a:r>
            <a:endParaRPr lang="en-GB" sz="1050" dirty="0">
              <a:latin typeface="Tahoma" panose="020B0604030504040204" pitchFamily="34" charset="0"/>
              <a:ea typeface="Tahoma" panose="020B0604030504040204" pitchFamily="34" charset="0"/>
              <a:cs typeface="Tahoma" panose="020B0604030504040204" pitchFamily="34" charset="0"/>
            </a:endParaRPr>
          </a:p>
          <a:p>
            <a:r>
              <a:rPr lang="en-GB" sz="1150" dirty="0">
                <a:latin typeface="Tahoma" panose="020B0604030504040204" pitchFamily="34" charset="0"/>
                <a:ea typeface="Tahoma" panose="020B0604030504040204" pitchFamily="34" charset="0"/>
                <a:cs typeface="Tahoma" panose="020B0604030504040204" pitchFamily="34" charset="0"/>
              </a:rPr>
              <a:t>This is a quick overview of your child’s current progress against their target grades for each subject. A value of zero indicates that your child is on target, a negative value indicates below target and a positive value indicates above target</a:t>
            </a: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400" dirty="0">
              <a:latin typeface="Tahoma" panose="020B0604030504040204" pitchFamily="34" charset="0"/>
              <a:ea typeface="Tahoma" panose="020B0604030504040204" pitchFamily="34" charset="0"/>
              <a:cs typeface="Tahoma" panose="020B0604030504040204" pitchFamily="34" charset="0"/>
            </a:endParaRPr>
          </a:p>
          <a:p>
            <a:endParaRPr lang="en-GB" sz="1400" dirty="0">
              <a:latin typeface="Tahoma" panose="020B0604030504040204" pitchFamily="34" charset="0"/>
              <a:ea typeface="Tahoma" panose="020B0604030504040204" pitchFamily="34" charset="0"/>
              <a:cs typeface="Tahoma" panose="020B0604030504040204" pitchFamily="34" charset="0"/>
            </a:endParaRPr>
          </a:p>
          <a:p>
            <a:endParaRPr lang="en-GB" sz="14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5161519" y="1386523"/>
            <a:ext cx="1571782" cy="984885"/>
          </a:xfrm>
          <a:prstGeom prst="rect">
            <a:avLst/>
          </a:prstGeom>
          <a:noFill/>
        </p:spPr>
        <p:txBody>
          <a:bodyPr wrap="square" rtlCol="0">
            <a:spAutoFit/>
          </a:bodyPr>
          <a:lstStyle/>
          <a:p>
            <a:r>
              <a:rPr lang="en-GB" sz="1200" b="1" dirty="0">
                <a:latin typeface="Tahoma" panose="020B0604030504040204" pitchFamily="34" charset="0"/>
                <a:ea typeface="Tahoma" panose="020B0604030504040204" pitchFamily="34" charset="0"/>
                <a:cs typeface="Tahoma" panose="020B0604030504040204" pitchFamily="34" charset="0"/>
              </a:rPr>
              <a:t>Parent home view</a:t>
            </a:r>
            <a:endParaRPr lang="en-GB" sz="1200" dirty="0">
              <a:latin typeface="Tahoma" panose="020B0604030504040204" pitchFamily="34" charset="0"/>
              <a:ea typeface="Tahoma" panose="020B0604030504040204" pitchFamily="34" charset="0"/>
              <a:cs typeface="Tahoma" panose="020B0604030504040204" pitchFamily="34" charset="0"/>
            </a:endParaRPr>
          </a:p>
          <a:p>
            <a:r>
              <a:rPr lang="en-GB" sz="1150" dirty="0">
                <a:latin typeface="Tahoma" panose="020B0604030504040204" pitchFamily="34" charset="0"/>
                <a:ea typeface="Tahoma" panose="020B0604030504040204" pitchFamily="34" charset="0"/>
                <a:cs typeface="Tahoma" panose="020B0604030504040204" pitchFamily="34" charset="0"/>
              </a:rPr>
              <a:t>When you log in you will see names of your children that attend the school. </a:t>
            </a:r>
          </a:p>
        </p:txBody>
      </p:sp>
      <p:sp>
        <p:nvSpPr>
          <p:cNvPr id="19" name="TextBox 18"/>
          <p:cNvSpPr txBox="1"/>
          <p:nvPr/>
        </p:nvSpPr>
        <p:spPr>
          <a:xfrm>
            <a:off x="5168453" y="3099490"/>
            <a:ext cx="1571782" cy="1331134"/>
          </a:xfrm>
          <a:prstGeom prst="rect">
            <a:avLst/>
          </a:prstGeom>
          <a:noFill/>
        </p:spPr>
        <p:txBody>
          <a:bodyPr wrap="square" rtlCol="0">
            <a:spAutoFit/>
          </a:bodyPr>
          <a:lstStyle/>
          <a:p>
            <a:r>
              <a:rPr lang="en-GB" sz="1150" dirty="0">
                <a:latin typeface="Tahoma" panose="020B0604030504040204" pitchFamily="34" charset="0"/>
                <a:ea typeface="Tahoma" panose="020B0604030504040204" pitchFamily="34" charset="0"/>
                <a:cs typeface="Tahoma" panose="020B0604030504040204" pitchFamily="34" charset="0"/>
              </a:rPr>
              <a:t>Clicking a child’s name will display the information held in GO 4 Schools about them. The top of the page give you these quick links.</a:t>
            </a:r>
          </a:p>
        </p:txBody>
      </p:sp>
      <p:pic>
        <p:nvPicPr>
          <p:cNvPr id="21" name="Picture 20"/>
          <p:cNvPicPr/>
          <p:nvPr/>
        </p:nvPicPr>
        <p:blipFill>
          <a:blip r:embed="rId3">
            <a:extLst>
              <a:ext uri="{28A0092B-C50C-407E-A947-70E740481C1C}">
                <a14:useLocalDpi xmlns:a14="http://schemas.microsoft.com/office/drawing/2010/main" val="0"/>
              </a:ext>
            </a:extLst>
          </a:blip>
          <a:srcRect/>
          <a:stretch>
            <a:fillRect/>
          </a:stretch>
        </p:blipFill>
        <p:spPr bwMode="auto">
          <a:xfrm>
            <a:off x="528002" y="6149363"/>
            <a:ext cx="5801995" cy="3063875"/>
          </a:xfrm>
          <a:prstGeom prst="rect">
            <a:avLst/>
          </a:prstGeom>
          <a:noFill/>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817" y="1258749"/>
            <a:ext cx="5067636" cy="1365819"/>
          </a:xfrm>
          <a:prstGeom prst="rect">
            <a:avLst/>
          </a:prstGeom>
        </p:spPr>
      </p:pic>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7751" y="3051656"/>
            <a:ext cx="5060702" cy="1497047"/>
          </a:xfrm>
          <a:prstGeom prst="rect">
            <a:avLst/>
          </a:prstGeom>
        </p:spPr>
      </p:pic>
    </p:spTree>
    <p:extLst>
      <p:ext uri="{BB962C8B-B14F-4D97-AF65-F5344CB8AC3E}">
        <p14:creationId xmlns:p14="http://schemas.microsoft.com/office/powerpoint/2010/main" val="33505503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2" name="TextBox 1"/>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5" name="Rectangle 4"/>
          <p:cNvSpPr/>
          <p:nvPr/>
        </p:nvSpPr>
        <p:spPr>
          <a:xfrm>
            <a:off x="100817" y="927433"/>
            <a:ext cx="6612606" cy="246221"/>
          </a:xfrm>
          <a:prstGeom prst="rect">
            <a:avLst/>
          </a:prstGeom>
        </p:spPr>
        <p:txBody>
          <a:bodyPr wrap="square">
            <a:spAutoFit/>
          </a:bodyPr>
          <a:lstStyle/>
          <a:p>
            <a:pPr algn="just">
              <a:spcAft>
                <a:spcPts val="0"/>
              </a:spcAft>
            </a:pPr>
            <a:r>
              <a:rPr lang="en-GB" sz="1000" dirty="0">
                <a:latin typeface="Tahoma" panose="020B0604030504040204" pitchFamily="34" charset="0"/>
                <a:ea typeface="Times New Roman" panose="02020603050405020304" pitchFamily="18" charset="0"/>
                <a:cs typeface="Times New Roman" panose="02020603050405020304" pitchFamily="18" charset="0"/>
              </a:rPr>
              <a:t> </a:t>
            </a:r>
            <a:endParaRPr lang="en-GB" sz="1200" dirty="0">
              <a:latin typeface="Gill Sans MT" panose="020B0502020104020203" pitchFamily="34" charset="0"/>
              <a:ea typeface="Times New Roman" panose="02020603050405020304" pitchFamily="18" charset="0"/>
              <a:cs typeface="Times New Roman" panose="02020603050405020304" pitchFamily="18" charset="0"/>
            </a:endParaRPr>
          </a:p>
        </p:txBody>
      </p:sp>
      <p:sp>
        <p:nvSpPr>
          <p:cNvPr id="11" name="TextBox 10"/>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23</a:t>
            </a:r>
          </a:p>
        </p:txBody>
      </p:sp>
      <p:sp>
        <p:nvSpPr>
          <p:cNvPr id="15" name="Rectangle 14"/>
          <p:cNvSpPr/>
          <p:nvPr/>
        </p:nvSpPr>
        <p:spPr>
          <a:xfrm>
            <a:off x="100817" y="927433"/>
            <a:ext cx="6612606" cy="8802410"/>
          </a:xfrm>
          <a:prstGeom prst="rect">
            <a:avLst/>
          </a:prstGeom>
        </p:spPr>
        <p:txBody>
          <a:bodyPr wrap="square">
            <a:spAutoFit/>
          </a:bodyPr>
          <a:lstStyle/>
          <a:p>
            <a:pPr lvl="0">
              <a:spcAft>
                <a:spcPts val="600"/>
              </a:spcAft>
            </a:pPr>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Attendance Data</a:t>
            </a:r>
          </a:p>
          <a:p>
            <a:pPr lvl="0"/>
            <a:r>
              <a:rPr lang="en-GB" sz="1150" dirty="0">
                <a:solidFill>
                  <a:prstClr val="black"/>
                </a:solidFill>
                <a:latin typeface="Tahoma" panose="020B0604030504040204" pitchFamily="34" charset="0"/>
                <a:ea typeface="Tahoma" panose="020B0604030504040204" pitchFamily="34" charset="0"/>
                <a:cs typeface="Tahoma" panose="020B0604030504040204" pitchFamily="34" charset="0"/>
              </a:rPr>
              <a:t>This information is always shown up to the previous day. Full attendance information, including weekly attendance figures, can be viewed by clicking the ‘view detailed attendance link’ shown in the yellow box.</a:t>
            </a: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Detailed Progress</a:t>
            </a:r>
            <a:endParaRPr lang="en-GB" sz="1150" dirty="0">
              <a:latin typeface="Tahoma" panose="020B0604030504040204" pitchFamily="34" charset="0"/>
              <a:ea typeface="Tahoma" panose="020B0604030504040204" pitchFamily="34" charset="0"/>
              <a:cs typeface="Tahoma" panose="020B0604030504040204" pitchFamily="34" charset="0"/>
            </a:endParaRPr>
          </a:p>
          <a:p>
            <a:r>
              <a:rPr lang="en-GB" sz="1150" dirty="0">
                <a:latin typeface="Tahoma" panose="020B0604030504040204" pitchFamily="34" charset="0"/>
                <a:ea typeface="Tahoma" panose="020B0604030504040204" pitchFamily="34" charset="0"/>
                <a:cs typeface="Tahoma" panose="020B0604030504040204" pitchFamily="34" charset="0"/>
              </a:rPr>
              <a:t>This table shows the current levels in each subject. Also included is the target grade and colour coding to inform of progress.</a:t>
            </a: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400" dirty="0">
              <a:latin typeface="Tahoma" panose="020B0604030504040204" pitchFamily="34" charset="0"/>
              <a:ea typeface="Tahoma" panose="020B0604030504040204" pitchFamily="34" charset="0"/>
              <a:cs typeface="Tahoma" panose="020B0604030504040204" pitchFamily="34" charset="0"/>
            </a:endParaRPr>
          </a:p>
          <a:p>
            <a:endParaRPr lang="en-GB" sz="1100" dirty="0">
              <a:latin typeface="Tahoma" panose="020B0604030504040204" pitchFamily="34" charset="0"/>
              <a:ea typeface="Tahoma" panose="020B0604030504040204" pitchFamily="34" charset="0"/>
              <a:cs typeface="Tahoma" panose="020B0604030504040204" pitchFamily="34" charset="0"/>
            </a:endParaRPr>
          </a:p>
          <a:p>
            <a:endParaRPr lang="en-GB" sz="1100" dirty="0">
              <a:latin typeface="Tahoma" panose="020B0604030504040204" pitchFamily="34" charset="0"/>
              <a:ea typeface="Tahoma" panose="020B0604030504040204" pitchFamily="34" charset="0"/>
              <a:cs typeface="Tahoma" panose="020B0604030504040204" pitchFamily="34" charset="0"/>
            </a:endParaRPr>
          </a:p>
          <a:p>
            <a:endParaRPr lang="en-GB" sz="10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Behaviour Data</a:t>
            </a:r>
          </a:p>
          <a:p>
            <a:pPr>
              <a:spcBef>
                <a:spcPts val="600"/>
              </a:spcBef>
            </a:pPr>
            <a:r>
              <a:rPr lang="en-GB" sz="1150" dirty="0">
                <a:latin typeface="Tahoma" panose="020B0604030504040204" pitchFamily="34" charset="0"/>
                <a:ea typeface="Tahoma" panose="020B0604030504040204" pitchFamily="34" charset="0"/>
                <a:cs typeface="Tahoma" panose="020B0604030504040204" pitchFamily="34" charset="0"/>
              </a:rPr>
              <a:t>This will give you an overview of positive and negative behaviour pointes.</a:t>
            </a:r>
            <a:endParaRPr lang="en-GB" sz="115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Daily Timetable</a:t>
            </a:r>
          </a:p>
          <a:p>
            <a:r>
              <a:rPr lang="en-GB" sz="1150" dirty="0">
                <a:latin typeface="Tahoma" panose="020B0604030504040204" pitchFamily="34" charset="0"/>
                <a:ea typeface="Tahoma" panose="020B0604030504040204" pitchFamily="34" charset="0"/>
                <a:cs typeface="Tahoma" panose="020B0604030504040204" pitchFamily="34" charset="0"/>
              </a:rPr>
              <a:t>You can click the ‘View full timetable’ link to view the full week timetable for your child or click for more detailed information on your child’s daily timetable including timings and teachers.</a:t>
            </a: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p:txBody>
      </p:sp>
      <p:pic>
        <p:nvPicPr>
          <p:cNvPr id="21" name="Picture 20"/>
          <p:cNvPicPr/>
          <p:nvPr/>
        </p:nvPicPr>
        <p:blipFill rotWithShape="1">
          <a:blip r:embed="rId3"/>
          <a:srcRect l="4653" t="46587" r="55296" b="31745"/>
          <a:stretch/>
        </p:blipFill>
        <p:spPr bwMode="auto">
          <a:xfrm>
            <a:off x="564734" y="6807645"/>
            <a:ext cx="5731510" cy="951230"/>
          </a:xfrm>
          <a:prstGeom prst="rect">
            <a:avLst/>
          </a:prstGeom>
          <a:ln>
            <a:noFill/>
          </a:ln>
          <a:extLst>
            <a:ext uri="{53640926-AAD7-44D8-BBD7-CCE9431645EC}">
              <a14:shadowObscured xmlns:a14="http://schemas.microsoft.com/office/drawing/2010/main"/>
            </a:ext>
          </a:extLst>
        </p:spPr>
      </p:pic>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t="4596" b="51736"/>
          <a:stretch/>
        </p:blipFill>
        <p:spPr bwMode="auto">
          <a:xfrm>
            <a:off x="750639" y="1809696"/>
            <a:ext cx="5360448" cy="1213030"/>
          </a:xfrm>
          <a:prstGeom prst="rect">
            <a:avLst/>
          </a:prstGeom>
          <a:ln>
            <a:noFill/>
          </a:ln>
          <a:extLst>
            <a:ext uri="{53640926-AAD7-44D8-BBD7-CCE9431645EC}">
              <a14:shadowObscured xmlns:a14="http://schemas.microsoft.com/office/drawing/2010/main"/>
            </a:ext>
          </a:extLst>
        </p:spPr>
      </p:pic>
      <p:pic>
        <p:nvPicPr>
          <p:cNvPr id="22" name="Picture 21"/>
          <p:cNvPicPr>
            <a:picLocks noChangeAspect="1"/>
          </p:cNvPicPr>
          <p:nvPr/>
        </p:nvPicPr>
        <p:blipFill rotWithShape="1">
          <a:blip r:embed="rId5" cstate="print">
            <a:extLst>
              <a:ext uri="{28A0092B-C50C-407E-A947-70E740481C1C}">
                <a14:useLocalDpi xmlns:a14="http://schemas.microsoft.com/office/drawing/2010/main" val="0"/>
              </a:ext>
            </a:extLst>
          </a:blip>
          <a:srcRect l="4820" t="10834" r="54797" b="22535"/>
          <a:stretch/>
        </p:blipFill>
        <p:spPr bwMode="auto">
          <a:xfrm>
            <a:off x="973851" y="3724500"/>
            <a:ext cx="4910298" cy="2485958"/>
          </a:xfrm>
          <a:prstGeom prst="rect">
            <a:avLst/>
          </a:prstGeom>
          <a:ln>
            <a:noFill/>
          </a:ln>
          <a:extLst>
            <a:ext uri="{53640926-AAD7-44D8-BBD7-CCE9431645EC}">
              <a14:shadowObscured xmlns:a14="http://schemas.microsoft.com/office/drawing/2010/main"/>
            </a:ext>
          </a:extLst>
        </p:spPr>
      </p:pic>
      <p:pic>
        <p:nvPicPr>
          <p:cNvPr id="23" name="Picture 22"/>
          <p:cNvPicPr/>
          <p:nvPr/>
        </p:nvPicPr>
        <p:blipFill>
          <a:blip r:embed="rId6">
            <a:extLst>
              <a:ext uri="{28A0092B-C50C-407E-A947-70E740481C1C}">
                <a14:useLocalDpi xmlns:a14="http://schemas.microsoft.com/office/drawing/2010/main" val="0"/>
              </a:ext>
            </a:extLst>
          </a:blip>
          <a:stretch>
            <a:fillRect/>
          </a:stretch>
        </p:blipFill>
        <p:spPr>
          <a:xfrm>
            <a:off x="1305877" y="8507605"/>
            <a:ext cx="4246245" cy="1127760"/>
          </a:xfrm>
          <a:prstGeom prst="rect">
            <a:avLst/>
          </a:prstGeom>
        </p:spPr>
      </p:pic>
    </p:spTree>
    <p:extLst>
      <p:ext uri="{BB962C8B-B14F-4D97-AF65-F5344CB8AC3E}">
        <p14:creationId xmlns:p14="http://schemas.microsoft.com/office/powerpoint/2010/main" val="4329424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2" name="TextBox 1"/>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5" name="Rectangle 4"/>
          <p:cNvSpPr/>
          <p:nvPr/>
        </p:nvSpPr>
        <p:spPr>
          <a:xfrm>
            <a:off x="100817" y="927433"/>
            <a:ext cx="6612606" cy="246221"/>
          </a:xfrm>
          <a:prstGeom prst="rect">
            <a:avLst/>
          </a:prstGeom>
        </p:spPr>
        <p:txBody>
          <a:bodyPr wrap="square">
            <a:spAutoFit/>
          </a:bodyPr>
          <a:lstStyle/>
          <a:p>
            <a:pPr algn="just">
              <a:spcAft>
                <a:spcPts val="0"/>
              </a:spcAft>
            </a:pPr>
            <a:r>
              <a:rPr lang="en-GB" sz="1000" dirty="0">
                <a:latin typeface="Tahoma" panose="020B0604030504040204" pitchFamily="34" charset="0"/>
                <a:ea typeface="Times New Roman" panose="02020603050405020304" pitchFamily="18" charset="0"/>
                <a:cs typeface="Times New Roman" panose="02020603050405020304" pitchFamily="18" charset="0"/>
              </a:rPr>
              <a:t> </a:t>
            </a:r>
            <a:endParaRPr lang="en-GB" sz="1200" dirty="0">
              <a:latin typeface="Gill Sans MT" panose="020B0502020104020203" pitchFamily="34" charset="0"/>
              <a:ea typeface="Times New Roman" panose="02020603050405020304" pitchFamily="18" charset="0"/>
              <a:cs typeface="Times New Roman" panose="02020603050405020304" pitchFamily="18" charset="0"/>
            </a:endParaRPr>
          </a:p>
        </p:txBody>
      </p:sp>
      <p:sp>
        <p:nvSpPr>
          <p:cNvPr id="11" name="TextBox 10"/>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24</a:t>
            </a:r>
          </a:p>
        </p:txBody>
      </p:sp>
      <p:sp>
        <p:nvSpPr>
          <p:cNvPr id="15" name="Rectangle 14"/>
          <p:cNvSpPr/>
          <p:nvPr/>
        </p:nvSpPr>
        <p:spPr>
          <a:xfrm>
            <a:off x="100817" y="927433"/>
            <a:ext cx="6612606" cy="6117059"/>
          </a:xfrm>
          <a:prstGeom prst="rect">
            <a:avLst/>
          </a:prstGeom>
        </p:spPr>
        <p:txBody>
          <a:bodyPr wrap="square">
            <a:spAutoFit/>
          </a:bodyPr>
          <a:lstStyle/>
          <a:p>
            <a:pPr>
              <a:spcAft>
                <a:spcPts val="600"/>
              </a:spcAft>
            </a:pPr>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Progress Reports</a:t>
            </a:r>
          </a:p>
          <a:p>
            <a:pPr>
              <a:spcAft>
                <a:spcPts val="600"/>
              </a:spcAft>
            </a:pPr>
            <a:r>
              <a:rPr lang="en-GB" sz="1150" dirty="0">
                <a:latin typeface="Tahoma" panose="020B0604030504040204" pitchFamily="34" charset="0"/>
                <a:ea typeface="Tahoma" panose="020B0604030504040204" pitchFamily="34" charset="0"/>
                <a:cs typeface="Tahoma" panose="020B0604030504040204" pitchFamily="34" charset="0"/>
              </a:rPr>
              <a:t>This shows grades for your child as they were captured by reports and compares them against current grades. At the bottom of each report column you can access a report by clicking the ‘View report’ link. You can then also download and print copies of the reports which will be available for the whole of the year.</a:t>
            </a: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Communication Settings</a:t>
            </a:r>
          </a:p>
          <a:p>
            <a:pPr>
              <a:spcAft>
                <a:spcPts val="600"/>
              </a:spcAft>
            </a:pPr>
            <a:r>
              <a:rPr lang="en-GB" sz="1150" dirty="0">
                <a:latin typeface="Tahoma" panose="020B0604030504040204" pitchFamily="34" charset="0"/>
                <a:ea typeface="Tahoma" panose="020B0604030504040204" pitchFamily="34" charset="0"/>
                <a:cs typeface="Tahoma" panose="020B0604030504040204" pitchFamily="34" charset="0"/>
              </a:rPr>
              <a:t>By clicking on “My settings” it will allow you to set whether you receive email notifications from GO 4 Schools, as well as show you the default setting the school has set. </a:t>
            </a: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p:txBody>
      </p:sp>
      <p:pic>
        <p:nvPicPr>
          <p:cNvPr id="16" name="Picture 15"/>
          <p:cNvPicPr>
            <a:picLocks noChangeAspect="1"/>
          </p:cNvPicPr>
          <p:nvPr/>
        </p:nvPicPr>
        <p:blipFill rotWithShape="1">
          <a:blip r:embed="rId3">
            <a:extLst>
              <a:ext uri="{28A0092B-C50C-407E-A947-70E740481C1C}">
                <a14:useLocalDpi xmlns:a14="http://schemas.microsoft.com/office/drawing/2010/main" val="0"/>
              </a:ext>
            </a:extLst>
          </a:blip>
          <a:srcRect l="6481" t="33080" r="64159" b="33858"/>
          <a:stretch/>
        </p:blipFill>
        <p:spPr bwMode="auto">
          <a:xfrm>
            <a:off x="144975" y="2066683"/>
            <a:ext cx="6560956" cy="2266512"/>
          </a:xfrm>
          <a:prstGeom prst="rect">
            <a:avLst/>
          </a:prstGeom>
          <a:ln>
            <a:noFill/>
          </a:ln>
          <a:extLst>
            <a:ext uri="{53640926-AAD7-44D8-BBD7-CCE9431645EC}">
              <a14:shadowObscured xmlns:a14="http://schemas.microsoft.com/office/drawing/2010/main"/>
            </a:ext>
          </a:extLst>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93298" y="5541415"/>
            <a:ext cx="3871403" cy="4024089"/>
          </a:xfrm>
          <a:prstGeom prst="rect">
            <a:avLst/>
          </a:prstGeom>
        </p:spPr>
      </p:pic>
    </p:spTree>
    <p:extLst>
      <p:ext uri="{BB962C8B-B14F-4D97-AF65-F5344CB8AC3E}">
        <p14:creationId xmlns:p14="http://schemas.microsoft.com/office/powerpoint/2010/main" val="23787715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8D049866-C524-403F-9E70-835CD806EEFA}"/>
              </a:ext>
            </a:extLst>
          </p:cNvPr>
          <p:cNvSpPr>
            <a:spLocks noChangeArrowheads="1"/>
          </p:cNvSpPr>
          <p:nvPr/>
        </p:nvSpPr>
        <p:spPr bwMode="auto">
          <a:xfrm>
            <a:off x="100817" y="781298"/>
            <a:ext cx="2539862" cy="75398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rgbClr val="0F9B39"/>
                </a:solidFill>
                <a:effectLst/>
                <a:latin typeface="Arial" panose="020B0604020202020204" pitchFamily="34" charset="0"/>
                <a:ea typeface="Roboto"/>
                <a:cs typeface="Roboto"/>
              </a:rPr>
              <a:t>How to log in to the App</a:t>
            </a:r>
            <a:endParaRPr kumimoji="0" lang="en-GB" altLang="en-US" sz="1600" b="0" i="0" u="none" strike="noStrike" cap="none" normalizeH="0" baseline="0" dirty="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 name="Rectangle 7">
            <a:extLst>
              <a:ext uri="{FF2B5EF4-FFF2-40B4-BE49-F238E27FC236}">
                <a16:creationId xmlns:a16="http://schemas.microsoft.com/office/drawing/2014/main" id="{BF47C67F-AEA9-467F-9113-8EEADF38EE7D}"/>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ight Triangle 3">
            <a:extLst>
              <a:ext uri="{FF2B5EF4-FFF2-40B4-BE49-F238E27FC236}">
                <a16:creationId xmlns:a16="http://schemas.microsoft.com/office/drawing/2014/main" id="{05312B91-7715-4C74-98B0-BDB625EEBE3E}"/>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5" name="Right Triangle 4">
            <a:extLst>
              <a:ext uri="{FF2B5EF4-FFF2-40B4-BE49-F238E27FC236}">
                <a16:creationId xmlns:a16="http://schemas.microsoft.com/office/drawing/2014/main" id="{041B3DE6-21F3-4973-BE3E-6A434813ADDE}"/>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6" name="Right Triangle 5">
            <a:extLst>
              <a:ext uri="{FF2B5EF4-FFF2-40B4-BE49-F238E27FC236}">
                <a16:creationId xmlns:a16="http://schemas.microsoft.com/office/drawing/2014/main" id="{78B5A1B5-4B05-42B2-8C50-E63E31D70B61}"/>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7" name="Picture 6">
            <a:extLst>
              <a:ext uri="{FF2B5EF4-FFF2-40B4-BE49-F238E27FC236}">
                <a16:creationId xmlns:a16="http://schemas.microsoft.com/office/drawing/2014/main" id="{FFC66ECA-1642-4228-8782-FDFFFA6CF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8" name="TextBox 26">
            <a:extLst>
              <a:ext uri="{FF2B5EF4-FFF2-40B4-BE49-F238E27FC236}">
                <a16:creationId xmlns:a16="http://schemas.microsoft.com/office/drawing/2014/main" id="{429A4348-9CDF-41D6-9BAF-D0388A71F134}"/>
              </a:ext>
            </a:extLst>
          </p:cNvPr>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9" name="TextBox 8">
            <a:extLst>
              <a:ext uri="{FF2B5EF4-FFF2-40B4-BE49-F238E27FC236}">
                <a16:creationId xmlns:a16="http://schemas.microsoft.com/office/drawing/2014/main" id="{0EAD10B5-742F-44FA-AB26-DDAFC6EE821E}"/>
              </a:ext>
            </a:extLst>
          </p:cNvPr>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25</a:t>
            </a:r>
          </a:p>
        </p:txBody>
      </p:sp>
      <p:pic>
        <p:nvPicPr>
          <p:cNvPr id="10" name="image1.png">
            <a:extLst>
              <a:ext uri="{FF2B5EF4-FFF2-40B4-BE49-F238E27FC236}">
                <a16:creationId xmlns:a16="http://schemas.microsoft.com/office/drawing/2014/main" id="{A3BF2D75-490C-494B-AF0A-F976F98C77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17" y="5277954"/>
            <a:ext cx="2143125" cy="381000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86B30596-8D02-4336-A659-6C56638311A0}"/>
              </a:ext>
            </a:extLst>
          </p:cNvPr>
          <p:cNvSpPr/>
          <p:nvPr/>
        </p:nvSpPr>
        <p:spPr>
          <a:xfrm>
            <a:off x="100817" y="927433"/>
            <a:ext cx="6612606" cy="246221"/>
          </a:xfrm>
          <a:prstGeom prst="rect">
            <a:avLst/>
          </a:prstGeom>
        </p:spPr>
        <p:txBody>
          <a:bodyPr wrap="square">
            <a:spAutoFit/>
          </a:bodyPr>
          <a:lstStyle/>
          <a:p>
            <a:pPr algn="just">
              <a:spcAft>
                <a:spcPts val="0"/>
              </a:spcAft>
            </a:pPr>
            <a:r>
              <a:rPr lang="en-GB" sz="1000" dirty="0">
                <a:latin typeface="Tahoma" panose="020B0604030504040204" pitchFamily="34" charset="0"/>
                <a:ea typeface="Times New Roman" panose="02020603050405020304" pitchFamily="18" charset="0"/>
                <a:cs typeface="Times New Roman" panose="02020603050405020304" pitchFamily="18" charset="0"/>
              </a:rPr>
              <a:t> </a:t>
            </a:r>
            <a:endParaRPr lang="en-GB" sz="1200" dirty="0">
              <a:latin typeface="Gill Sans MT" panose="020B0502020104020203" pitchFamily="34" charset="0"/>
              <a:ea typeface="Times New Roman" panose="02020603050405020304" pitchFamily="18" charset="0"/>
              <a:cs typeface="Times New Roman" panose="02020603050405020304" pitchFamily="18" charset="0"/>
            </a:endParaRPr>
          </a:p>
        </p:txBody>
      </p:sp>
      <p:pic>
        <p:nvPicPr>
          <p:cNvPr id="12" name="image2.png">
            <a:extLst>
              <a:ext uri="{FF2B5EF4-FFF2-40B4-BE49-F238E27FC236}">
                <a16:creationId xmlns:a16="http://schemas.microsoft.com/office/drawing/2014/main" id="{E557C165-19C1-4704-B3EF-62C8366072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817" y="1435656"/>
            <a:ext cx="2143125" cy="38100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 Box 2">
            <a:extLst>
              <a:ext uri="{FF2B5EF4-FFF2-40B4-BE49-F238E27FC236}">
                <a16:creationId xmlns:a16="http://schemas.microsoft.com/office/drawing/2014/main" id="{12609C00-99A8-420E-8D48-5F62C0DDCD7C}"/>
              </a:ext>
            </a:extLst>
          </p:cNvPr>
          <p:cNvSpPr txBox="1">
            <a:spLocks noChangeArrowheads="1"/>
          </p:cNvSpPr>
          <p:nvPr/>
        </p:nvSpPr>
        <p:spPr bwMode="auto">
          <a:xfrm>
            <a:off x="2794823" y="1453381"/>
            <a:ext cx="3240000" cy="157023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1100" b="0" i="0" u="none" strike="noStrike" cap="none" normalizeH="0" baseline="0" dirty="0">
                <a:ln>
                  <a:noFill/>
                </a:ln>
                <a:solidFill>
                  <a:schemeClr val="tx1"/>
                </a:solidFill>
                <a:effectLst/>
                <a:latin typeface="Arial" panose="020B0604020202020204" pitchFamily="34" charset="0"/>
                <a:ea typeface="Arial" panose="020B0604020202020204" pitchFamily="34" charset="0"/>
              </a:rPr>
              <a:t>Tap on the App to open.</a:t>
            </a: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1100" b="0" i="0" u="none" strike="noStrike" cap="none" normalizeH="0" baseline="0" dirty="0">
                <a:ln>
                  <a:noFill/>
                </a:ln>
                <a:solidFill>
                  <a:schemeClr val="tx1"/>
                </a:solidFill>
                <a:effectLst/>
                <a:latin typeface="Arial" panose="020B0604020202020204" pitchFamily="34" charset="0"/>
                <a:ea typeface="Arial" panose="020B0604020202020204" pitchFamily="34" charset="0"/>
              </a:rPr>
              <a:t>Type in your email address and password. </a:t>
            </a:r>
            <a:r>
              <a:rPr kumimoji="0" lang="en-US" altLang="en-US" sz="1100" b="0" i="1" u="none" strike="noStrike" cap="none" normalizeH="0" baseline="0" dirty="0">
                <a:ln>
                  <a:noFill/>
                </a:ln>
                <a:solidFill>
                  <a:schemeClr val="tx1"/>
                </a:solidFill>
                <a:effectLst/>
                <a:latin typeface="Arial" panose="020B0604020202020204" pitchFamily="34" charset="0"/>
                <a:ea typeface="Arial" panose="020B0604020202020204" pitchFamily="34" charset="0"/>
              </a:rPr>
              <a:t>This is the same email address and password you use to log into the Go4Schools website.</a:t>
            </a:r>
            <a:endParaRPr kumimoji="0" lang="en-US" altLang="en-US" sz="11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1100" b="0" i="0" u="none" strike="noStrike" cap="none" normalizeH="0" baseline="0" dirty="0">
                <a:ln>
                  <a:noFill/>
                </a:ln>
                <a:solidFill>
                  <a:schemeClr val="tx1"/>
                </a:solidFill>
                <a:effectLst/>
                <a:latin typeface="Arial" panose="020B0604020202020204" pitchFamily="34" charset="0"/>
                <a:ea typeface="Arial" panose="020B0604020202020204" pitchFamily="34" charset="0"/>
              </a:rPr>
              <a:t>Click on "log in". </a:t>
            </a:r>
            <a:r>
              <a:rPr kumimoji="0" lang="en-US" altLang="en-US" sz="1100" b="0" i="1" u="none" strike="noStrike" cap="none" normalizeH="0" baseline="0" dirty="0">
                <a:ln>
                  <a:noFill/>
                </a:ln>
                <a:solidFill>
                  <a:schemeClr val="tx1"/>
                </a:solidFill>
                <a:effectLst/>
                <a:latin typeface="Arial" panose="020B0604020202020204" pitchFamily="34" charset="0"/>
                <a:ea typeface="Arial" panose="020B0604020202020204" pitchFamily="34" charset="0"/>
              </a:rPr>
              <a:t>If you are a first-time user you will need to log into the website first to receive your password.</a:t>
            </a:r>
            <a:endParaRPr kumimoji="0" lang="en-US" altLang="en-US" sz="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4" name="Text Box 2">
            <a:extLst>
              <a:ext uri="{FF2B5EF4-FFF2-40B4-BE49-F238E27FC236}">
                <a16:creationId xmlns:a16="http://schemas.microsoft.com/office/drawing/2014/main" id="{57968861-1D7B-4CED-84B7-CC68165191B5}"/>
              </a:ext>
            </a:extLst>
          </p:cNvPr>
          <p:cNvSpPr txBox="1">
            <a:spLocks noChangeArrowheads="1"/>
          </p:cNvSpPr>
          <p:nvPr/>
        </p:nvSpPr>
        <p:spPr bwMode="auto">
          <a:xfrm>
            <a:off x="2794823" y="5273702"/>
            <a:ext cx="3240000" cy="10464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100" dirty="0">
                <a:solidFill>
                  <a:srgbClr val="212529"/>
                </a:solidFill>
                <a:latin typeface="Arial" panose="020B0604020202020204" pitchFamily="34" charset="0"/>
              </a:rPr>
              <a:t>T</a:t>
            </a:r>
            <a:r>
              <a:rPr lang="en-US" altLang="en-US" sz="1100" dirty="0">
                <a:latin typeface="Arial" panose="020B0604020202020204" pitchFamily="34" charset="0"/>
              </a:rPr>
              <a:t>he homepage shows a student's current timetable and overview of the status of their homework. Tap on the timetable or homework to view more information.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5" name="Rectangle 14">
            <a:extLst>
              <a:ext uri="{FF2B5EF4-FFF2-40B4-BE49-F238E27FC236}">
                <a16:creationId xmlns:a16="http://schemas.microsoft.com/office/drawing/2014/main" id="{026E2C69-B2C1-4793-9FBA-AFF48D2F6FCB}"/>
              </a:ext>
            </a:extLst>
          </p:cNvPr>
          <p:cNvSpPr>
            <a:spLocks noChangeArrowheads="1"/>
          </p:cNvSpPr>
          <p:nvPr/>
        </p:nvSpPr>
        <p:spPr bwMode="auto">
          <a:xfrm>
            <a:off x="100817" y="1435656"/>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6" name="Rectangle 11">
            <a:extLst>
              <a:ext uri="{FF2B5EF4-FFF2-40B4-BE49-F238E27FC236}">
                <a16:creationId xmlns:a16="http://schemas.microsoft.com/office/drawing/2014/main" id="{54AB616A-696F-4785-9097-709B74E2C82D}"/>
              </a:ext>
            </a:extLst>
          </p:cNvPr>
          <p:cNvSpPr>
            <a:spLocks noChangeArrowheads="1"/>
          </p:cNvSpPr>
          <p:nvPr/>
        </p:nvSpPr>
        <p:spPr bwMode="auto">
          <a:xfrm>
            <a:off x="-38883" y="9921288"/>
            <a:ext cx="6858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854878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5.png">
            <a:extLst>
              <a:ext uri="{FF2B5EF4-FFF2-40B4-BE49-F238E27FC236}">
                <a16:creationId xmlns:a16="http://schemas.microsoft.com/office/drawing/2014/main" id="{1725A090-ECEE-43C5-B670-A06C8CC83E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14250"/>
          <a:stretch>
            <a:fillRect/>
          </a:stretch>
        </p:blipFill>
        <p:spPr bwMode="auto">
          <a:xfrm>
            <a:off x="360887" y="1588418"/>
            <a:ext cx="2143125" cy="3267075"/>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10.png">
            <a:extLst>
              <a:ext uri="{FF2B5EF4-FFF2-40B4-BE49-F238E27FC236}">
                <a16:creationId xmlns:a16="http://schemas.microsoft.com/office/drawing/2014/main" id="{FC56D911-8A07-4B11-8EE4-C9F13DE86E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887" y="5460690"/>
            <a:ext cx="2143125" cy="3810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 Box 2">
            <a:extLst>
              <a:ext uri="{FF2B5EF4-FFF2-40B4-BE49-F238E27FC236}">
                <a16:creationId xmlns:a16="http://schemas.microsoft.com/office/drawing/2014/main" id="{9DBBFEC6-ADD8-4B38-992A-78226D030605}"/>
              </a:ext>
            </a:extLst>
          </p:cNvPr>
          <p:cNvSpPr txBox="1">
            <a:spLocks noChangeArrowheads="1"/>
          </p:cNvSpPr>
          <p:nvPr/>
        </p:nvSpPr>
        <p:spPr bwMode="auto">
          <a:xfrm>
            <a:off x="2839747" y="1602242"/>
            <a:ext cx="3240000" cy="144655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212529"/>
                </a:solidFill>
                <a:effectLst/>
                <a:ea typeface="Roboto"/>
              </a:rPr>
              <a:t> </a:t>
            </a:r>
            <a:r>
              <a:rPr lang="en-US" altLang="en-US" sz="1400" dirty="0">
                <a:solidFill>
                  <a:srgbClr val="212529"/>
                </a:solidFill>
              </a:rPr>
              <a:t>The homework card allows you to filter by ongoing, extended, pending, and homework history.</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dirty="0">
                <a:solidFill>
                  <a:srgbClr val="212529"/>
                </a:solidFill>
              </a:rPr>
              <a:t>Tap on the specific homework you wish to view</a:t>
            </a:r>
            <a:r>
              <a:rPr kumimoji="0" lang="en-US" altLang="en-US" sz="1100" b="0" i="0" u="none" strike="noStrike" cap="none" normalizeH="0" baseline="0" dirty="0">
                <a:ln>
                  <a:noFill/>
                </a:ln>
                <a:solidFill>
                  <a:srgbClr val="212529"/>
                </a:solidFill>
                <a:effectLst/>
                <a:latin typeface="Arial" panose="020B0604020202020204" pitchFamily="34" charset="0"/>
                <a:ea typeface="Roboto"/>
              </a:rPr>
              <a:t>.</a:t>
            </a:r>
            <a:endParaRPr kumimoji="0" lang="en-US" altLang="en-US" sz="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2">
            <a:extLst>
              <a:ext uri="{FF2B5EF4-FFF2-40B4-BE49-F238E27FC236}">
                <a16:creationId xmlns:a16="http://schemas.microsoft.com/office/drawing/2014/main" id="{A991535B-F05B-42B2-B5B3-5E8D99B0D430}"/>
              </a:ext>
            </a:extLst>
          </p:cNvPr>
          <p:cNvSpPr txBox="1">
            <a:spLocks noChangeArrowheads="1"/>
          </p:cNvSpPr>
          <p:nvPr/>
        </p:nvSpPr>
        <p:spPr bwMode="auto">
          <a:xfrm>
            <a:off x="2839747" y="5460690"/>
            <a:ext cx="3240000" cy="138499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dirty="0">
                <a:solidFill>
                  <a:srgbClr val="212529"/>
                </a:solidFill>
              </a:rPr>
              <a:t>Detailed homework information is visible with attachments and weblinks. If the school tracks homework you can see when a class teacher has ticked off the completion of Homework tasks or marks if the work has been assessed.</a:t>
            </a:r>
          </a:p>
        </p:txBody>
      </p:sp>
      <p:sp>
        <p:nvSpPr>
          <p:cNvPr id="6" name="Rectangle 10">
            <a:extLst>
              <a:ext uri="{FF2B5EF4-FFF2-40B4-BE49-F238E27FC236}">
                <a16:creationId xmlns:a16="http://schemas.microsoft.com/office/drawing/2014/main" id="{4B63F249-AADF-4C73-A6C2-6393A52A7AE3}"/>
              </a:ext>
            </a:extLst>
          </p:cNvPr>
          <p:cNvSpPr>
            <a:spLocks noChangeArrowheads="1"/>
          </p:cNvSpPr>
          <p:nvPr/>
        </p:nvSpPr>
        <p:spPr bwMode="auto">
          <a:xfrm>
            <a:off x="100817" y="551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11">
            <a:extLst>
              <a:ext uri="{FF2B5EF4-FFF2-40B4-BE49-F238E27FC236}">
                <a16:creationId xmlns:a16="http://schemas.microsoft.com/office/drawing/2014/main" id="{9230D952-81B3-40C1-96E2-98109BE832B2}"/>
              </a:ext>
            </a:extLst>
          </p:cNvPr>
          <p:cNvSpPr>
            <a:spLocks noChangeArrowheads="1"/>
          </p:cNvSpPr>
          <p:nvPr/>
        </p:nvSpPr>
        <p:spPr bwMode="auto">
          <a:xfrm>
            <a:off x="100817" y="932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8" name="Rectangle 7">
            <a:extLst>
              <a:ext uri="{FF2B5EF4-FFF2-40B4-BE49-F238E27FC236}">
                <a16:creationId xmlns:a16="http://schemas.microsoft.com/office/drawing/2014/main" id="{8576B3F2-E3F0-494E-BFF4-3B95AD33EA11}"/>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ight Triangle 8">
            <a:extLst>
              <a:ext uri="{FF2B5EF4-FFF2-40B4-BE49-F238E27FC236}">
                <a16:creationId xmlns:a16="http://schemas.microsoft.com/office/drawing/2014/main" id="{5E4969BA-2B6E-4990-8F41-6BE227083C53}"/>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0" name="Right Triangle 9">
            <a:extLst>
              <a:ext uri="{FF2B5EF4-FFF2-40B4-BE49-F238E27FC236}">
                <a16:creationId xmlns:a16="http://schemas.microsoft.com/office/drawing/2014/main" id="{95E216F6-E0C4-4784-8E15-0F5AC0D636D7}"/>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1" name="Right Triangle 10">
            <a:extLst>
              <a:ext uri="{FF2B5EF4-FFF2-40B4-BE49-F238E27FC236}">
                <a16:creationId xmlns:a16="http://schemas.microsoft.com/office/drawing/2014/main" id="{68E8B8E5-AA17-4E2B-870D-EFCF6C662F9E}"/>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2" name="Picture 11">
            <a:extLst>
              <a:ext uri="{FF2B5EF4-FFF2-40B4-BE49-F238E27FC236}">
                <a16:creationId xmlns:a16="http://schemas.microsoft.com/office/drawing/2014/main" id="{548C6726-7D35-4EA6-9031-F45CB400974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13" name="TextBox 26">
            <a:extLst>
              <a:ext uri="{FF2B5EF4-FFF2-40B4-BE49-F238E27FC236}">
                <a16:creationId xmlns:a16="http://schemas.microsoft.com/office/drawing/2014/main" id="{EDA672F3-ADDD-4963-ACC6-5002AB59EC41}"/>
              </a:ext>
            </a:extLst>
          </p:cNvPr>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4" name="TextBox 13">
            <a:extLst>
              <a:ext uri="{FF2B5EF4-FFF2-40B4-BE49-F238E27FC236}">
                <a16:creationId xmlns:a16="http://schemas.microsoft.com/office/drawing/2014/main" id="{96F401FB-4EED-4E62-BE72-C0B42265D638}"/>
              </a:ext>
            </a:extLst>
          </p:cNvPr>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26</a:t>
            </a:r>
          </a:p>
        </p:txBody>
      </p:sp>
      <p:sp>
        <p:nvSpPr>
          <p:cNvPr id="15" name="Rectangle 14">
            <a:extLst>
              <a:ext uri="{FF2B5EF4-FFF2-40B4-BE49-F238E27FC236}">
                <a16:creationId xmlns:a16="http://schemas.microsoft.com/office/drawing/2014/main" id="{1FBA58EC-05A4-4979-B0D1-E8D8D222DE5D}"/>
              </a:ext>
            </a:extLst>
          </p:cNvPr>
          <p:cNvSpPr>
            <a:spLocks noChangeArrowheads="1"/>
          </p:cNvSpPr>
          <p:nvPr/>
        </p:nvSpPr>
        <p:spPr bwMode="auto">
          <a:xfrm>
            <a:off x="100817" y="1386888"/>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6" name="Rectangle 11">
            <a:extLst>
              <a:ext uri="{FF2B5EF4-FFF2-40B4-BE49-F238E27FC236}">
                <a16:creationId xmlns:a16="http://schemas.microsoft.com/office/drawing/2014/main" id="{8F921BEC-AEAC-4E3D-855E-4197FEF5549B}"/>
              </a:ext>
            </a:extLst>
          </p:cNvPr>
          <p:cNvSpPr>
            <a:spLocks noChangeArrowheads="1"/>
          </p:cNvSpPr>
          <p:nvPr/>
        </p:nvSpPr>
        <p:spPr bwMode="auto">
          <a:xfrm>
            <a:off x="-38883" y="9921288"/>
            <a:ext cx="6858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7" name="TextBox 16">
            <a:extLst>
              <a:ext uri="{FF2B5EF4-FFF2-40B4-BE49-F238E27FC236}">
                <a16:creationId xmlns:a16="http://schemas.microsoft.com/office/drawing/2014/main" id="{502B9544-85F8-4C74-997B-FFDA7BB30BCE}"/>
              </a:ext>
            </a:extLst>
          </p:cNvPr>
          <p:cNvSpPr txBox="1"/>
          <p:nvPr/>
        </p:nvSpPr>
        <p:spPr>
          <a:xfrm>
            <a:off x="100817" y="911384"/>
            <a:ext cx="6632484" cy="360612"/>
          </a:xfrm>
          <a:prstGeom prst="rect">
            <a:avLst/>
          </a:prstGeom>
          <a:noFill/>
        </p:spPr>
        <p:txBody>
          <a:bodyPr wrap="square" rtlCol="0">
            <a:spAutoFit/>
          </a:bodyPr>
          <a:lstStyle/>
          <a:p>
            <a:pPr>
              <a:lnSpc>
                <a:spcPct val="120000"/>
              </a:lnSpc>
              <a:spcBef>
                <a:spcPts val="1400"/>
              </a:spcBef>
              <a:spcAft>
                <a:spcPts val="400"/>
              </a:spcAft>
            </a:pPr>
            <a:r>
              <a:rPr lang="en-GB" sz="1600" b="1" dirty="0">
                <a:solidFill>
                  <a:srgbClr val="0F9B39"/>
                </a:solidFill>
                <a:latin typeface="Roboto"/>
                <a:ea typeface="Roboto"/>
                <a:cs typeface="Roboto"/>
              </a:rPr>
              <a:t>How to view your child's homework</a:t>
            </a:r>
            <a:endParaRPr lang="en-GB" sz="1600" b="1" dirty="0">
              <a:solidFill>
                <a:srgbClr val="434343"/>
              </a:solidFill>
              <a:latin typeface="Arial" panose="020B0604020202020204" pitchFamily="34" charset="0"/>
            </a:endParaRPr>
          </a:p>
        </p:txBody>
      </p:sp>
    </p:spTree>
    <p:extLst>
      <p:ext uri="{BB962C8B-B14F-4D97-AF65-F5344CB8AC3E}">
        <p14:creationId xmlns:p14="http://schemas.microsoft.com/office/powerpoint/2010/main" val="40232798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Box 2">
            <a:extLst>
              <a:ext uri="{FF2B5EF4-FFF2-40B4-BE49-F238E27FC236}">
                <a16:creationId xmlns:a16="http://schemas.microsoft.com/office/drawing/2014/main" id="{E5E58277-6525-433C-99EE-4EF83A5E2B0C}"/>
              </a:ext>
            </a:extLst>
          </p:cNvPr>
          <p:cNvSpPr txBox="1">
            <a:spLocks noChangeArrowheads="1"/>
          </p:cNvSpPr>
          <p:nvPr/>
        </p:nvSpPr>
        <p:spPr bwMode="auto">
          <a:xfrm>
            <a:off x="2839747" y="1602242"/>
            <a:ext cx="3240000" cy="80021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defTabSz="914400" eaLnBrk="0" fontAlgn="base" hangingPunct="0">
              <a:spcBef>
                <a:spcPct val="0"/>
              </a:spcBef>
              <a:spcAft>
                <a:spcPct val="0"/>
              </a:spcAft>
            </a:pPr>
            <a:r>
              <a:rPr kumimoji="0" lang="en-US" altLang="en-US" sz="1100" b="0" i="0" u="none" strike="noStrike" cap="none" normalizeH="0" baseline="0" dirty="0">
                <a:ln>
                  <a:noFill/>
                </a:ln>
                <a:solidFill>
                  <a:srgbClr val="212529"/>
                </a:solidFill>
                <a:effectLst/>
                <a:ea typeface="Roboto"/>
              </a:rPr>
              <a:t> </a:t>
            </a:r>
            <a:r>
              <a:rPr lang="en-GB" altLang="en-US" sz="1400" dirty="0">
                <a:solidFill>
                  <a:srgbClr val="212529"/>
                </a:solidFill>
              </a:rPr>
              <a:t>Tap on the menu in the top-left corner to access messages and settings.</a:t>
            </a:r>
            <a:endParaRPr lang="en-US" altLang="en-US" sz="1400" dirty="0">
              <a:solidFill>
                <a:srgbClr val="212529"/>
              </a:solidFill>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9" name="Text Box 2">
            <a:extLst>
              <a:ext uri="{FF2B5EF4-FFF2-40B4-BE49-F238E27FC236}">
                <a16:creationId xmlns:a16="http://schemas.microsoft.com/office/drawing/2014/main" id="{5A11E667-22FA-4A35-9540-6D383807A810}"/>
              </a:ext>
            </a:extLst>
          </p:cNvPr>
          <p:cNvSpPr txBox="1">
            <a:spLocks noChangeArrowheads="1"/>
          </p:cNvSpPr>
          <p:nvPr/>
        </p:nvSpPr>
        <p:spPr bwMode="auto">
          <a:xfrm>
            <a:off x="2839747" y="5460690"/>
            <a:ext cx="3240000" cy="116955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lvl="0" defTabSz="914400" eaLnBrk="0" fontAlgn="base" hangingPunct="0">
              <a:spcBef>
                <a:spcPct val="0"/>
              </a:spcBef>
              <a:spcAft>
                <a:spcPct val="0"/>
              </a:spcAft>
            </a:pPr>
            <a:r>
              <a:rPr lang="en-GB" altLang="en-US" sz="1400" dirty="0">
                <a:solidFill>
                  <a:srgbClr val="212529"/>
                </a:solidFill>
              </a:rPr>
              <a:t>From the menu you can view messages, or swap between schools and select individual students with GO 4 Schools accounts. Your settings can also be accessed from this menu.</a:t>
            </a:r>
            <a:endParaRPr lang="en-US" altLang="en-US" sz="1400" dirty="0">
              <a:solidFill>
                <a:srgbClr val="212529"/>
              </a:solidFill>
            </a:endParaRPr>
          </a:p>
        </p:txBody>
      </p:sp>
      <p:sp>
        <p:nvSpPr>
          <p:cNvPr id="20" name="Rectangle 10">
            <a:extLst>
              <a:ext uri="{FF2B5EF4-FFF2-40B4-BE49-F238E27FC236}">
                <a16:creationId xmlns:a16="http://schemas.microsoft.com/office/drawing/2014/main" id="{3EC58EAD-FE74-47E5-B378-A0ED27801CF9}"/>
              </a:ext>
            </a:extLst>
          </p:cNvPr>
          <p:cNvSpPr>
            <a:spLocks noChangeArrowheads="1"/>
          </p:cNvSpPr>
          <p:nvPr/>
        </p:nvSpPr>
        <p:spPr bwMode="auto">
          <a:xfrm>
            <a:off x="100817" y="551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1" name="Rectangle 11">
            <a:extLst>
              <a:ext uri="{FF2B5EF4-FFF2-40B4-BE49-F238E27FC236}">
                <a16:creationId xmlns:a16="http://schemas.microsoft.com/office/drawing/2014/main" id="{8B7A12E1-7EDD-4FCD-9B32-C92B7E97500C}"/>
              </a:ext>
            </a:extLst>
          </p:cNvPr>
          <p:cNvSpPr>
            <a:spLocks noChangeArrowheads="1"/>
          </p:cNvSpPr>
          <p:nvPr/>
        </p:nvSpPr>
        <p:spPr bwMode="auto">
          <a:xfrm>
            <a:off x="100817" y="932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2" name="Rectangle 7">
            <a:extLst>
              <a:ext uri="{FF2B5EF4-FFF2-40B4-BE49-F238E27FC236}">
                <a16:creationId xmlns:a16="http://schemas.microsoft.com/office/drawing/2014/main" id="{13A9502F-C9C5-4F56-9A71-33E4A9784206}"/>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3" name="Right Triangle 22">
            <a:extLst>
              <a:ext uri="{FF2B5EF4-FFF2-40B4-BE49-F238E27FC236}">
                <a16:creationId xmlns:a16="http://schemas.microsoft.com/office/drawing/2014/main" id="{46C7927D-5822-4F68-926A-9117048012A1}"/>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24" name="Right Triangle 23">
            <a:extLst>
              <a:ext uri="{FF2B5EF4-FFF2-40B4-BE49-F238E27FC236}">
                <a16:creationId xmlns:a16="http://schemas.microsoft.com/office/drawing/2014/main" id="{E5311C2D-F168-46B4-B4BE-B3BC4AA0170A}"/>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25" name="Right Triangle 24">
            <a:extLst>
              <a:ext uri="{FF2B5EF4-FFF2-40B4-BE49-F238E27FC236}">
                <a16:creationId xmlns:a16="http://schemas.microsoft.com/office/drawing/2014/main" id="{12976E6F-D721-4E95-B679-2DE4D8215C54}"/>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26" name="Picture 25">
            <a:extLst>
              <a:ext uri="{FF2B5EF4-FFF2-40B4-BE49-F238E27FC236}">
                <a16:creationId xmlns:a16="http://schemas.microsoft.com/office/drawing/2014/main" id="{76ECCAF5-C4AF-40B8-A0CC-4C21FDD62C4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27" name="TextBox 26">
            <a:extLst>
              <a:ext uri="{FF2B5EF4-FFF2-40B4-BE49-F238E27FC236}">
                <a16:creationId xmlns:a16="http://schemas.microsoft.com/office/drawing/2014/main" id="{F9A289AA-438D-4B35-AE3C-25A1EE597311}"/>
              </a:ext>
            </a:extLst>
          </p:cNvPr>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28" name="TextBox 27">
            <a:extLst>
              <a:ext uri="{FF2B5EF4-FFF2-40B4-BE49-F238E27FC236}">
                <a16:creationId xmlns:a16="http://schemas.microsoft.com/office/drawing/2014/main" id="{9E717AE1-1458-4D37-B148-5FC726882429}"/>
              </a:ext>
            </a:extLst>
          </p:cNvPr>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27</a:t>
            </a:r>
          </a:p>
        </p:txBody>
      </p:sp>
      <p:sp>
        <p:nvSpPr>
          <p:cNvPr id="29" name="Rectangle 28">
            <a:extLst>
              <a:ext uri="{FF2B5EF4-FFF2-40B4-BE49-F238E27FC236}">
                <a16:creationId xmlns:a16="http://schemas.microsoft.com/office/drawing/2014/main" id="{678A3F6E-F6E9-4507-8B46-E739FA344937}"/>
              </a:ext>
            </a:extLst>
          </p:cNvPr>
          <p:cNvSpPr>
            <a:spLocks noChangeArrowheads="1"/>
          </p:cNvSpPr>
          <p:nvPr/>
        </p:nvSpPr>
        <p:spPr bwMode="auto">
          <a:xfrm>
            <a:off x="100817" y="1386888"/>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30" name="Rectangle 11">
            <a:extLst>
              <a:ext uri="{FF2B5EF4-FFF2-40B4-BE49-F238E27FC236}">
                <a16:creationId xmlns:a16="http://schemas.microsoft.com/office/drawing/2014/main" id="{060AAEF7-0810-4411-8554-F829DA7457CA}"/>
              </a:ext>
            </a:extLst>
          </p:cNvPr>
          <p:cNvSpPr>
            <a:spLocks noChangeArrowheads="1"/>
          </p:cNvSpPr>
          <p:nvPr/>
        </p:nvSpPr>
        <p:spPr bwMode="auto">
          <a:xfrm>
            <a:off x="-38883" y="9921288"/>
            <a:ext cx="6858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1" name="TextBox 30">
            <a:extLst>
              <a:ext uri="{FF2B5EF4-FFF2-40B4-BE49-F238E27FC236}">
                <a16:creationId xmlns:a16="http://schemas.microsoft.com/office/drawing/2014/main" id="{AA636486-DF52-4424-A0B3-E45BBE8CFF2D}"/>
              </a:ext>
            </a:extLst>
          </p:cNvPr>
          <p:cNvSpPr txBox="1"/>
          <p:nvPr/>
        </p:nvSpPr>
        <p:spPr>
          <a:xfrm>
            <a:off x="100817" y="911384"/>
            <a:ext cx="6632484" cy="360612"/>
          </a:xfrm>
          <a:prstGeom prst="rect">
            <a:avLst/>
          </a:prstGeom>
          <a:noFill/>
        </p:spPr>
        <p:txBody>
          <a:bodyPr wrap="square" rtlCol="0">
            <a:spAutoFit/>
          </a:bodyPr>
          <a:lstStyle/>
          <a:p>
            <a:pPr>
              <a:lnSpc>
                <a:spcPct val="120000"/>
              </a:lnSpc>
              <a:spcBef>
                <a:spcPts val="1400"/>
              </a:spcBef>
              <a:spcAft>
                <a:spcPts val="400"/>
              </a:spcAft>
            </a:pPr>
            <a:r>
              <a:rPr lang="en-GB" sz="1600" b="1" dirty="0">
                <a:solidFill>
                  <a:srgbClr val="0F9B39"/>
                </a:solidFill>
                <a:latin typeface="Roboto"/>
                <a:ea typeface="Roboto"/>
                <a:cs typeface="Roboto"/>
              </a:rPr>
              <a:t>How to view your messages</a:t>
            </a:r>
            <a:endParaRPr lang="en-GB" sz="1600" b="1" dirty="0">
              <a:solidFill>
                <a:srgbClr val="434343"/>
              </a:solidFill>
              <a:latin typeface="Arial" panose="020B0604020202020204" pitchFamily="34" charset="0"/>
            </a:endParaRPr>
          </a:p>
        </p:txBody>
      </p:sp>
      <p:pic>
        <p:nvPicPr>
          <p:cNvPr id="32" name="image11.png">
            <a:extLst>
              <a:ext uri="{FF2B5EF4-FFF2-40B4-BE49-F238E27FC236}">
                <a16:creationId xmlns:a16="http://schemas.microsoft.com/office/drawing/2014/main" id="{2AA6384F-C245-411F-BD27-B53C4A2F20FF}"/>
              </a:ext>
            </a:extLst>
          </p:cNvPr>
          <p:cNvPicPr/>
          <p:nvPr/>
        </p:nvPicPr>
        <p:blipFill>
          <a:blip r:embed="rId3"/>
          <a:srcRect/>
          <a:stretch>
            <a:fillRect/>
          </a:stretch>
        </p:blipFill>
        <p:spPr>
          <a:xfrm>
            <a:off x="384699" y="1586913"/>
            <a:ext cx="2095500" cy="3409950"/>
          </a:xfrm>
          <a:prstGeom prst="rect">
            <a:avLst/>
          </a:prstGeom>
          <a:ln w="9525">
            <a:solidFill>
              <a:srgbClr val="66B368"/>
            </a:solidFill>
            <a:prstDash val="solid"/>
          </a:ln>
        </p:spPr>
      </p:pic>
      <p:pic>
        <p:nvPicPr>
          <p:cNvPr id="33" name="image9.png">
            <a:extLst>
              <a:ext uri="{FF2B5EF4-FFF2-40B4-BE49-F238E27FC236}">
                <a16:creationId xmlns:a16="http://schemas.microsoft.com/office/drawing/2014/main" id="{E599BD2D-648D-4530-97D1-0154F632C82A}"/>
              </a:ext>
            </a:extLst>
          </p:cNvPr>
          <p:cNvPicPr/>
          <p:nvPr/>
        </p:nvPicPr>
        <p:blipFill>
          <a:blip r:embed="rId4"/>
          <a:srcRect/>
          <a:stretch>
            <a:fillRect/>
          </a:stretch>
        </p:blipFill>
        <p:spPr>
          <a:xfrm>
            <a:off x="384699" y="5458960"/>
            <a:ext cx="2143125" cy="3810000"/>
          </a:xfrm>
          <a:prstGeom prst="rect">
            <a:avLst/>
          </a:prstGeom>
          <a:ln w="9525">
            <a:solidFill>
              <a:srgbClr val="66B368"/>
            </a:solidFill>
            <a:prstDash val="solid"/>
          </a:ln>
        </p:spPr>
      </p:pic>
    </p:spTree>
    <p:extLst>
      <p:ext uri="{BB962C8B-B14F-4D97-AF65-F5344CB8AC3E}">
        <p14:creationId xmlns:p14="http://schemas.microsoft.com/office/powerpoint/2010/main" val="37179784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3E830FFD-4BBC-4E2E-A501-806A25C36223}"/>
              </a:ext>
            </a:extLst>
          </p:cNvPr>
          <p:cNvSpPr txBox="1">
            <a:spLocks noChangeArrowheads="1"/>
          </p:cNvSpPr>
          <p:nvPr/>
        </p:nvSpPr>
        <p:spPr bwMode="auto">
          <a:xfrm>
            <a:off x="2839747" y="1602242"/>
            <a:ext cx="3240000" cy="95410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lvl="0" defTabSz="914400" eaLnBrk="0" fontAlgn="base" hangingPunct="0">
              <a:spcBef>
                <a:spcPct val="0"/>
              </a:spcBef>
              <a:spcAft>
                <a:spcPct val="0"/>
              </a:spcAft>
            </a:pPr>
            <a:r>
              <a:rPr lang="en-GB" altLang="en-US" sz="1400" dirty="0">
                <a:solidFill>
                  <a:srgbClr val="212529"/>
                </a:solidFill>
                <a:ea typeface="Roboto"/>
              </a:rPr>
              <a:t>In the message inbox tap on the message for more detail. Your messages will be organised by date order and titled by areas such as Homework and Behaviour.</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sp>
        <p:nvSpPr>
          <p:cNvPr id="3" name="Text Box 2">
            <a:extLst>
              <a:ext uri="{FF2B5EF4-FFF2-40B4-BE49-F238E27FC236}">
                <a16:creationId xmlns:a16="http://schemas.microsoft.com/office/drawing/2014/main" id="{A1ED8300-01A5-4C4B-945B-444CB0053272}"/>
              </a:ext>
            </a:extLst>
          </p:cNvPr>
          <p:cNvSpPr txBox="1">
            <a:spLocks noChangeArrowheads="1"/>
          </p:cNvSpPr>
          <p:nvPr/>
        </p:nvSpPr>
        <p:spPr bwMode="auto">
          <a:xfrm>
            <a:off x="2839747" y="5460690"/>
            <a:ext cx="3240000" cy="52322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lvl="0" defTabSz="914400" eaLnBrk="0" fontAlgn="base" hangingPunct="0">
              <a:spcBef>
                <a:spcPct val="0"/>
              </a:spcBef>
              <a:spcAft>
                <a:spcPct val="0"/>
              </a:spcAft>
            </a:pPr>
            <a:r>
              <a:rPr lang="en-GB" altLang="en-US" sz="1400" dirty="0">
                <a:solidFill>
                  <a:srgbClr val="212529"/>
                </a:solidFill>
              </a:rPr>
              <a:t>Tap back on messages and then your child's name to return to the main screen.</a:t>
            </a:r>
            <a:endParaRPr lang="en-US" altLang="en-US" sz="1400" dirty="0">
              <a:solidFill>
                <a:srgbClr val="212529"/>
              </a:solidFill>
            </a:endParaRPr>
          </a:p>
        </p:txBody>
      </p:sp>
      <p:sp>
        <p:nvSpPr>
          <p:cNvPr id="4" name="Rectangle 10">
            <a:extLst>
              <a:ext uri="{FF2B5EF4-FFF2-40B4-BE49-F238E27FC236}">
                <a16:creationId xmlns:a16="http://schemas.microsoft.com/office/drawing/2014/main" id="{F56B15A8-B274-402C-8EEE-117BE2B687E0}"/>
              </a:ext>
            </a:extLst>
          </p:cNvPr>
          <p:cNvSpPr>
            <a:spLocks noChangeArrowheads="1"/>
          </p:cNvSpPr>
          <p:nvPr/>
        </p:nvSpPr>
        <p:spPr bwMode="auto">
          <a:xfrm>
            <a:off x="100817" y="551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11">
            <a:extLst>
              <a:ext uri="{FF2B5EF4-FFF2-40B4-BE49-F238E27FC236}">
                <a16:creationId xmlns:a16="http://schemas.microsoft.com/office/drawing/2014/main" id="{56F67720-1B55-4461-8683-58D16F1DE3F7}"/>
              </a:ext>
            </a:extLst>
          </p:cNvPr>
          <p:cNvSpPr>
            <a:spLocks noChangeArrowheads="1"/>
          </p:cNvSpPr>
          <p:nvPr/>
        </p:nvSpPr>
        <p:spPr bwMode="auto">
          <a:xfrm>
            <a:off x="100817" y="932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6" name="Rectangle 7">
            <a:extLst>
              <a:ext uri="{FF2B5EF4-FFF2-40B4-BE49-F238E27FC236}">
                <a16:creationId xmlns:a16="http://schemas.microsoft.com/office/drawing/2014/main" id="{8AFB4548-6605-467B-B03B-EF64C02FBF01}"/>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ight Triangle 6">
            <a:extLst>
              <a:ext uri="{FF2B5EF4-FFF2-40B4-BE49-F238E27FC236}">
                <a16:creationId xmlns:a16="http://schemas.microsoft.com/office/drawing/2014/main" id="{78B6C1B9-9B13-4E2B-9659-EC02D12A076C}"/>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8" name="Right Triangle 7">
            <a:extLst>
              <a:ext uri="{FF2B5EF4-FFF2-40B4-BE49-F238E27FC236}">
                <a16:creationId xmlns:a16="http://schemas.microsoft.com/office/drawing/2014/main" id="{40DE114D-3BA6-434E-8154-6A00C8A51416}"/>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9" name="Right Triangle 8">
            <a:extLst>
              <a:ext uri="{FF2B5EF4-FFF2-40B4-BE49-F238E27FC236}">
                <a16:creationId xmlns:a16="http://schemas.microsoft.com/office/drawing/2014/main" id="{04195EEC-DD16-435E-BB8B-99407084CC41}"/>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0" name="Picture 9">
            <a:extLst>
              <a:ext uri="{FF2B5EF4-FFF2-40B4-BE49-F238E27FC236}">
                <a16:creationId xmlns:a16="http://schemas.microsoft.com/office/drawing/2014/main" id="{9D980345-EC6F-4CD1-809C-3B8C8C9ADC5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11" name="TextBox 26">
            <a:extLst>
              <a:ext uri="{FF2B5EF4-FFF2-40B4-BE49-F238E27FC236}">
                <a16:creationId xmlns:a16="http://schemas.microsoft.com/office/drawing/2014/main" id="{D5514794-35F4-4A28-B6F3-4E917925C589}"/>
              </a:ext>
            </a:extLst>
          </p:cNvPr>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2" name="TextBox 11">
            <a:extLst>
              <a:ext uri="{FF2B5EF4-FFF2-40B4-BE49-F238E27FC236}">
                <a16:creationId xmlns:a16="http://schemas.microsoft.com/office/drawing/2014/main" id="{03129164-FE33-458D-B602-1F21D204483D}"/>
              </a:ext>
            </a:extLst>
          </p:cNvPr>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28</a:t>
            </a:r>
          </a:p>
        </p:txBody>
      </p:sp>
      <p:sp>
        <p:nvSpPr>
          <p:cNvPr id="13" name="Rectangle 12">
            <a:extLst>
              <a:ext uri="{FF2B5EF4-FFF2-40B4-BE49-F238E27FC236}">
                <a16:creationId xmlns:a16="http://schemas.microsoft.com/office/drawing/2014/main" id="{142CB2C0-38A0-426A-BEF3-A6AC69467FD0}"/>
              </a:ext>
            </a:extLst>
          </p:cNvPr>
          <p:cNvSpPr>
            <a:spLocks noChangeArrowheads="1"/>
          </p:cNvSpPr>
          <p:nvPr/>
        </p:nvSpPr>
        <p:spPr bwMode="auto">
          <a:xfrm>
            <a:off x="100817" y="1386888"/>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4" name="Rectangle 11">
            <a:extLst>
              <a:ext uri="{FF2B5EF4-FFF2-40B4-BE49-F238E27FC236}">
                <a16:creationId xmlns:a16="http://schemas.microsoft.com/office/drawing/2014/main" id="{FC87F535-F577-49E4-A215-79360F44F66F}"/>
              </a:ext>
            </a:extLst>
          </p:cNvPr>
          <p:cNvSpPr>
            <a:spLocks noChangeArrowheads="1"/>
          </p:cNvSpPr>
          <p:nvPr/>
        </p:nvSpPr>
        <p:spPr bwMode="auto">
          <a:xfrm>
            <a:off x="-38883" y="9921288"/>
            <a:ext cx="6858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5" name="TextBox 14">
            <a:extLst>
              <a:ext uri="{FF2B5EF4-FFF2-40B4-BE49-F238E27FC236}">
                <a16:creationId xmlns:a16="http://schemas.microsoft.com/office/drawing/2014/main" id="{AC10EC94-3189-417E-A1CD-20368BFCCA1E}"/>
              </a:ext>
            </a:extLst>
          </p:cNvPr>
          <p:cNvSpPr txBox="1"/>
          <p:nvPr/>
        </p:nvSpPr>
        <p:spPr>
          <a:xfrm>
            <a:off x="100817" y="911384"/>
            <a:ext cx="6632484" cy="360612"/>
          </a:xfrm>
          <a:prstGeom prst="rect">
            <a:avLst/>
          </a:prstGeom>
          <a:noFill/>
        </p:spPr>
        <p:txBody>
          <a:bodyPr wrap="square" rtlCol="0">
            <a:spAutoFit/>
          </a:bodyPr>
          <a:lstStyle/>
          <a:p>
            <a:pPr>
              <a:lnSpc>
                <a:spcPct val="120000"/>
              </a:lnSpc>
              <a:spcBef>
                <a:spcPts val="1400"/>
              </a:spcBef>
              <a:spcAft>
                <a:spcPts val="400"/>
              </a:spcAft>
            </a:pPr>
            <a:r>
              <a:rPr lang="en-GB" sz="1600" b="1" dirty="0">
                <a:solidFill>
                  <a:srgbClr val="0F9B39"/>
                </a:solidFill>
                <a:latin typeface="Roboto"/>
                <a:ea typeface="Roboto"/>
                <a:cs typeface="Roboto"/>
              </a:rPr>
              <a:t>How to view your messages</a:t>
            </a:r>
            <a:endParaRPr lang="en-GB" sz="1600" b="1" dirty="0">
              <a:solidFill>
                <a:srgbClr val="434343"/>
              </a:solidFill>
              <a:latin typeface="Arial" panose="020B0604020202020204" pitchFamily="34" charset="0"/>
            </a:endParaRPr>
          </a:p>
        </p:txBody>
      </p:sp>
      <p:pic>
        <p:nvPicPr>
          <p:cNvPr id="16" name="image8.png">
            <a:extLst>
              <a:ext uri="{FF2B5EF4-FFF2-40B4-BE49-F238E27FC236}">
                <a16:creationId xmlns:a16="http://schemas.microsoft.com/office/drawing/2014/main" id="{9ADB4B41-68D4-45A0-8257-5229BC3B5AF4}"/>
              </a:ext>
            </a:extLst>
          </p:cNvPr>
          <p:cNvPicPr/>
          <p:nvPr/>
        </p:nvPicPr>
        <p:blipFill>
          <a:blip r:embed="rId3"/>
          <a:srcRect/>
          <a:stretch>
            <a:fillRect/>
          </a:stretch>
        </p:blipFill>
        <p:spPr>
          <a:xfrm>
            <a:off x="384699" y="1602242"/>
            <a:ext cx="2143125" cy="3810000"/>
          </a:xfrm>
          <a:prstGeom prst="rect">
            <a:avLst/>
          </a:prstGeom>
          <a:ln w="9525">
            <a:solidFill>
              <a:srgbClr val="66B368"/>
            </a:solidFill>
            <a:prstDash val="solid"/>
          </a:ln>
        </p:spPr>
      </p:pic>
      <p:pic>
        <p:nvPicPr>
          <p:cNvPr id="17" name="image3.png">
            <a:extLst>
              <a:ext uri="{FF2B5EF4-FFF2-40B4-BE49-F238E27FC236}">
                <a16:creationId xmlns:a16="http://schemas.microsoft.com/office/drawing/2014/main" id="{9B2AA461-04C9-444A-B2B2-844001929736}"/>
              </a:ext>
            </a:extLst>
          </p:cNvPr>
          <p:cNvPicPr/>
          <p:nvPr/>
        </p:nvPicPr>
        <p:blipFill>
          <a:blip r:embed="rId4"/>
          <a:srcRect/>
          <a:stretch>
            <a:fillRect/>
          </a:stretch>
        </p:blipFill>
        <p:spPr>
          <a:xfrm>
            <a:off x="398720" y="5458960"/>
            <a:ext cx="2143125" cy="3810000"/>
          </a:xfrm>
          <a:prstGeom prst="rect">
            <a:avLst/>
          </a:prstGeom>
          <a:ln w="9525">
            <a:solidFill>
              <a:srgbClr val="66B368"/>
            </a:solidFill>
            <a:prstDash val="solid"/>
          </a:ln>
        </p:spPr>
      </p:pic>
    </p:spTree>
    <p:extLst>
      <p:ext uri="{BB962C8B-B14F-4D97-AF65-F5344CB8AC3E}">
        <p14:creationId xmlns:p14="http://schemas.microsoft.com/office/powerpoint/2010/main" val="39795812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5DBF5A73-F241-4E83-9689-82EA3E6EBAEA}"/>
              </a:ext>
            </a:extLst>
          </p:cNvPr>
          <p:cNvSpPr txBox="1">
            <a:spLocks noChangeArrowheads="1"/>
          </p:cNvSpPr>
          <p:nvPr/>
        </p:nvSpPr>
        <p:spPr bwMode="auto">
          <a:xfrm>
            <a:off x="2839747" y="1602242"/>
            <a:ext cx="3240000" cy="203132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lvl="0" defTabSz="914400" eaLnBrk="0" fontAlgn="base" hangingPunct="0">
              <a:spcBef>
                <a:spcPct val="0"/>
              </a:spcBef>
              <a:spcAft>
                <a:spcPct val="0"/>
              </a:spcAft>
            </a:pPr>
            <a:r>
              <a:rPr lang="en-GB" altLang="en-US" sz="1400" dirty="0">
                <a:solidFill>
                  <a:srgbClr val="212529"/>
                </a:solidFill>
                <a:ea typeface="Roboto"/>
              </a:rPr>
              <a:t>The attendance information is displayed on the main App page and shows the overall percentage attendance as a chart with details for authorised and unauthorised absence including a count of late marks. Where an unknown mark is displayed this may be due to the school waiting for confirmation for the reason of the absence.</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sp>
        <p:nvSpPr>
          <p:cNvPr id="3" name="Rectangle 10">
            <a:extLst>
              <a:ext uri="{FF2B5EF4-FFF2-40B4-BE49-F238E27FC236}">
                <a16:creationId xmlns:a16="http://schemas.microsoft.com/office/drawing/2014/main" id="{BD7B0D01-9E90-4596-BD0C-7FAEA168E1FA}"/>
              </a:ext>
            </a:extLst>
          </p:cNvPr>
          <p:cNvSpPr>
            <a:spLocks noChangeArrowheads="1"/>
          </p:cNvSpPr>
          <p:nvPr/>
        </p:nvSpPr>
        <p:spPr bwMode="auto">
          <a:xfrm>
            <a:off x="100817" y="551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11">
            <a:extLst>
              <a:ext uri="{FF2B5EF4-FFF2-40B4-BE49-F238E27FC236}">
                <a16:creationId xmlns:a16="http://schemas.microsoft.com/office/drawing/2014/main" id="{F292F804-7996-45C4-8473-8279A77D8278}"/>
              </a:ext>
            </a:extLst>
          </p:cNvPr>
          <p:cNvSpPr>
            <a:spLocks noChangeArrowheads="1"/>
          </p:cNvSpPr>
          <p:nvPr/>
        </p:nvSpPr>
        <p:spPr bwMode="auto">
          <a:xfrm>
            <a:off x="100817" y="932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5" name="Rectangle 7">
            <a:extLst>
              <a:ext uri="{FF2B5EF4-FFF2-40B4-BE49-F238E27FC236}">
                <a16:creationId xmlns:a16="http://schemas.microsoft.com/office/drawing/2014/main" id="{E8D8C8A7-7E6C-4C35-A302-F067C6FAF038}"/>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Right Triangle 5">
            <a:extLst>
              <a:ext uri="{FF2B5EF4-FFF2-40B4-BE49-F238E27FC236}">
                <a16:creationId xmlns:a16="http://schemas.microsoft.com/office/drawing/2014/main" id="{D6F76E4C-F3B3-46CE-8852-3196E919116C}"/>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7" name="Right Triangle 6">
            <a:extLst>
              <a:ext uri="{FF2B5EF4-FFF2-40B4-BE49-F238E27FC236}">
                <a16:creationId xmlns:a16="http://schemas.microsoft.com/office/drawing/2014/main" id="{1FEAE9AF-E072-463C-8916-A0886A83821F}"/>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8" name="Right Triangle 7">
            <a:extLst>
              <a:ext uri="{FF2B5EF4-FFF2-40B4-BE49-F238E27FC236}">
                <a16:creationId xmlns:a16="http://schemas.microsoft.com/office/drawing/2014/main" id="{8F70B13B-CF61-4000-A65F-792A78D4116E}"/>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9" name="Picture 8">
            <a:extLst>
              <a:ext uri="{FF2B5EF4-FFF2-40B4-BE49-F238E27FC236}">
                <a16:creationId xmlns:a16="http://schemas.microsoft.com/office/drawing/2014/main" id="{B6D12DB0-51B6-4064-A149-C44A53D1D84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10" name="TextBox 26">
            <a:extLst>
              <a:ext uri="{FF2B5EF4-FFF2-40B4-BE49-F238E27FC236}">
                <a16:creationId xmlns:a16="http://schemas.microsoft.com/office/drawing/2014/main" id="{F3442643-E5CA-428D-B95B-27557EE80E68}"/>
              </a:ext>
            </a:extLst>
          </p:cNvPr>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1" name="TextBox 10">
            <a:extLst>
              <a:ext uri="{FF2B5EF4-FFF2-40B4-BE49-F238E27FC236}">
                <a16:creationId xmlns:a16="http://schemas.microsoft.com/office/drawing/2014/main" id="{E0056956-27F5-4FC5-9285-1A6993ADB969}"/>
              </a:ext>
            </a:extLst>
          </p:cNvPr>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29</a:t>
            </a:r>
          </a:p>
        </p:txBody>
      </p:sp>
      <p:sp>
        <p:nvSpPr>
          <p:cNvPr id="12" name="Rectangle 11">
            <a:extLst>
              <a:ext uri="{FF2B5EF4-FFF2-40B4-BE49-F238E27FC236}">
                <a16:creationId xmlns:a16="http://schemas.microsoft.com/office/drawing/2014/main" id="{9F385BAD-B531-42EF-80F2-E9EC40A020F5}"/>
              </a:ext>
            </a:extLst>
          </p:cNvPr>
          <p:cNvSpPr>
            <a:spLocks noChangeArrowheads="1"/>
          </p:cNvSpPr>
          <p:nvPr/>
        </p:nvSpPr>
        <p:spPr bwMode="auto">
          <a:xfrm>
            <a:off x="100817" y="1386888"/>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3" name="Rectangle 11">
            <a:extLst>
              <a:ext uri="{FF2B5EF4-FFF2-40B4-BE49-F238E27FC236}">
                <a16:creationId xmlns:a16="http://schemas.microsoft.com/office/drawing/2014/main" id="{43498076-97EF-4285-B4B2-687EC2248EF7}"/>
              </a:ext>
            </a:extLst>
          </p:cNvPr>
          <p:cNvSpPr>
            <a:spLocks noChangeArrowheads="1"/>
          </p:cNvSpPr>
          <p:nvPr/>
        </p:nvSpPr>
        <p:spPr bwMode="auto">
          <a:xfrm>
            <a:off x="-38883" y="9921288"/>
            <a:ext cx="6858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4" name="TextBox 13">
            <a:extLst>
              <a:ext uri="{FF2B5EF4-FFF2-40B4-BE49-F238E27FC236}">
                <a16:creationId xmlns:a16="http://schemas.microsoft.com/office/drawing/2014/main" id="{98D291DB-6F2F-4916-9D4C-31103BB33BA4}"/>
              </a:ext>
            </a:extLst>
          </p:cNvPr>
          <p:cNvSpPr txBox="1"/>
          <p:nvPr/>
        </p:nvSpPr>
        <p:spPr>
          <a:xfrm>
            <a:off x="100817" y="911384"/>
            <a:ext cx="6632484" cy="360612"/>
          </a:xfrm>
          <a:prstGeom prst="rect">
            <a:avLst/>
          </a:prstGeom>
          <a:noFill/>
        </p:spPr>
        <p:txBody>
          <a:bodyPr wrap="square" rtlCol="0">
            <a:spAutoFit/>
          </a:bodyPr>
          <a:lstStyle/>
          <a:p>
            <a:pPr>
              <a:lnSpc>
                <a:spcPct val="120000"/>
              </a:lnSpc>
              <a:spcBef>
                <a:spcPts val="1400"/>
              </a:spcBef>
              <a:spcAft>
                <a:spcPts val="400"/>
              </a:spcAft>
            </a:pPr>
            <a:r>
              <a:rPr lang="en-GB" sz="1600" b="1" dirty="0">
                <a:solidFill>
                  <a:srgbClr val="0F9B39"/>
                </a:solidFill>
                <a:latin typeface="Roboto"/>
                <a:ea typeface="Roboto"/>
                <a:cs typeface="Roboto"/>
              </a:rPr>
              <a:t>How to view your child's attendance</a:t>
            </a:r>
            <a:endParaRPr lang="en-GB" sz="1600" b="1" dirty="0">
              <a:solidFill>
                <a:srgbClr val="434343"/>
              </a:solidFill>
              <a:latin typeface="Arial" panose="020B0604020202020204" pitchFamily="34" charset="0"/>
            </a:endParaRPr>
          </a:p>
        </p:txBody>
      </p:sp>
      <p:pic>
        <p:nvPicPr>
          <p:cNvPr id="15" name="image7.png">
            <a:extLst>
              <a:ext uri="{FF2B5EF4-FFF2-40B4-BE49-F238E27FC236}">
                <a16:creationId xmlns:a16="http://schemas.microsoft.com/office/drawing/2014/main" id="{CA5A1447-AA4A-4733-BDE1-C7675536F245}"/>
              </a:ext>
            </a:extLst>
          </p:cNvPr>
          <p:cNvPicPr/>
          <p:nvPr/>
        </p:nvPicPr>
        <p:blipFill>
          <a:blip r:embed="rId3"/>
          <a:srcRect/>
          <a:stretch>
            <a:fillRect/>
          </a:stretch>
        </p:blipFill>
        <p:spPr>
          <a:xfrm>
            <a:off x="398720" y="1602242"/>
            <a:ext cx="2143125" cy="3810000"/>
          </a:xfrm>
          <a:prstGeom prst="rect">
            <a:avLst/>
          </a:prstGeom>
          <a:ln w="9525">
            <a:solidFill>
              <a:srgbClr val="66B368"/>
            </a:solidFill>
            <a:prstDash val="solid"/>
          </a:ln>
        </p:spPr>
      </p:pic>
    </p:spTree>
    <p:extLst>
      <p:ext uri="{BB962C8B-B14F-4D97-AF65-F5344CB8AC3E}">
        <p14:creationId xmlns:p14="http://schemas.microsoft.com/office/powerpoint/2010/main" val="38333508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41563" y="-3810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60916" y="-17700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44709" y="-17560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866479" y="-10874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01426" y="36408"/>
            <a:ext cx="690312" cy="645358"/>
          </a:xfrm>
          <a:prstGeom prst="rect">
            <a:avLst/>
          </a:prstGeom>
        </p:spPr>
      </p:pic>
      <p:sp>
        <p:nvSpPr>
          <p:cNvPr id="4" name="TextBox 26"/>
          <p:cNvSpPr txBox="1">
            <a:spLocks noChangeArrowheads="1"/>
          </p:cNvSpPr>
          <p:nvPr/>
        </p:nvSpPr>
        <p:spPr bwMode="auto">
          <a:xfrm>
            <a:off x="59254" y="146479"/>
            <a:ext cx="626745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en-US" altLang="en-US" sz="2400" b="1" i="0" u="none" strike="noStrike" cap="none" normalizeH="0" baseline="0" dirty="0">
                <a:ln>
                  <a:noFill/>
                </a:ln>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Notes</a:t>
            </a:r>
            <a:endParaRPr kumimoji="0" lang="en-US" altLang="en-US"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5" name="TextBox 14"/>
          <p:cNvSpPr txBox="1"/>
          <p:nvPr/>
        </p:nvSpPr>
        <p:spPr>
          <a:xfrm>
            <a:off x="3298195" y="96443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30</a:t>
            </a:r>
          </a:p>
        </p:txBody>
      </p:sp>
      <p:graphicFrame>
        <p:nvGraphicFramePr>
          <p:cNvPr id="18" name="Table 17"/>
          <p:cNvGraphicFramePr>
            <a:graphicFrameLocks noGrp="1"/>
          </p:cNvGraphicFramePr>
          <p:nvPr>
            <p:extLst>
              <p:ext uri="{D42A27DB-BD31-4B8C-83A1-F6EECF244321}">
                <p14:modId xmlns:p14="http://schemas.microsoft.com/office/powerpoint/2010/main" val="1381770096"/>
              </p:ext>
            </p:extLst>
          </p:nvPr>
        </p:nvGraphicFramePr>
        <p:xfrm>
          <a:off x="188640" y="1084105"/>
          <a:ext cx="6480720" cy="8386568"/>
        </p:xfrm>
        <a:graphic>
          <a:graphicData uri="http://schemas.openxmlformats.org/drawingml/2006/table">
            <a:tbl>
              <a:tblPr firstRow="1" bandRow="1"/>
              <a:tblGrid>
                <a:gridCol w="6480720">
                  <a:extLst>
                    <a:ext uri="{9D8B030D-6E8A-4147-A177-3AD203B41FA5}">
                      <a16:colId xmlns:a16="http://schemas.microsoft.com/office/drawing/2014/main" val="20000"/>
                    </a:ext>
                  </a:extLst>
                </a:gridCol>
              </a:tblGrid>
              <a:tr h="289192">
                <a:tc>
                  <a:txBody>
                    <a:bodyPr/>
                    <a:lstStyle>
                      <a:lvl1pPr marL="0" algn="l" defTabSz="685800" rtl="0" eaLnBrk="1" latinLnBrk="0" hangingPunct="1">
                        <a:defRPr sz="1350" b="1" kern="1200">
                          <a:solidFill>
                            <a:schemeClr val="dk1"/>
                          </a:solidFill>
                          <a:latin typeface="Calibri"/>
                        </a:defRPr>
                      </a:lvl1pPr>
                      <a:lvl2pPr marL="342900" algn="l" defTabSz="685800" rtl="0" eaLnBrk="1" latinLnBrk="0" hangingPunct="1">
                        <a:defRPr sz="1350" b="1" kern="1200">
                          <a:solidFill>
                            <a:schemeClr val="dk1"/>
                          </a:solidFill>
                          <a:latin typeface="Calibri"/>
                        </a:defRPr>
                      </a:lvl2pPr>
                      <a:lvl3pPr marL="685800" algn="l" defTabSz="685800" rtl="0" eaLnBrk="1" latinLnBrk="0" hangingPunct="1">
                        <a:defRPr sz="1350" b="1" kern="1200">
                          <a:solidFill>
                            <a:schemeClr val="dk1"/>
                          </a:solidFill>
                          <a:latin typeface="Calibri"/>
                        </a:defRPr>
                      </a:lvl3pPr>
                      <a:lvl4pPr marL="1028700" algn="l" defTabSz="685800" rtl="0" eaLnBrk="1" latinLnBrk="0" hangingPunct="1">
                        <a:defRPr sz="1350" b="1" kern="1200">
                          <a:solidFill>
                            <a:schemeClr val="dk1"/>
                          </a:solidFill>
                          <a:latin typeface="Calibri"/>
                        </a:defRPr>
                      </a:lvl4pPr>
                      <a:lvl5pPr marL="1371600" algn="l" defTabSz="685800" rtl="0" eaLnBrk="1" latinLnBrk="0" hangingPunct="1">
                        <a:defRPr sz="1350" b="1" kern="1200">
                          <a:solidFill>
                            <a:schemeClr val="dk1"/>
                          </a:solidFill>
                          <a:latin typeface="Calibri"/>
                        </a:defRPr>
                      </a:lvl5pPr>
                      <a:lvl6pPr marL="1714500" algn="l" defTabSz="685800" rtl="0" eaLnBrk="1" latinLnBrk="0" hangingPunct="1">
                        <a:defRPr sz="1350" b="1" kern="1200">
                          <a:solidFill>
                            <a:schemeClr val="dk1"/>
                          </a:solidFill>
                          <a:latin typeface="Calibri"/>
                        </a:defRPr>
                      </a:lvl6pPr>
                      <a:lvl7pPr marL="2057400" algn="l" defTabSz="685800" rtl="0" eaLnBrk="1" latinLnBrk="0" hangingPunct="1">
                        <a:defRPr sz="1350" b="1" kern="1200">
                          <a:solidFill>
                            <a:schemeClr val="dk1"/>
                          </a:solidFill>
                          <a:latin typeface="Calibri"/>
                        </a:defRPr>
                      </a:lvl7pPr>
                      <a:lvl8pPr marL="2400300" algn="l" defTabSz="685800" rtl="0" eaLnBrk="1" latinLnBrk="0" hangingPunct="1">
                        <a:defRPr sz="1350" b="1" kern="1200">
                          <a:solidFill>
                            <a:schemeClr val="dk1"/>
                          </a:solidFill>
                          <a:latin typeface="Calibri"/>
                        </a:defRPr>
                      </a:lvl8pPr>
                      <a:lvl9pPr marL="2743200" algn="l" defTabSz="685800" rtl="0" eaLnBrk="1" latinLnBrk="0" hangingPunct="1">
                        <a:defRPr sz="1350" b="1"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5"/>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6"/>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7"/>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8"/>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9"/>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5"/>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6"/>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7"/>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8"/>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9"/>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5"/>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EFF3EA"/>
                    </a:solidFill>
                  </a:tcPr>
                </a:tc>
                <a:extLst>
                  <a:ext uri="{0D108BD9-81ED-4DB2-BD59-A6C34878D82A}">
                    <a16:rowId xmlns:a16="http://schemas.microsoft.com/office/drawing/2014/main" val="1942247456"/>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2577880252"/>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EFF3EA"/>
                    </a:solidFill>
                  </a:tcPr>
                </a:tc>
                <a:extLst>
                  <a:ext uri="{0D108BD9-81ED-4DB2-BD59-A6C34878D82A}">
                    <a16:rowId xmlns:a16="http://schemas.microsoft.com/office/drawing/2014/main" val="195121142"/>
                  </a:ext>
                </a:extLst>
              </a:tr>
            </a:tbl>
          </a:graphicData>
        </a:graphic>
      </p:graphicFrame>
    </p:spTree>
    <p:extLst>
      <p:ext uri="{BB962C8B-B14F-4D97-AF65-F5344CB8AC3E}">
        <p14:creationId xmlns:p14="http://schemas.microsoft.com/office/powerpoint/2010/main" val="3524322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41563" y="-3810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60916" y="-17700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44709" y="-17560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866479" y="-10874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01426" y="36408"/>
            <a:ext cx="690312" cy="645358"/>
          </a:xfrm>
          <a:prstGeom prst="rect">
            <a:avLst/>
          </a:prstGeom>
        </p:spPr>
      </p:pic>
      <p:sp>
        <p:nvSpPr>
          <p:cNvPr id="4" name="TextBox 26"/>
          <p:cNvSpPr txBox="1">
            <a:spLocks noChangeArrowheads="1"/>
          </p:cNvSpPr>
          <p:nvPr/>
        </p:nvSpPr>
        <p:spPr bwMode="auto">
          <a:xfrm>
            <a:off x="59254" y="146479"/>
            <a:ext cx="626745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en-US" altLang="en-US" sz="2400" b="1" i="0" u="none" strike="noStrike" cap="none" normalizeH="0" baseline="0" dirty="0">
                <a:ln>
                  <a:noFill/>
                </a:ln>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Notes</a:t>
            </a:r>
            <a:endParaRPr kumimoji="0" lang="en-US" altLang="en-US"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5" name="TextBox 14"/>
          <p:cNvSpPr txBox="1"/>
          <p:nvPr/>
        </p:nvSpPr>
        <p:spPr>
          <a:xfrm>
            <a:off x="3259723" y="96443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31</a:t>
            </a:r>
          </a:p>
        </p:txBody>
      </p:sp>
      <p:graphicFrame>
        <p:nvGraphicFramePr>
          <p:cNvPr id="18" name="Table 17"/>
          <p:cNvGraphicFramePr>
            <a:graphicFrameLocks noGrp="1"/>
          </p:cNvGraphicFramePr>
          <p:nvPr>
            <p:extLst>
              <p:ext uri="{D42A27DB-BD31-4B8C-83A1-F6EECF244321}">
                <p14:modId xmlns:p14="http://schemas.microsoft.com/office/powerpoint/2010/main" val="3140773821"/>
              </p:ext>
            </p:extLst>
          </p:nvPr>
        </p:nvGraphicFramePr>
        <p:xfrm>
          <a:off x="188640" y="1084105"/>
          <a:ext cx="6480720" cy="8386568"/>
        </p:xfrm>
        <a:graphic>
          <a:graphicData uri="http://schemas.openxmlformats.org/drawingml/2006/table">
            <a:tbl>
              <a:tblPr firstRow="1" bandRow="1"/>
              <a:tblGrid>
                <a:gridCol w="6480720">
                  <a:extLst>
                    <a:ext uri="{9D8B030D-6E8A-4147-A177-3AD203B41FA5}">
                      <a16:colId xmlns:a16="http://schemas.microsoft.com/office/drawing/2014/main" val="20000"/>
                    </a:ext>
                  </a:extLst>
                </a:gridCol>
              </a:tblGrid>
              <a:tr h="289192">
                <a:tc>
                  <a:txBody>
                    <a:bodyPr/>
                    <a:lstStyle>
                      <a:lvl1pPr marL="0" algn="l" defTabSz="685800" rtl="0" eaLnBrk="1" latinLnBrk="0" hangingPunct="1">
                        <a:defRPr sz="1350" b="1" kern="1200">
                          <a:solidFill>
                            <a:schemeClr val="dk1"/>
                          </a:solidFill>
                          <a:latin typeface="Calibri"/>
                        </a:defRPr>
                      </a:lvl1pPr>
                      <a:lvl2pPr marL="342900" algn="l" defTabSz="685800" rtl="0" eaLnBrk="1" latinLnBrk="0" hangingPunct="1">
                        <a:defRPr sz="1350" b="1" kern="1200">
                          <a:solidFill>
                            <a:schemeClr val="dk1"/>
                          </a:solidFill>
                          <a:latin typeface="Calibri"/>
                        </a:defRPr>
                      </a:lvl2pPr>
                      <a:lvl3pPr marL="685800" algn="l" defTabSz="685800" rtl="0" eaLnBrk="1" latinLnBrk="0" hangingPunct="1">
                        <a:defRPr sz="1350" b="1" kern="1200">
                          <a:solidFill>
                            <a:schemeClr val="dk1"/>
                          </a:solidFill>
                          <a:latin typeface="Calibri"/>
                        </a:defRPr>
                      </a:lvl3pPr>
                      <a:lvl4pPr marL="1028700" algn="l" defTabSz="685800" rtl="0" eaLnBrk="1" latinLnBrk="0" hangingPunct="1">
                        <a:defRPr sz="1350" b="1" kern="1200">
                          <a:solidFill>
                            <a:schemeClr val="dk1"/>
                          </a:solidFill>
                          <a:latin typeface="Calibri"/>
                        </a:defRPr>
                      </a:lvl4pPr>
                      <a:lvl5pPr marL="1371600" algn="l" defTabSz="685800" rtl="0" eaLnBrk="1" latinLnBrk="0" hangingPunct="1">
                        <a:defRPr sz="1350" b="1" kern="1200">
                          <a:solidFill>
                            <a:schemeClr val="dk1"/>
                          </a:solidFill>
                          <a:latin typeface="Calibri"/>
                        </a:defRPr>
                      </a:lvl5pPr>
                      <a:lvl6pPr marL="1714500" algn="l" defTabSz="685800" rtl="0" eaLnBrk="1" latinLnBrk="0" hangingPunct="1">
                        <a:defRPr sz="1350" b="1" kern="1200">
                          <a:solidFill>
                            <a:schemeClr val="dk1"/>
                          </a:solidFill>
                          <a:latin typeface="Calibri"/>
                        </a:defRPr>
                      </a:lvl6pPr>
                      <a:lvl7pPr marL="2057400" algn="l" defTabSz="685800" rtl="0" eaLnBrk="1" latinLnBrk="0" hangingPunct="1">
                        <a:defRPr sz="1350" b="1" kern="1200">
                          <a:solidFill>
                            <a:schemeClr val="dk1"/>
                          </a:solidFill>
                          <a:latin typeface="Calibri"/>
                        </a:defRPr>
                      </a:lvl7pPr>
                      <a:lvl8pPr marL="2400300" algn="l" defTabSz="685800" rtl="0" eaLnBrk="1" latinLnBrk="0" hangingPunct="1">
                        <a:defRPr sz="1350" b="1" kern="1200">
                          <a:solidFill>
                            <a:schemeClr val="dk1"/>
                          </a:solidFill>
                          <a:latin typeface="Calibri"/>
                        </a:defRPr>
                      </a:lvl8pPr>
                      <a:lvl9pPr marL="2743200" algn="l" defTabSz="685800" rtl="0" eaLnBrk="1" latinLnBrk="0" hangingPunct="1">
                        <a:defRPr sz="1350" b="1"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5"/>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6"/>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7"/>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8"/>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9"/>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5"/>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6"/>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7"/>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8"/>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9"/>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5"/>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EFF3EA"/>
                    </a:solidFill>
                  </a:tcPr>
                </a:tc>
                <a:extLst>
                  <a:ext uri="{0D108BD9-81ED-4DB2-BD59-A6C34878D82A}">
                    <a16:rowId xmlns:a16="http://schemas.microsoft.com/office/drawing/2014/main" val="1942247456"/>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2577880252"/>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EFF3EA"/>
                    </a:solidFill>
                  </a:tcPr>
                </a:tc>
                <a:extLst>
                  <a:ext uri="{0D108BD9-81ED-4DB2-BD59-A6C34878D82A}">
                    <a16:rowId xmlns:a16="http://schemas.microsoft.com/office/drawing/2014/main" val="195121142"/>
                  </a:ext>
                </a:extLst>
              </a:tr>
            </a:tbl>
          </a:graphicData>
        </a:graphic>
      </p:graphicFrame>
    </p:spTree>
    <p:extLst>
      <p:ext uri="{BB962C8B-B14F-4D97-AF65-F5344CB8AC3E}">
        <p14:creationId xmlns:p14="http://schemas.microsoft.com/office/powerpoint/2010/main" val="188813726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1185</TotalTime>
  <Words>6297</Words>
  <Application>Microsoft Office PowerPoint</Application>
  <PresentationFormat>A4 Paper (210x297 mm)</PresentationFormat>
  <Paragraphs>1173</Paragraphs>
  <Slides>32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32</vt:i4>
      </vt:variant>
    </vt:vector>
  </HeadingPairs>
  <TitlesOfParts>
    <vt:vector size="42" baseType="lpstr">
      <vt:lpstr>Adobe Heiti Std R</vt:lpstr>
      <vt:lpstr>Arial</vt:lpstr>
      <vt:lpstr>Calibri</vt:lpstr>
      <vt:lpstr>Calibri Light</vt:lpstr>
      <vt:lpstr>Gill Sans MT</vt:lpstr>
      <vt:lpstr>Noto Sans Symbols</vt:lpstr>
      <vt:lpstr>Roboto</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Manning</dc:creator>
  <cp:lastModifiedBy>Andre Charlemagne</cp:lastModifiedBy>
  <cp:revision>84</cp:revision>
  <cp:lastPrinted>2021-10-07T13:47:53Z</cp:lastPrinted>
  <dcterms:created xsi:type="dcterms:W3CDTF">2019-09-10T14:02:31Z</dcterms:created>
  <dcterms:modified xsi:type="dcterms:W3CDTF">2021-10-07T13:54:49Z</dcterms:modified>
</cp:coreProperties>
</file>