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258" r:id="rId2"/>
    <p:sldId id="290" r:id="rId3"/>
    <p:sldId id="259" r:id="rId4"/>
    <p:sldId id="292" r:id="rId5"/>
    <p:sldId id="293" r:id="rId6"/>
    <p:sldId id="294" r:id="rId7"/>
    <p:sldId id="295" r:id="rId8"/>
    <p:sldId id="296" r:id="rId9"/>
    <p:sldId id="297" r:id="rId10"/>
    <p:sldId id="298" r:id="rId11"/>
    <p:sldId id="299" r:id="rId12"/>
    <p:sldId id="300" r:id="rId13"/>
    <p:sldId id="301" r:id="rId14"/>
    <p:sldId id="276" r:id="rId15"/>
    <p:sldId id="286" r:id="rId16"/>
    <p:sldId id="302" r:id="rId17"/>
    <p:sldId id="303" r:id="rId18"/>
    <p:sldId id="261" r:id="rId19"/>
    <p:sldId id="268" r:id="rId20"/>
    <p:sldId id="264" r:id="rId21"/>
    <p:sldId id="265" r:id="rId22"/>
    <p:sldId id="266" r:id="rId23"/>
    <p:sldId id="267" r:id="rId24"/>
    <p:sldId id="304" r:id="rId25"/>
    <p:sldId id="305" r:id="rId26"/>
    <p:sldId id="306" r:id="rId27"/>
    <p:sldId id="307" r:id="rId28"/>
    <p:sldId id="308" r:id="rId29"/>
    <p:sldId id="272" r:id="rId30"/>
    <p:sldId id="273" r:id="rId31"/>
  </p:sldIdLst>
  <p:sldSz cx="6858000" cy="9906000" type="A4"/>
  <p:notesSz cx="7023100" cy="101584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ABAB"/>
    <a:srgbClr val="D09E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667" autoAdjust="0"/>
    <p:restoredTop sz="94660"/>
  </p:normalViewPr>
  <p:slideViewPr>
    <p:cSldViewPr snapToGrid="0" showGuides="1">
      <p:cViewPr>
        <p:scale>
          <a:sx n="80" d="100"/>
          <a:sy n="80" d="100"/>
        </p:scale>
        <p:origin x="540" y="138"/>
      </p:cViewPr>
      <p:guideLst>
        <p:guide orient="horz" pos="3120"/>
        <p:guide pos="2160"/>
      </p:guideLst>
    </p:cSldViewPr>
  </p:slideViewPr>
  <p:notesTextViewPr>
    <p:cViewPr>
      <p:scale>
        <a:sx n="1" d="1"/>
        <a:sy n="1" d="1"/>
      </p:scale>
      <p:origin x="0" y="0"/>
    </p:cViewPr>
  </p:notesTextViewPr>
  <p:sorterViewPr>
    <p:cViewPr>
      <p:scale>
        <a:sx n="200" d="100"/>
        <a:sy n="200" d="100"/>
      </p:scale>
      <p:origin x="0" y="-334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43343" cy="507921"/>
          </a:xfrm>
          <a:prstGeom prst="rect">
            <a:avLst/>
          </a:prstGeom>
        </p:spPr>
        <p:txBody>
          <a:bodyPr vert="horz" lIns="93936" tIns="46968" rIns="93936" bIns="46968" rtlCol="0"/>
          <a:lstStyle>
            <a:lvl1pPr algn="l">
              <a:defRPr sz="1200"/>
            </a:lvl1pPr>
          </a:lstStyle>
          <a:p>
            <a:endParaRPr lang="en-GB"/>
          </a:p>
        </p:txBody>
      </p:sp>
      <p:sp>
        <p:nvSpPr>
          <p:cNvPr id="3" name="Date Placeholder 2"/>
          <p:cNvSpPr>
            <a:spLocks noGrp="1"/>
          </p:cNvSpPr>
          <p:nvPr>
            <p:ph type="dt" idx="1"/>
          </p:nvPr>
        </p:nvSpPr>
        <p:spPr>
          <a:xfrm>
            <a:off x="3978132" y="0"/>
            <a:ext cx="3043343" cy="507921"/>
          </a:xfrm>
          <a:prstGeom prst="rect">
            <a:avLst/>
          </a:prstGeom>
        </p:spPr>
        <p:txBody>
          <a:bodyPr vert="horz" lIns="93936" tIns="46968" rIns="93936" bIns="46968" rtlCol="0"/>
          <a:lstStyle>
            <a:lvl1pPr algn="r">
              <a:defRPr sz="1200"/>
            </a:lvl1pPr>
          </a:lstStyle>
          <a:p>
            <a:fld id="{D9EA9153-F602-4390-B2A7-36D6AA2EB45C}" type="datetimeFigureOut">
              <a:rPr lang="en-GB" smtClean="0"/>
              <a:t>14/10/2021</a:t>
            </a:fld>
            <a:endParaRPr lang="en-GB"/>
          </a:p>
        </p:txBody>
      </p:sp>
      <p:sp>
        <p:nvSpPr>
          <p:cNvPr id="4" name="Slide Image Placeholder 3"/>
          <p:cNvSpPr>
            <a:spLocks noGrp="1" noRot="1" noChangeAspect="1"/>
          </p:cNvSpPr>
          <p:nvPr>
            <p:ph type="sldImg" idx="2"/>
          </p:nvPr>
        </p:nvSpPr>
        <p:spPr>
          <a:xfrm>
            <a:off x="2192338" y="762000"/>
            <a:ext cx="2638425" cy="3810000"/>
          </a:xfrm>
          <a:prstGeom prst="rect">
            <a:avLst/>
          </a:prstGeom>
          <a:noFill/>
          <a:ln w="12700">
            <a:solidFill>
              <a:prstClr val="black"/>
            </a:solidFill>
          </a:ln>
        </p:spPr>
        <p:txBody>
          <a:bodyPr vert="horz" lIns="93936" tIns="46968" rIns="93936" bIns="46968" rtlCol="0" anchor="ctr"/>
          <a:lstStyle/>
          <a:p>
            <a:endParaRPr lang="en-GB"/>
          </a:p>
        </p:txBody>
      </p:sp>
      <p:sp>
        <p:nvSpPr>
          <p:cNvPr id="5" name="Notes Placeholder 4"/>
          <p:cNvSpPr>
            <a:spLocks noGrp="1"/>
          </p:cNvSpPr>
          <p:nvPr>
            <p:ph type="body" sz="quarter" idx="3"/>
          </p:nvPr>
        </p:nvSpPr>
        <p:spPr>
          <a:xfrm>
            <a:off x="702311" y="4825247"/>
            <a:ext cx="5618480" cy="4571286"/>
          </a:xfrm>
          <a:prstGeom prst="rect">
            <a:avLst/>
          </a:prstGeom>
        </p:spPr>
        <p:txBody>
          <a:bodyPr vert="horz" lIns="93936" tIns="46968" rIns="93936" bIns="4696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648729"/>
            <a:ext cx="3043343" cy="507921"/>
          </a:xfrm>
          <a:prstGeom prst="rect">
            <a:avLst/>
          </a:prstGeom>
        </p:spPr>
        <p:txBody>
          <a:bodyPr vert="horz" lIns="93936" tIns="46968" rIns="93936" bIns="46968" rtlCol="0" anchor="b"/>
          <a:lstStyle>
            <a:lvl1pPr algn="l">
              <a:defRPr sz="1200"/>
            </a:lvl1pPr>
          </a:lstStyle>
          <a:p>
            <a:endParaRPr lang="en-GB"/>
          </a:p>
        </p:txBody>
      </p:sp>
      <p:sp>
        <p:nvSpPr>
          <p:cNvPr id="7" name="Slide Number Placeholder 6"/>
          <p:cNvSpPr>
            <a:spLocks noGrp="1"/>
          </p:cNvSpPr>
          <p:nvPr>
            <p:ph type="sldNum" sz="quarter" idx="5"/>
          </p:nvPr>
        </p:nvSpPr>
        <p:spPr>
          <a:xfrm>
            <a:off x="3978132" y="9648729"/>
            <a:ext cx="3043343" cy="507921"/>
          </a:xfrm>
          <a:prstGeom prst="rect">
            <a:avLst/>
          </a:prstGeom>
        </p:spPr>
        <p:txBody>
          <a:bodyPr vert="horz" lIns="93936" tIns="46968" rIns="93936" bIns="46968" rtlCol="0" anchor="b"/>
          <a:lstStyle>
            <a:lvl1pPr algn="r">
              <a:defRPr sz="1200"/>
            </a:lvl1pPr>
          </a:lstStyle>
          <a:p>
            <a:fld id="{082D7EFD-0378-4CD0-B609-7F758BACB8A1}" type="slidenum">
              <a:rPr lang="en-GB" smtClean="0"/>
              <a:t>‹#›</a:t>
            </a:fld>
            <a:endParaRPr lang="en-GB"/>
          </a:p>
        </p:txBody>
      </p:sp>
    </p:spTree>
    <p:extLst>
      <p:ext uri="{BB962C8B-B14F-4D97-AF65-F5344CB8AC3E}">
        <p14:creationId xmlns:p14="http://schemas.microsoft.com/office/powerpoint/2010/main" val="2722330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BB68E49-A220-440F-B818-2301139086D8}" type="slidenum">
              <a:rPr lang="en-GB" smtClean="0"/>
              <a:t>7</a:t>
            </a:fld>
            <a:endParaRPr lang="en-GB"/>
          </a:p>
        </p:txBody>
      </p:sp>
    </p:spTree>
    <p:extLst>
      <p:ext uri="{BB962C8B-B14F-4D97-AF65-F5344CB8AC3E}">
        <p14:creationId xmlns:p14="http://schemas.microsoft.com/office/powerpoint/2010/main" val="4694357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D93EAD9-0A53-4456-A6B9-C035B4941140}"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1955121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93EAD9-0A53-4456-A6B9-C035B4941140}"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1103467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D93EAD9-0A53-4456-A6B9-C035B4941140}"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3926403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D93EAD9-0A53-4456-A6B9-C035B4941140}" type="datetimeFigureOut">
              <a:rPr lang="en-GB" smtClean="0"/>
              <a:t>14/10/2021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23235085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D93EAD9-0A53-4456-A6B9-C035B4941140}" type="datetimeFigureOut">
              <a:rPr lang="en-GB" smtClean="0"/>
              <a:t>14/10/2021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1245862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D93EAD9-0A53-4456-A6B9-C035B4941140}" type="datetimeFigureOut">
              <a:rPr lang="en-GB" smtClean="0"/>
              <a:t>14/10/2021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11950335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93EAD9-0A53-4456-A6B9-C035B4941140}" type="datetimeFigureOut">
              <a:rPr lang="en-GB" smtClean="0"/>
              <a:t>14/10/2021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31764988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CD93EAD9-0A53-4456-A6B9-C035B4941140}" type="datetimeFigureOut">
              <a:rPr lang="en-GB" smtClean="0"/>
              <a:t>14/10/2021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1292763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CD93EAD9-0A53-4456-A6B9-C035B4941140}" type="datetimeFigureOut">
              <a:rPr lang="en-GB" smtClean="0"/>
              <a:t>14/10/2021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2779501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93EAD9-0A53-4456-A6B9-C035B4941140}"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37807097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93EAD9-0A53-4456-A6B9-C035B4941140}"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939734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CD93EAD9-0A53-4456-A6B9-C035B4941140}" type="datetimeFigureOut">
              <a:rPr lang="en-GB" smtClean="0"/>
              <a:t>14/10/2021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2C5EC49-F7CF-47BC-8D07-4B828922802E}" type="slidenum">
              <a:rPr lang="en-GB" smtClean="0"/>
              <a:t>‹#›</a:t>
            </a:fld>
            <a:endParaRPr lang="en-GB"/>
          </a:p>
        </p:txBody>
      </p:sp>
    </p:spTree>
    <p:extLst>
      <p:ext uri="{BB962C8B-B14F-4D97-AF65-F5344CB8AC3E}">
        <p14:creationId xmlns:p14="http://schemas.microsoft.com/office/powerpoint/2010/main" val="23770618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www.mggs.org/wp-content/uploads/Year-7-Curriculum-Booklet-2019-20-Final.pdf"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12.gif"/><Relationship Id="rId5" Type="http://schemas.openxmlformats.org/officeDocument/2006/relationships/image" Target="../media/image6.png"/><Relationship Id="rId10" Type="http://schemas.openxmlformats.org/officeDocument/2006/relationships/image" Target="../media/image11.jpeg"/><Relationship Id="rId4" Type="http://schemas.openxmlformats.org/officeDocument/2006/relationships/image" Target="../media/image5.png"/><Relationship Id="rId9"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350FBFA2-ECA4-47C5-BA84-D8DA738474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2218" y="1238705"/>
            <a:ext cx="7302436" cy="7227411"/>
          </a:xfrm>
          <a:prstGeom prst="rect">
            <a:avLst/>
          </a:prstGeom>
        </p:spPr>
      </p:pic>
      <p:sp>
        <p:nvSpPr>
          <p:cNvPr id="33"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4" name="Rectangle 9"/>
          <p:cNvSpPr>
            <a:spLocks noChangeArrowheads="1"/>
          </p:cNvSpPr>
          <p:nvPr/>
        </p:nvSpPr>
        <p:spPr bwMode="auto">
          <a:xfrm>
            <a:off x="0" y="45720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6029325" algn="l"/>
              </a:tabLst>
              <a:defRPr>
                <a:solidFill>
                  <a:schemeClr val="tx1"/>
                </a:solidFill>
                <a:latin typeface="Arial" panose="020B0604020202020204" pitchFamily="34" charset="0"/>
              </a:defRPr>
            </a:lvl1pPr>
            <a:lvl2pPr eaLnBrk="0" fontAlgn="base" hangingPunct="0">
              <a:spcBef>
                <a:spcPct val="0"/>
              </a:spcBef>
              <a:spcAft>
                <a:spcPct val="0"/>
              </a:spcAft>
              <a:tabLst>
                <a:tab pos="6029325" algn="l"/>
              </a:tabLst>
              <a:defRPr>
                <a:solidFill>
                  <a:schemeClr val="tx1"/>
                </a:solidFill>
                <a:latin typeface="Arial" panose="020B0604020202020204" pitchFamily="34" charset="0"/>
              </a:defRPr>
            </a:lvl2pPr>
            <a:lvl3pPr eaLnBrk="0" fontAlgn="base" hangingPunct="0">
              <a:spcBef>
                <a:spcPct val="0"/>
              </a:spcBef>
              <a:spcAft>
                <a:spcPct val="0"/>
              </a:spcAft>
              <a:tabLst>
                <a:tab pos="6029325" algn="l"/>
              </a:tabLst>
              <a:defRPr>
                <a:solidFill>
                  <a:schemeClr val="tx1"/>
                </a:solidFill>
                <a:latin typeface="Arial" panose="020B0604020202020204" pitchFamily="34" charset="0"/>
              </a:defRPr>
            </a:lvl3pPr>
            <a:lvl4pPr eaLnBrk="0" fontAlgn="base" hangingPunct="0">
              <a:spcBef>
                <a:spcPct val="0"/>
              </a:spcBef>
              <a:spcAft>
                <a:spcPct val="0"/>
              </a:spcAft>
              <a:tabLst>
                <a:tab pos="6029325" algn="l"/>
              </a:tabLst>
              <a:defRPr>
                <a:solidFill>
                  <a:schemeClr val="tx1"/>
                </a:solidFill>
                <a:latin typeface="Arial" panose="020B0604020202020204" pitchFamily="34" charset="0"/>
              </a:defRPr>
            </a:lvl4pPr>
            <a:lvl5pPr eaLnBrk="0" fontAlgn="base" hangingPunct="0">
              <a:spcBef>
                <a:spcPct val="0"/>
              </a:spcBef>
              <a:spcAft>
                <a:spcPct val="0"/>
              </a:spcAft>
              <a:tabLst>
                <a:tab pos="6029325" algn="l"/>
              </a:tabLst>
              <a:defRPr>
                <a:solidFill>
                  <a:schemeClr val="tx1"/>
                </a:solidFill>
                <a:latin typeface="Arial" panose="020B0604020202020204" pitchFamily="34" charset="0"/>
              </a:defRPr>
            </a:lvl5pPr>
            <a:lvl6pPr eaLnBrk="0" fontAlgn="base" hangingPunct="0">
              <a:spcBef>
                <a:spcPct val="0"/>
              </a:spcBef>
              <a:spcAft>
                <a:spcPct val="0"/>
              </a:spcAft>
              <a:tabLst>
                <a:tab pos="6029325" algn="l"/>
              </a:tabLst>
              <a:defRPr>
                <a:solidFill>
                  <a:schemeClr val="tx1"/>
                </a:solidFill>
                <a:latin typeface="Arial" panose="020B0604020202020204" pitchFamily="34" charset="0"/>
              </a:defRPr>
            </a:lvl6pPr>
            <a:lvl7pPr eaLnBrk="0" fontAlgn="base" hangingPunct="0">
              <a:spcBef>
                <a:spcPct val="0"/>
              </a:spcBef>
              <a:spcAft>
                <a:spcPct val="0"/>
              </a:spcAft>
              <a:tabLst>
                <a:tab pos="6029325" algn="l"/>
              </a:tabLst>
              <a:defRPr>
                <a:solidFill>
                  <a:schemeClr val="tx1"/>
                </a:solidFill>
                <a:latin typeface="Arial" panose="020B0604020202020204" pitchFamily="34" charset="0"/>
              </a:defRPr>
            </a:lvl7pPr>
            <a:lvl8pPr eaLnBrk="0" fontAlgn="base" hangingPunct="0">
              <a:spcBef>
                <a:spcPct val="0"/>
              </a:spcBef>
              <a:spcAft>
                <a:spcPct val="0"/>
              </a:spcAft>
              <a:tabLst>
                <a:tab pos="6029325" algn="l"/>
              </a:tabLst>
              <a:defRPr>
                <a:solidFill>
                  <a:schemeClr val="tx1"/>
                </a:solidFill>
                <a:latin typeface="Arial" panose="020B0604020202020204" pitchFamily="34" charset="0"/>
              </a:defRPr>
            </a:lvl8pPr>
            <a:lvl9pPr eaLnBrk="0" fontAlgn="base" hangingPunct="0">
              <a:spcBef>
                <a:spcPct val="0"/>
              </a:spcBef>
              <a:spcAft>
                <a:spcPct val="0"/>
              </a:spcAft>
              <a:tabLst>
                <a:tab pos="6029325"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6029325" algn="l"/>
              </a:tabLst>
            </a:pPr>
            <a:endParaRPr kumimoji="0" lang="en-GB" altLang="en-US"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6029325" algn="l"/>
              </a:tabLst>
            </a:pP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200" b="0" i="0" u="none" strike="noStrike" cap="none" normalizeH="0" baseline="0">
              <a:ln>
                <a:noFill/>
              </a:ln>
              <a:solidFill>
                <a:schemeClr val="tx1"/>
              </a:solidFill>
              <a:effectLst/>
              <a:latin typeface="Arial" panose="020B0604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029325" algn="l"/>
              </a:tabLst>
            </a:pPr>
            <a:r>
              <a:rPr kumimoji="0" lang="en-GB" altLang="en-US" sz="12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endParaRPr kumimoji="0" lang="en-GB" altLang="en-US"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6029325" algn="l"/>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35" name="Right Triangle 34"/>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36" name="Right Triangle 35"/>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37" name="Right Triangle 36"/>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38" name="Picture 3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grpSp>
        <p:nvGrpSpPr>
          <p:cNvPr id="39" name="Group 38"/>
          <p:cNvGrpSpPr/>
          <p:nvPr/>
        </p:nvGrpSpPr>
        <p:grpSpPr>
          <a:xfrm flipH="1" flipV="1">
            <a:off x="-10020619" y="457200"/>
            <a:ext cx="19261521" cy="10747084"/>
            <a:chOff x="-1789991" y="2903916"/>
            <a:chExt cx="17955438" cy="9704591"/>
          </a:xfrm>
        </p:grpSpPr>
        <p:sp>
          <p:nvSpPr>
            <p:cNvPr id="40" name="Right Triangle 39"/>
            <p:cNvSpPr/>
            <p:nvPr/>
          </p:nvSpPr>
          <p:spPr>
            <a:xfrm rot="2009829" flipV="1">
              <a:off x="-1789991" y="295197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41" name="Right Triangle 40"/>
            <p:cNvSpPr/>
            <p:nvPr/>
          </p:nvSpPr>
          <p:spPr>
            <a:xfrm rot="20839862" flipH="1" flipV="1">
              <a:off x="5138672" y="2910152"/>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42" name="Right Triangle 41"/>
            <p:cNvSpPr/>
            <p:nvPr/>
          </p:nvSpPr>
          <p:spPr>
            <a:xfrm rot="19616335" flipH="1" flipV="1">
              <a:off x="3403245" y="2903916"/>
              <a:ext cx="1970307" cy="3120397"/>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grpSp>
      <p:sp>
        <p:nvSpPr>
          <p:cNvPr id="43" name="TextBox 26"/>
          <p:cNvSpPr txBox="1">
            <a:spLocks noChangeArrowheads="1"/>
          </p:cNvSpPr>
          <p:nvPr/>
        </p:nvSpPr>
        <p:spPr bwMode="auto">
          <a:xfrm>
            <a:off x="881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1" i="0" u="none" strike="noStrike" cap="none" normalizeH="0" baseline="0" dirty="0">
                <a:ln>
                  <a:noFill/>
                </a:ln>
                <a:solidFill>
                  <a:srgbClr val="FFFFFF"/>
                </a:solidFill>
                <a:latin typeface="Arial" panose="020B0604020202020204" pitchFamily="34" charset="0"/>
                <a:ea typeface="Adobe Heiti Std R" panose="020B0400000000000000" pitchFamily="34" charset="-128"/>
                <a:cs typeface="Arial" panose="020B0604020202020204" pitchFamily="34" charset="0"/>
              </a:rPr>
              <a:t>Year </a:t>
            </a:r>
            <a:r>
              <a:rPr lang="en-US" altLang="en-US" sz="2800" b="1" dirty="0">
                <a:solidFill>
                  <a:srgbClr val="FFFFFF"/>
                </a:solidFill>
                <a:latin typeface="Arial" panose="020B0604020202020204" pitchFamily="34" charset="0"/>
                <a:ea typeface="Adobe Heiti Std R" panose="020B0400000000000000" pitchFamily="34" charset="-128"/>
                <a:cs typeface="Arial" panose="020B0604020202020204" pitchFamily="34" charset="0"/>
              </a:rPr>
              <a:t>7</a:t>
            </a:r>
            <a:r>
              <a:rPr kumimoji="0" lang="en-US" altLang="en-US" sz="2800" b="1" i="0" u="none" strike="noStrike" cap="none" normalizeH="0" baseline="0" dirty="0">
                <a:ln>
                  <a:noFill/>
                </a:ln>
                <a:solidFill>
                  <a:srgbClr val="FFFFFF"/>
                </a:solidFill>
                <a:latin typeface="Arial" panose="020B0604020202020204" pitchFamily="34" charset="0"/>
                <a:ea typeface="Adobe Heiti Std R" panose="020B0400000000000000" pitchFamily="34" charset="-128"/>
                <a:cs typeface="Arial" panose="020B0604020202020204" pitchFamily="34" charset="0"/>
              </a:rPr>
              <a:t> Curriculum</a:t>
            </a:r>
            <a:r>
              <a:rPr kumimoji="0" lang="en-US" altLang="en-US" sz="2800" b="1" i="0" u="none" strike="noStrike" cap="none" normalizeH="0" dirty="0">
                <a:ln>
                  <a:noFill/>
                </a:ln>
                <a:solidFill>
                  <a:srgbClr val="FFFFFF"/>
                </a:solidFill>
                <a:latin typeface="Arial" panose="020B0604020202020204" pitchFamily="34" charset="0"/>
                <a:ea typeface="Adobe Heiti Std R" panose="020B0400000000000000" pitchFamily="34" charset="-128"/>
                <a:cs typeface="Arial" panose="020B0604020202020204" pitchFamily="34" charset="0"/>
              </a:rPr>
              <a:t> Booklet</a:t>
            </a:r>
            <a:endParaRPr kumimoji="0" lang="en-US" altLang="en-US" sz="2000" b="0" i="0" u="none" strike="noStrike" cap="none" normalizeH="0" baseline="0" dirty="0">
              <a:ln>
                <a:noFill/>
              </a:ln>
              <a:solidFill>
                <a:schemeClr val="tx1"/>
              </a:solidFill>
              <a:latin typeface="Arial" panose="020B0604020202020204" pitchFamily="34" charset="0"/>
              <a:ea typeface="Adobe Heiti Std R" panose="020B0400000000000000" pitchFamily="34" charset="-128"/>
              <a:cs typeface="Arial" panose="020B0604020202020204" pitchFamily="34" charset="0"/>
            </a:endParaRPr>
          </a:p>
        </p:txBody>
      </p:sp>
      <p:sp>
        <p:nvSpPr>
          <p:cNvPr id="15" name="TextBox 26"/>
          <p:cNvSpPr txBox="1">
            <a:spLocks noChangeArrowheads="1"/>
          </p:cNvSpPr>
          <p:nvPr/>
        </p:nvSpPr>
        <p:spPr bwMode="auto">
          <a:xfrm>
            <a:off x="1770943" y="8667048"/>
            <a:ext cx="486075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3200" b="1" i="0" u="none" strike="noStrike" cap="none" normalizeH="0" baseline="0" dirty="0">
                <a:ln>
                  <a:noFill/>
                </a:ln>
                <a:solidFill>
                  <a:srgbClr val="FFFFFF"/>
                </a:solidFill>
                <a:latin typeface="Arial" panose="020B0604020202020204" pitchFamily="34" charset="0"/>
                <a:ea typeface="Adobe Heiti Std R" panose="020B0400000000000000" pitchFamily="34" charset="-128"/>
                <a:cs typeface="Arial" panose="020B0604020202020204" pitchFamily="34" charset="0"/>
              </a:rPr>
              <a:t>St Aloysius’ College</a:t>
            </a:r>
          </a:p>
          <a:p>
            <a:pPr marL="0" marR="0" lvl="0" indent="0" algn="r" defTabSz="914400" rtl="0" eaLnBrk="0" fontAlgn="base" latinLnBrk="0" hangingPunct="0">
              <a:lnSpc>
                <a:spcPct val="100000"/>
              </a:lnSpc>
              <a:spcBef>
                <a:spcPct val="0"/>
              </a:spcBef>
              <a:spcAft>
                <a:spcPct val="0"/>
              </a:spcAft>
              <a:buClrTx/>
              <a:buSzTx/>
              <a:buFontTx/>
              <a:buNone/>
              <a:tabLst/>
            </a:pPr>
            <a:r>
              <a:rPr lang="en-US" altLang="en-US" sz="3200" b="1" dirty="0">
                <a:solidFill>
                  <a:srgbClr val="FFFFFF"/>
                </a:solidFill>
                <a:latin typeface="Arial" panose="020B0604020202020204" pitchFamily="34" charset="0"/>
                <a:ea typeface="Adobe Heiti Std R" panose="020B0400000000000000" pitchFamily="34" charset="-128"/>
                <a:cs typeface="Arial" panose="020B0604020202020204" pitchFamily="34" charset="0"/>
              </a:rPr>
              <a:t>2021/2022</a:t>
            </a:r>
            <a:endParaRPr kumimoji="0" lang="en-US" altLang="en-US" sz="2400" b="0" i="0" u="none" strike="noStrike" cap="none" normalizeH="0" baseline="0" dirty="0">
              <a:ln>
                <a:noFill/>
              </a:ln>
              <a:solidFill>
                <a:schemeClr val="tx1"/>
              </a:solidFill>
              <a:latin typeface="Arial" panose="020B0604020202020204" pitchFamily="34" charset="0"/>
              <a:ea typeface="Adobe Heiti Std R" panose="020B0400000000000000" pitchFamily="34" charset="-128"/>
              <a:cs typeface="Arial" panose="020B0604020202020204" pitchFamily="34" charset="0"/>
            </a:endParaRPr>
          </a:p>
        </p:txBody>
      </p:sp>
    </p:spTree>
    <p:extLst>
      <p:ext uri="{BB962C8B-B14F-4D97-AF65-F5344CB8AC3E}">
        <p14:creationId xmlns:p14="http://schemas.microsoft.com/office/powerpoint/2010/main" val="36850003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5075170" y="-17560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4" name="TextBox 26"/>
          <p:cNvSpPr txBox="1">
            <a:spLocks noChangeArrowheads="1"/>
          </p:cNvSpPr>
          <p:nvPr/>
        </p:nvSpPr>
        <p:spPr bwMode="auto">
          <a:xfrm>
            <a:off x="1008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Contents Page</a:t>
            </a:r>
            <a:endParaRPr kumimoji="0" lang="en-US" altLang="en-US" sz="20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15" name="TextBox 14"/>
          <p:cNvSpPr txBox="1"/>
          <p:nvPr/>
        </p:nvSpPr>
        <p:spPr>
          <a:xfrm>
            <a:off x="3298195" y="9682490"/>
            <a:ext cx="261610"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1</a:t>
            </a:r>
          </a:p>
        </p:txBody>
      </p:sp>
      <p:graphicFrame>
        <p:nvGraphicFramePr>
          <p:cNvPr id="11" name="Table 10"/>
          <p:cNvGraphicFramePr>
            <a:graphicFrameLocks noGrp="1"/>
          </p:cNvGraphicFramePr>
          <p:nvPr>
            <p:extLst>
              <p:ext uri="{D42A27DB-BD31-4B8C-83A1-F6EECF244321}">
                <p14:modId xmlns:p14="http://schemas.microsoft.com/office/powerpoint/2010/main" val="1579770060"/>
              </p:ext>
            </p:extLst>
          </p:nvPr>
        </p:nvGraphicFramePr>
        <p:xfrm>
          <a:off x="377086" y="957458"/>
          <a:ext cx="6070268" cy="5660909"/>
        </p:xfrm>
        <a:graphic>
          <a:graphicData uri="http://schemas.openxmlformats.org/drawingml/2006/table">
            <a:tbl>
              <a:tblPr firstRow="1" firstCol="1" bandRow="1"/>
              <a:tblGrid>
                <a:gridCol w="5631746">
                  <a:extLst>
                    <a:ext uri="{9D8B030D-6E8A-4147-A177-3AD203B41FA5}">
                      <a16:colId xmlns:a16="http://schemas.microsoft.com/office/drawing/2014/main" val="3987526536"/>
                    </a:ext>
                  </a:extLst>
                </a:gridCol>
                <a:gridCol w="438522">
                  <a:extLst>
                    <a:ext uri="{9D8B030D-6E8A-4147-A177-3AD203B41FA5}">
                      <a16:colId xmlns:a16="http://schemas.microsoft.com/office/drawing/2014/main" val="1567305745"/>
                    </a:ext>
                  </a:extLst>
                </a:gridCol>
              </a:tblGrid>
              <a:tr h="304282">
                <a:tc>
                  <a:txBody>
                    <a:bodyPr/>
                    <a:lstStyle/>
                    <a:p>
                      <a:pPr>
                        <a:lnSpc>
                          <a:spcPct val="107000"/>
                        </a:lnSpc>
                        <a:spcAft>
                          <a:spcPts val="0"/>
                        </a:spcAft>
                      </a:pPr>
                      <a:r>
                        <a:rPr lang="en-GB" sz="1400" b="1">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 </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nSpc>
                          <a:spcPct val="107000"/>
                        </a:lnSpc>
                        <a:spcAft>
                          <a:spcPts val="0"/>
                        </a:spcAft>
                      </a:pPr>
                      <a:endPar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endParaRP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436365613"/>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Introduction</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2</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4227738436"/>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Art</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4</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649010873"/>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Computer Science</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5</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2179342311"/>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Design and Technology</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6</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288086155"/>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English</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7</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2731788104"/>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Geography</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8</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001121595"/>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History</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9</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294239308"/>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Mathematics</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10</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92470209"/>
                  </a:ext>
                </a:extLst>
              </a:tr>
              <a:tr h="363267">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Modern Foreign Languages (French)</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11</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3480341766"/>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Modern Foreign Languages (Spanish)</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12</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416573726"/>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Music</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13</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2648015878"/>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PE</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14</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936811236"/>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Religious</a:t>
                      </a:r>
                      <a:r>
                        <a:rPr lang="en-GB" sz="1400" b="1" baseline="0"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 Education</a:t>
                      </a:r>
                      <a:endPar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endParaRP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15</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4047787973"/>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Science</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16</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308662179"/>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Assessment &amp; Revision</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17</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565401257"/>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Leaning Apps</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18</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15193886"/>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Go4Schools</a:t>
                      </a:r>
                    </a:p>
                  </a:txBody>
                  <a:tcPr marL="64589" marR="64589" marT="0" marB="0" anchor="ctr">
                    <a:lnL>
                      <a:noFill/>
                    </a:lnL>
                    <a:lnR>
                      <a:noFill/>
                    </a:lnR>
                    <a:lnT>
                      <a:noFill/>
                    </a:lnT>
                    <a:lnB>
                      <a:noFill/>
                    </a:lnB>
                    <a:lnTlToBr w="12700" cmpd="sng">
                      <a:noFill/>
                      <a:prstDash val="solid"/>
                    </a:lnTlToBr>
                    <a:lnBlToTr w="12700" cmpd="sng">
                      <a:noFill/>
                      <a:prstDash val="solid"/>
                    </a:lnBlToTr>
                    <a:solidFill>
                      <a:schemeClr val="accent6">
                        <a:lumMod val="20000"/>
                        <a:lumOff val="80000"/>
                      </a:schemeClr>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19</a:t>
                      </a:r>
                    </a:p>
                  </a:txBody>
                  <a:tcPr marL="64589" marR="64589" marT="0" marB="0" anchor="ctr">
                    <a:lnL>
                      <a:noFill/>
                    </a:lnL>
                    <a:lnR>
                      <a:noFill/>
                    </a:lnR>
                    <a:lnT>
                      <a:noFill/>
                    </a:lnT>
                    <a:lnB>
                      <a:noFill/>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3060943025"/>
                  </a:ext>
                </a:extLst>
              </a:tr>
            </a:tbl>
          </a:graphicData>
        </a:graphic>
      </p:graphicFrame>
    </p:spTree>
    <p:extLst>
      <p:ext uri="{BB962C8B-B14F-4D97-AF65-F5344CB8AC3E}">
        <p14:creationId xmlns:p14="http://schemas.microsoft.com/office/powerpoint/2010/main" val="3680800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5075170" y="-17560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4" name="TextBox 26"/>
          <p:cNvSpPr txBox="1">
            <a:spLocks noChangeArrowheads="1"/>
          </p:cNvSpPr>
          <p:nvPr/>
        </p:nvSpPr>
        <p:spPr bwMode="auto">
          <a:xfrm>
            <a:off x="1008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Introduction</a:t>
            </a:r>
            <a:endParaRPr kumimoji="0" lang="en-US" altLang="en-US" sz="20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9" name="Rectangle 8"/>
          <p:cNvSpPr/>
          <p:nvPr/>
        </p:nvSpPr>
        <p:spPr>
          <a:xfrm>
            <a:off x="296103" y="945910"/>
            <a:ext cx="6265795" cy="8565422"/>
          </a:xfrm>
          <a:prstGeom prst="rect">
            <a:avLst/>
          </a:prstGeom>
        </p:spPr>
        <p:txBody>
          <a:bodyPr wrap="square">
            <a:spAutoFit/>
          </a:bodyPr>
          <a:lstStyle/>
          <a:p>
            <a:pPr algn="just">
              <a:lnSpc>
                <a:spcPct val="120000"/>
              </a:lnSpc>
              <a:spcAft>
                <a:spcPts val="600"/>
              </a:spcAft>
            </a:pPr>
            <a:r>
              <a:rPr lang="en-GB" sz="1600" dirty="0">
                <a:ea typeface="Tahoma" panose="020B0604030504040204" pitchFamily="34" charset="0"/>
                <a:cs typeface="Tahoma" panose="020B0604030504040204" pitchFamily="34" charset="0"/>
              </a:rPr>
              <a:t>Welcome to our Curriculum Evening. Thank you for attending this important evening.</a:t>
            </a:r>
          </a:p>
          <a:p>
            <a:pPr algn="just">
              <a:lnSpc>
                <a:spcPct val="120000"/>
              </a:lnSpc>
              <a:spcAft>
                <a:spcPts val="600"/>
              </a:spcAft>
            </a:pPr>
            <a:r>
              <a:rPr lang="en-GB" sz="700" dirty="0">
                <a:ea typeface="Tahoma" panose="020B0604030504040204" pitchFamily="34" charset="0"/>
                <a:cs typeface="Tahoma" panose="020B0604030504040204" pitchFamily="34" charset="0"/>
              </a:rPr>
              <a:t> </a:t>
            </a:r>
          </a:p>
          <a:p>
            <a:pPr algn="just">
              <a:lnSpc>
                <a:spcPct val="120000"/>
              </a:lnSpc>
              <a:spcAft>
                <a:spcPts val="600"/>
              </a:spcAft>
            </a:pPr>
            <a:r>
              <a:rPr lang="en-GB" sz="1600" dirty="0">
                <a:ea typeface="Tahoma" panose="020B0604030504040204" pitchFamily="34" charset="0"/>
                <a:cs typeface="Tahoma" panose="020B0604030504040204" pitchFamily="34" charset="0"/>
              </a:rPr>
              <a:t>Tonight, is all about your child and how the St Aloysius’ College community can make further impact on your sons’ personal, social and educational journey to their GCSE exams and beyond. This evening will accomplish three important aims for you and your son:</a:t>
            </a:r>
          </a:p>
          <a:p>
            <a:pPr marL="444500" indent="-177800" algn="just">
              <a:lnSpc>
                <a:spcPct val="120000"/>
              </a:lnSpc>
              <a:spcAft>
                <a:spcPts val="600"/>
              </a:spcAft>
            </a:pPr>
            <a:r>
              <a:rPr lang="en-GB" sz="1600" dirty="0">
                <a:ea typeface="Tahoma" panose="020B0604030504040204" pitchFamily="34" charset="0"/>
                <a:cs typeface="Tahoma" panose="020B0604030504040204" pitchFamily="34" charset="0"/>
              </a:rPr>
              <a:t>•	To further develop and build on a positive and supportive relationship between parents, students and staff.</a:t>
            </a:r>
          </a:p>
          <a:p>
            <a:pPr marL="444500" indent="-177800" algn="just">
              <a:lnSpc>
                <a:spcPct val="120000"/>
              </a:lnSpc>
              <a:spcAft>
                <a:spcPts val="600"/>
              </a:spcAft>
            </a:pPr>
            <a:r>
              <a:rPr lang="en-GB" sz="1600" dirty="0">
                <a:ea typeface="Tahoma" panose="020B0604030504040204" pitchFamily="34" charset="0"/>
                <a:cs typeface="Tahoma" panose="020B0604030504040204" pitchFamily="34" charset="0"/>
              </a:rPr>
              <a:t>•	To support you, the parent with information that will enable you to ensure that your son achieves the academic outcomes that he is capable off.</a:t>
            </a:r>
          </a:p>
          <a:p>
            <a:pPr marL="444500" indent="-177800" algn="just">
              <a:lnSpc>
                <a:spcPct val="120000"/>
              </a:lnSpc>
              <a:spcAft>
                <a:spcPts val="600"/>
              </a:spcAft>
            </a:pPr>
            <a:r>
              <a:rPr lang="en-GB" sz="1600" dirty="0">
                <a:ea typeface="Tahoma" panose="020B0604030504040204" pitchFamily="34" charset="0"/>
                <a:cs typeface="Tahoma" panose="020B0604030504040204" pitchFamily="34" charset="0"/>
              </a:rPr>
              <a:t>•	To continue to nurture aspiration in your son so that he can make effective decisions when it comes to his education</a:t>
            </a:r>
          </a:p>
          <a:p>
            <a:pPr algn="just">
              <a:lnSpc>
                <a:spcPct val="120000"/>
              </a:lnSpc>
              <a:spcAft>
                <a:spcPts val="600"/>
              </a:spcAft>
            </a:pPr>
            <a:r>
              <a:rPr lang="en-GB" sz="700" dirty="0">
                <a:ea typeface="Tahoma" panose="020B0604030504040204" pitchFamily="34" charset="0"/>
                <a:cs typeface="Tahoma" panose="020B0604030504040204" pitchFamily="34" charset="0"/>
              </a:rPr>
              <a:t> </a:t>
            </a:r>
          </a:p>
          <a:p>
            <a:pPr algn="just">
              <a:lnSpc>
                <a:spcPct val="120000"/>
              </a:lnSpc>
              <a:spcAft>
                <a:spcPts val="600"/>
              </a:spcAft>
            </a:pPr>
            <a:r>
              <a:rPr lang="en-GB" sz="1600" dirty="0">
                <a:ea typeface="Tahoma" panose="020B0604030504040204" pitchFamily="34" charset="0"/>
                <a:cs typeface="Tahoma" panose="020B0604030504040204" pitchFamily="34" charset="0"/>
              </a:rPr>
              <a:t>We are here for you and your son’s education and to use this partnership to work closely together to ensure all avenues of success are taken full advantage of between now and the time your son leaves education at St Aloysius’ College.</a:t>
            </a:r>
          </a:p>
          <a:p>
            <a:pPr algn="just">
              <a:lnSpc>
                <a:spcPct val="120000"/>
              </a:lnSpc>
              <a:spcAft>
                <a:spcPts val="600"/>
              </a:spcAft>
            </a:pPr>
            <a:r>
              <a:rPr lang="en-GB" sz="1600" dirty="0">
                <a:ea typeface="Tahoma" panose="020B0604030504040204" pitchFamily="34" charset="0"/>
                <a:cs typeface="Tahoma" panose="020B0604030504040204" pitchFamily="34" charset="0"/>
              </a:rPr>
              <a:t>This booklet contains information on subject curricula and more information that will be communicated this evening.</a:t>
            </a:r>
          </a:p>
          <a:p>
            <a:pPr algn="just">
              <a:lnSpc>
                <a:spcPct val="120000"/>
              </a:lnSpc>
              <a:spcAft>
                <a:spcPts val="600"/>
              </a:spcAft>
            </a:pPr>
            <a:r>
              <a:rPr lang="en-GB" sz="700" dirty="0">
                <a:ea typeface="Tahoma" panose="020B0604030504040204" pitchFamily="34" charset="0"/>
                <a:cs typeface="Tahoma" panose="020B0604030504040204" pitchFamily="34" charset="0"/>
              </a:rPr>
              <a:t> </a:t>
            </a:r>
          </a:p>
          <a:p>
            <a:pPr algn="just">
              <a:lnSpc>
                <a:spcPct val="120000"/>
              </a:lnSpc>
              <a:spcAft>
                <a:spcPts val="600"/>
              </a:spcAft>
            </a:pPr>
            <a:r>
              <a:rPr lang="en-GB" sz="1600" dirty="0">
                <a:ea typeface="Tahoma" panose="020B0604030504040204" pitchFamily="34" charset="0"/>
                <a:cs typeface="Tahoma" panose="020B0604030504040204" pitchFamily="34" charset="0"/>
              </a:rPr>
              <a:t>Should you require any additional assistance or support at any time, please do not hesitate to contact your son’s Head of Year.</a:t>
            </a:r>
            <a:endParaRPr lang="en-GB" sz="1600" dirty="0"/>
          </a:p>
          <a:p>
            <a:br>
              <a:rPr lang="en-GB" sz="1600" dirty="0"/>
            </a:br>
            <a:r>
              <a:rPr lang="en-GB" sz="1600" dirty="0"/>
              <a:t>S Kisten</a:t>
            </a:r>
          </a:p>
          <a:p>
            <a:r>
              <a:rPr lang="en-GB" sz="1600" dirty="0"/>
              <a:t>Assistant Headteacher – Curriculum &amp; Outcomes</a:t>
            </a:r>
          </a:p>
          <a:p>
            <a:pPr algn="just">
              <a:lnSpc>
                <a:spcPct val="120000"/>
              </a:lnSpc>
              <a:spcAft>
                <a:spcPts val="600"/>
              </a:spcAft>
            </a:pPr>
            <a:endParaRPr lang="en-GB" sz="1600" dirty="0">
              <a:latin typeface="Tahoma" panose="020B0604030504040204" pitchFamily="34" charset="0"/>
              <a:ea typeface="Tahoma" panose="020B0604030504040204" pitchFamily="34" charset="0"/>
              <a:cs typeface="Tahoma" panose="020B0604030504040204" pitchFamily="34" charset="0"/>
            </a:endParaRPr>
          </a:p>
        </p:txBody>
      </p:sp>
      <p:sp>
        <p:nvSpPr>
          <p:cNvPr id="15" name="TextBox 14"/>
          <p:cNvSpPr txBox="1"/>
          <p:nvPr/>
        </p:nvSpPr>
        <p:spPr>
          <a:xfrm>
            <a:off x="3298195" y="9682490"/>
            <a:ext cx="261610"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a:t>
            </a:r>
          </a:p>
        </p:txBody>
      </p:sp>
    </p:spTree>
    <p:extLst>
      <p:ext uri="{BB962C8B-B14F-4D97-AF65-F5344CB8AC3E}">
        <p14:creationId xmlns:p14="http://schemas.microsoft.com/office/powerpoint/2010/main" val="14656143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5075170" y="-166084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4" name="TextBox 26"/>
          <p:cNvSpPr txBox="1">
            <a:spLocks noChangeArrowheads="1"/>
          </p:cNvSpPr>
          <p:nvPr/>
        </p:nvSpPr>
        <p:spPr bwMode="auto">
          <a:xfrm>
            <a:off x="1008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Introduction</a:t>
            </a:r>
            <a:endParaRPr kumimoji="0" lang="en-US" altLang="en-US" sz="20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9" name="Rectangle 8"/>
          <p:cNvSpPr/>
          <p:nvPr/>
        </p:nvSpPr>
        <p:spPr>
          <a:xfrm>
            <a:off x="296103" y="945910"/>
            <a:ext cx="6265795" cy="8620822"/>
          </a:xfrm>
          <a:prstGeom prst="rect">
            <a:avLst/>
          </a:prstGeom>
        </p:spPr>
        <p:txBody>
          <a:bodyPr wrap="square">
            <a:spAutoFit/>
          </a:bodyPr>
          <a:lstStyle/>
          <a:p>
            <a:pPr algn="just">
              <a:lnSpc>
                <a:spcPct val="120000"/>
              </a:lnSpc>
              <a:spcAft>
                <a:spcPts val="600"/>
              </a:spcAft>
            </a:pPr>
            <a:r>
              <a:rPr lang="en-GB" sz="1600" dirty="0">
                <a:ea typeface="Tahoma" panose="020B0604030504040204" pitchFamily="34" charset="0"/>
                <a:cs typeface="Tahoma" panose="020B0604030504040204" pitchFamily="34" charset="0"/>
              </a:rPr>
              <a:t>Dear Parent/Carer, </a:t>
            </a:r>
          </a:p>
          <a:p>
            <a:pPr algn="just">
              <a:lnSpc>
                <a:spcPct val="120000"/>
              </a:lnSpc>
              <a:spcAft>
                <a:spcPts val="600"/>
              </a:spcAft>
            </a:pPr>
            <a:r>
              <a:rPr lang="en-GB" sz="1600" dirty="0">
                <a:ea typeface="Tahoma" panose="020B0604030504040204" pitchFamily="34" charset="0"/>
                <a:cs typeface="Tahoma" panose="020B0604030504040204" pitchFamily="34" charset="0"/>
              </a:rPr>
              <a:t>A smooth transition from Year 6 to Year 7 is vitally important to ensure your child settles at St. Aloysius’ College and continues to make rapid progress. </a:t>
            </a:r>
          </a:p>
          <a:p>
            <a:pPr algn="just">
              <a:lnSpc>
                <a:spcPct val="120000"/>
              </a:lnSpc>
              <a:spcAft>
                <a:spcPts val="600"/>
              </a:spcAft>
            </a:pPr>
            <a:r>
              <a:rPr lang="en-GB" sz="1600" dirty="0">
                <a:ea typeface="Tahoma" panose="020B0604030504040204" pitchFamily="34" charset="0"/>
                <a:cs typeface="Tahoma" panose="020B0604030504040204" pitchFamily="34" charset="0"/>
              </a:rPr>
              <a:t>This booklet and evening is designed to raise your awareness of work and events in relation to Year 7.  It is important that you are informed so that you are in a position to support your child as they negotiate their time at school and adjust to this transition period. </a:t>
            </a:r>
          </a:p>
          <a:p>
            <a:pPr algn="just">
              <a:lnSpc>
                <a:spcPct val="120000"/>
              </a:lnSpc>
            </a:pPr>
            <a:r>
              <a:rPr lang="en-GB" sz="1600" dirty="0">
                <a:ea typeface="Tahoma" panose="020B0604030504040204" pitchFamily="34" charset="0"/>
                <a:cs typeface="Tahoma" panose="020B0604030504040204" pitchFamily="34" charset="0"/>
              </a:rPr>
              <a:t>The evening and booklet will provide an opportunity for us to inform you of key Year 7 information including: </a:t>
            </a:r>
          </a:p>
          <a:p>
            <a:pPr marL="742950" lvl="1" indent="-285750" algn="just">
              <a:lnSpc>
                <a:spcPct val="120000"/>
              </a:lnSpc>
              <a:buFont typeface="Arial" panose="020B0604020202020204" pitchFamily="34" charset="0"/>
              <a:buChar char="•"/>
            </a:pPr>
            <a:r>
              <a:rPr lang="en-GB" sz="1600" dirty="0">
                <a:ea typeface="Tahoma" panose="020B0604030504040204" pitchFamily="34" charset="0"/>
                <a:cs typeface="Tahoma" panose="020B0604030504040204" pitchFamily="34" charset="0"/>
              </a:rPr>
              <a:t>Curriculum Structure </a:t>
            </a:r>
          </a:p>
          <a:p>
            <a:pPr marL="742950" lvl="1" indent="-285750" algn="just">
              <a:lnSpc>
                <a:spcPct val="120000"/>
              </a:lnSpc>
              <a:buFont typeface="Arial" panose="020B0604020202020204" pitchFamily="34" charset="0"/>
              <a:buChar char="•"/>
            </a:pPr>
            <a:r>
              <a:rPr lang="en-GB" sz="1600" dirty="0">
                <a:ea typeface="Tahoma" panose="020B0604030504040204" pitchFamily="34" charset="0"/>
                <a:cs typeface="Tahoma" panose="020B0604030504040204" pitchFamily="34" charset="0"/>
              </a:rPr>
              <a:t>Measuring Academic Progress, including Reports </a:t>
            </a:r>
          </a:p>
          <a:p>
            <a:pPr marL="742950" lvl="1" indent="-285750" algn="just">
              <a:lnSpc>
                <a:spcPct val="120000"/>
              </a:lnSpc>
              <a:buFont typeface="Arial" panose="020B0604020202020204" pitchFamily="34" charset="0"/>
              <a:buChar char="•"/>
            </a:pPr>
            <a:r>
              <a:rPr lang="en-GB" sz="1600" dirty="0">
                <a:ea typeface="Tahoma" panose="020B0604030504040204" pitchFamily="34" charset="0"/>
                <a:cs typeface="Tahoma" panose="020B0604030504040204" pitchFamily="34" charset="0"/>
              </a:rPr>
              <a:t>School &amp; Home Support Strategies </a:t>
            </a:r>
          </a:p>
          <a:p>
            <a:pPr marL="742950" lvl="1" indent="-285750" algn="just">
              <a:lnSpc>
                <a:spcPct val="120000"/>
              </a:lnSpc>
              <a:buFont typeface="Arial" panose="020B0604020202020204" pitchFamily="34" charset="0"/>
              <a:buChar char="•"/>
            </a:pPr>
            <a:r>
              <a:rPr lang="en-GB" sz="1600" dirty="0">
                <a:ea typeface="Tahoma" panose="020B0604030504040204" pitchFamily="34" charset="0"/>
                <a:cs typeface="Tahoma" panose="020B0604030504040204" pitchFamily="34" charset="0"/>
              </a:rPr>
              <a:t>Target Setting </a:t>
            </a:r>
          </a:p>
          <a:p>
            <a:pPr marL="742950" lvl="1" indent="-285750" algn="just">
              <a:lnSpc>
                <a:spcPct val="120000"/>
              </a:lnSpc>
              <a:buFont typeface="Arial" panose="020B0604020202020204" pitchFamily="34" charset="0"/>
              <a:buChar char="•"/>
            </a:pPr>
            <a:r>
              <a:rPr lang="en-GB" sz="1600" dirty="0">
                <a:ea typeface="Tahoma" panose="020B0604030504040204" pitchFamily="34" charset="0"/>
                <a:cs typeface="Tahoma" panose="020B0604030504040204" pitchFamily="34" charset="0"/>
              </a:rPr>
              <a:t>Landmark Assessments </a:t>
            </a:r>
          </a:p>
          <a:p>
            <a:pPr marL="742950" lvl="1" indent="-285750" algn="just">
              <a:lnSpc>
                <a:spcPct val="120000"/>
              </a:lnSpc>
              <a:buFont typeface="Arial" panose="020B0604020202020204" pitchFamily="34" charset="0"/>
              <a:buChar char="•"/>
            </a:pPr>
            <a:r>
              <a:rPr lang="en-GB" sz="1600" dirty="0">
                <a:ea typeface="Tahoma" panose="020B0604030504040204" pitchFamily="34" charset="0"/>
                <a:cs typeface="Tahoma" panose="020B0604030504040204" pitchFamily="34" charset="0"/>
              </a:rPr>
              <a:t>Homework </a:t>
            </a:r>
          </a:p>
          <a:p>
            <a:pPr marL="742950" lvl="1" indent="-285750" algn="just">
              <a:lnSpc>
                <a:spcPct val="120000"/>
              </a:lnSpc>
              <a:spcAft>
                <a:spcPts val="600"/>
              </a:spcAft>
              <a:buFont typeface="Arial" panose="020B0604020202020204" pitchFamily="34" charset="0"/>
              <a:buChar char="•"/>
            </a:pPr>
            <a:r>
              <a:rPr lang="en-GB" sz="1600" dirty="0">
                <a:ea typeface="Tahoma" panose="020B0604030504040204" pitchFamily="34" charset="0"/>
                <a:cs typeface="Tahoma" panose="020B0604030504040204" pitchFamily="34" charset="0"/>
              </a:rPr>
              <a:t>Extra-Curricular Activities </a:t>
            </a:r>
          </a:p>
          <a:p>
            <a:pPr algn="just">
              <a:lnSpc>
                <a:spcPct val="120000"/>
              </a:lnSpc>
              <a:spcAft>
                <a:spcPts val="600"/>
              </a:spcAft>
            </a:pPr>
            <a:r>
              <a:rPr lang="en-GB" sz="1600" dirty="0">
                <a:ea typeface="Tahoma" panose="020B0604030504040204" pitchFamily="34" charset="0"/>
                <a:cs typeface="Tahoma" panose="020B0604030504040204" pitchFamily="34" charset="0"/>
              </a:rPr>
              <a:t>If there are any topics on which you feel you need more information, please do not hesitate to contact us. </a:t>
            </a:r>
          </a:p>
          <a:p>
            <a:pPr algn="just">
              <a:lnSpc>
                <a:spcPct val="120000"/>
              </a:lnSpc>
              <a:spcAft>
                <a:spcPts val="600"/>
              </a:spcAft>
            </a:pPr>
            <a:r>
              <a:rPr lang="en-GB" sz="1600" dirty="0">
                <a:ea typeface="Tahoma" panose="020B0604030504040204" pitchFamily="34" charset="0"/>
                <a:cs typeface="Tahoma" panose="020B0604030504040204" pitchFamily="34" charset="0"/>
              </a:rPr>
              <a:t>We do hope you enjoy the evening and find this booklet useful. </a:t>
            </a:r>
          </a:p>
          <a:p>
            <a:pPr algn="just">
              <a:lnSpc>
                <a:spcPct val="120000"/>
              </a:lnSpc>
              <a:spcAft>
                <a:spcPts val="600"/>
              </a:spcAft>
            </a:pPr>
            <a:r>
              <a:rPr lang="en-GB" sz="1600" dirty="0">
                <a:ea typeface="Tahoma" panose="020B0604030504040204" pitchFamily="34" charset="0"/>
                <a:cs typeface="Tahoma" panose="020B0604030504040204" pitchFamily="34" charset="0"/>
              </a:rPr>
              <a:t>Thank you for your continued support. </a:t>
            </a:r>
          </a:p>
          <a:p>
            <a:pPr algn="just">
              <a:lnSpc>
                <a:spcPct val="120000"/>
              </a:lnSpc>
              <a:spcAft>
                <a:spcPts val="600"/>
              </a:spcAft>
            </a:pPr>
            <a:endParaRPr lang="en-GB" sz="1600" dirty="0">
              <a:ea typeface="Tahoma" panose="020B0604030504040204" pitchFamily="34" charset="0"/>
              <a:cs typeface="Tahoma" panose="020B0604030504040204" pitchFamily="34" charset="0"/>
            </a:endParaRPr>
          </a:p>
          <a:p>
            <a:pPr algn="just">
              <a:lnSpc>
                <a:spcPct val="120000"/>
              </a:lnSpc>
              <a:spcAft>
                <a:spcPts val="600"/>
              </a:spcAft>
            </a:pPr>
            <a:r>
              <a:rPr lang="en-GB" sz="1600" dirty="0">
                <a:ea typeface="Tahoma" panose="020B0604030504040204" pitchFamily="34" charset="0"/>
                <a:cs typeface="Tahoma" panose="020B0604030504040204" pitchFamily="34" charset="0"/>
              </a:rPr>
              <a:t>Yours sincerely, </a:t>
            </a:r>
          </a:p>
          <a:p>
            <a:pPr algn="just">
              <a:lnSpc>
                <a:spcPct val="120000"/>
              </a:lnSpc>
              <a:spcAft>
                <a:spcPts val="600"/>
              </a:spcAft>
            </a:pPr>
            <a:endParaRPr lang="en-GB" sz="1600" dirty="0">
              <a:ea typeface="Tahoma" panose="020B0604030504040204" pitchFamily="34" charset="0"/>
              <a:cs typeface="Tahoma" panose="020B0604030504040204" pitchFamily="34" charset="0"/>
            </a:endParaRPr>
          </a:p>
          <a:p>
            <a:pPr algn="just">
              <a:lnSpc>
                <a:spcPct val="120000"/>
              </a:lnSpc>
              <a:spcAft>
                <a:spcPts val="600"/>
              </a:spcAft>
            </a:pPr>
            <a:r>
              <a:rPr lang="en-GB" sz="1600" dirty="0">
                <a:ea typeface="Tahoma" panose="020B0604030504040204" pitchFamily="34" charset="0"/>
                <a:cs typeface="Tahoma" panose="020B0604030504040204" pitchFamily="34" charset="0"/>
              </a:rPr>
              <a:t>Dr Ali Khan</a:t>
            </a:r>
          </a:p>
          <a:p>
            <a:pPr algn="just">
              <a:lnSpc>
                <a:spcPct val="120000"/>
              </a:lnSpc>
              <a:spcAft>
                <a:spcPts val="600"/>
              </a:spcAft>
            </a:pPr>
            <a:r>
              <a:rPr lang="en-GB" sz="1600" dirty="0">
                <a:ea typeface="Tahoma" panose="020B0604030504040204" pitchFamily="34" charset="0"/>
                <a:cs typeface="Tahoma" panose="020B0604030504040204" pitchFamily="34" charset="0"/>
              </a:rPr>
              <a:t>Head of Year 7</a:t>
            </a:r>
          </a:p>
        </p:txBody>
      </p:sp>
      <p:sp>
        <p:nvSpPr>
          <p:cNvPr id="15" name="TextBox 14"/>
          <p:cNvSpPr txBox="1"/>
          <p:nvPr/>
        </p:nvSpPr>
        <p:spPr>
          <a:xfrm>
            <a:off x="3298195" y="9682490"/>
            <a:ext cx="261610"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3</a:t>
            </a:r>
          </a:p>
        </p:txBody>
      </p:sp>
      <p:pic>
        <p:nvPicPr>
          <p:cNvPr id="11" name="Picture 10"/>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4481" y="8382453"/>
            <a:ext cx="1743075" cy="351790"/>
          </a:xfrm>
          <a:prstGeom prst="rect">
            <a:avLst/>
          </a:prstGeom>
          <a:noFill/>
          <a:ln>
            <a:noFill/>
          </a:ln>
        </p:spPr>
      </p:pic>
    </p:spTree>
    <p:extLst>
      <p:ext uri="{BB962C8B-B14F-4D97-AF65-F5344CB8AC3E}">
        <p14:creationId xmlns:p14="http://schemas.microsoft.com/office/powerpoint/2010/main" val="40895626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Google Shape;84;p13">
            <a:extLst>
              <a:ext uri="{FF2B5EF4-FFF2-40B4-BE49-F238E27FC236}">
                <a16:creationId xmlns:a16="http://schemas.microsoft.com/office/drawing/2014/main" id="{6EDDEC03-C6CD-4007-835F-AD19B3401395}"/>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 name="Google Shape;85;p13">
            <a:extLst>
              <a:ext uri="{FF2B5EF4-FFF2-40B4-BE49-F238E27FC236}">
                <a16:creationId xmlns:a16="http://schemas.microsoft.com/office/drawing/2014/main" id="{4EFD9B44-2E38-4DD2-8B05-DB045972E9A8}"/>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0" name="Google Shape;86;p13">
            <a:extLst>
              <a:ext uri="{FF2B5EF4-FFF2-40B4-BE49-F238E27FC236}">
                <a16:creationId xmlns:a16="http://schemas.microsoft.com/office/drawing/2014/main" id="{F5D9F302-A608-4384-BC87-703AB41B9A44}"/>
              </a:ext>
            </a:extLst>
          </p:cNvPr>
          <p:cNvSpPr/>
          <p:nvPr/>
        </p:nvSpPr>
        <p:spPr>
          <a:xfrm rot="10039862">
            <a:off x="4986273" y="-1717994"/>
            <a:ext cx="11026775" cy="9698355"/>
          </a:xfrm>
          <a:prstGeom prst="rtTriangle">
            <a:avLst/>
          </a:prstGeom>
          <a:solidFill>
            <a:srgbClr val="F2F2F2">
              <a:alpha val="98823"/>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1" name="Google Shape;87;p13">
            <a:extLst>
              <a:ext uri="{FF2B5EF4-FFF2-40B4-BE49-F238E27FC236}">
                <a16:creationId xmlns:a16="http://schemas.microsoft.com/office/drawing/2014/main" id="{8321F2BA-5EC4-424F-8436-94A005659813}"/>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22" name="Google Shape;88;p13">
            <a:extLst>
              <a:ext uri="{FF2B5EF4-FFF2-40B4-BE49-F238E27FC236}">
                <a16:creationId xmlns:a16="http://schemas.microsoft.com/office/drawing/2014/main" id="{AF6C0C51-463D-4644-A2E4-109C9DD0D616}"/>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23" name="Google Shape;89;p13">
            <a:extLst>
              <a:ext uri="{FF2B5EF4-FFF2-40B4-BE49-F238E27FC236}">
                <a16:creationId xmlns:a16="http://schemas.microsoft.com/office/drawing/2014/main" id="{A368EFF9-D5B9-4B5D-9A7B-68CA5E6F6B28}"/>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 name="Google Shape;90;p13">
            <a:extLst>
              <a:ext uri="{FF2B5EF4-FFF2-40B4-BE49-F238E27FC236}">
                <a16:creationId xmlns:a16="http://schemas.microsoft.com/office/drawing/2014/main" id="{AB1EC242-1447-4A0A-A249-C56EDA6A03E2}"/>
              </a:ext>
            </a:extLst>
          </p:cNvPr>
          <p:cNvSpPr txBox="1"/>
          <p:nvPr/>
        </p:nvSpPr>
        <p:spPr>
          <a:xfrm>
            <a:off x="3281415" y="9604902"/>
            <a:ext cx="261610" cy="2616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100" dirty="0">
                <a:solidFill>
                  <a:srgbClr val="0B703C"/>
                </a:solidFill>
                <a:latin typeface="Tahoma"/>
                <a:ea typeface="Tahoma"/>
                <a:cs typeface="Tahoma"/>
                <a:sym typeface="Tahoma"/>
              </a:rPr>
              <a:t>4</a:t>
            </a:r>
            <a:endParaRPr dirty="0"/>
          </a:p>
        </p:txBody>
      </p:sp>
      <p:sp>
        <p:nvSpPr>
          <p:cNvPr id="25" name="Google Shape;91;p13">
            <a:extLst>
              <a:ext uri="{FF2B5EF4-FFF2-40B4-BE49-F238E27FC236}">
                <a16:creationId xmlns:a16="http://schemas.microsoft.com/office/drawing/2014/main" id="{8DA13F84-255E-4E41-B209-0FFCC5C1751F}"/>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a:solidFill>
                  <a:srgbClr val="FFFFFF"/>
                </a:solidFill>
                <a:latin typeface="Arial"/>
                <a:ea typeface="Arial"/>
                <a:cs typeface="Arial"/>
                <a:sym typeface="Arial"/>
              </a:rPr>
              <a:t>Art</a:t>
            </a:r>
            <a:endParaRPr sz="2000" b="0" i="0" u="none" strike="noStrike" cap="none">
              <a:solidFill>
                <a:schemeClr val="dk1"/>
              </a:solidFill>
              <a:latin typeface="Arial"/>
              <a:ea typeface="Arial"/>
              <a:cs typeface="Arial"/>
              <a:sym typeface="Arial"/>
            </a:endParaRPr>
          </a:p>
        </p:txBody>
      </p:sp>
      <p:graphicFrame>
        <p:nvGraphicFramePr>
          <p:cNvPr id="26" name="Google Shape;92;p13">
            <a:extLst>
              <a:ext uri="{FF2B5EF4-FFF2-40B4-BE49-F238E27FC236}">
                <a16:creationId xmlns:a16="http://schemas.microsoft.com/office/drawing/2014/main" id="{52FE2F43-D054-4491-AFE5-9A246B436965}"/>
              </a:ext>
            </a:extLst>
          </p:cNvPr>
          <p:cNvGraphicFramePr/>
          <p:nvPr>
            <p:extLst>
              <p:ext uri="{D42A27DB-BD31-4B8C-83A1-F6EECF244321}">
                <p14:modId xmlns:p14="http://schemas.microsoft.com/office/powerpoint/2010/main" val="3307389473"/>
              </p:ext>
            </p:extLst>
          </p:nvPr>
        </p:nvGraphicFramePr>
        <p:xfrm>
          <a:off x="100817" y="1397001"/>
          <a:ext cx="6632475" cy="6383360"/>
        </p:xfrm>
        <a:graphic>
          <a:graphicData uri="http://schemas.openxmlformats.org/drawingml/2006/table">
            <a:tbl>
              <a:tblPr firstRow="1" firstCol="1" bandRow="1">
                <a:noFill/>
              </a:tblPr>
              <a:tblGrid>
                <a:gridCol w="1279050">
                  <a:extLst>
                    <a:ext uri="{9D8B030D-6E8A-4147-A177-3AD203B41FA5}">
                      <a16:colId xmlns:a16="http://schemas.microsoft.com/office/drawing/2014/main" val="20000"/>
                    </a:ext>
                  </a:extLst>
                </a:gridCol>
                <a:gridCol w="2676550">
                  <a:extLst>
                    <a:ext uri="{9D8B030D-6E8A-4147-A177-3AD203B41FA5}">
                      <a16:colId xmlns:a16="http://schemas.microsoft.com/office/drawing/2014/main" val="20001"/>
                    </a:ext>
                  </a:extLst>
                </a:gridCol>
                <a:gridCol w="2676875">
                  <a:extLst>
                    <a:ext uri="{9D8B030D-6E8A-4147-A177-3AD203B41FA5}">
                      <a16:colId xmlns:a16="http://schemas.microsoft.com/office/drawing/2014/main" val="20002"/>
                    </a:ext>
                  </a:extLst>
                </a:gridCol>
              </a:tblGrid>
              <a:tr h="197325">
                <a:tc>
                  <a:txBody>
                    <a:bodyPr/>
                    <a:lstStyle/>
                    <a:p>
                      <a:pPr marL="0" marR="0" lvl="0" indent="0" algn="l" rtl="0">
                        <a:lnSpc>
                          <a:spcPct val="107000"/>
                        </a:lnSpc>
                        <a:spcBef>
                          <a:spcPts val="0"/>
                        </a:spcBef>
                        <a:spcAft>
                          <a:spcPts val="0"/>
                        </a:spcAft>
                        <a:buNone/>
                      </a:pP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ctr" rtl="0">
                        <a:lnSpc>
                          <a:spcPct val="107000"/>
                        </a:lnSpc>
                        <a:spcBef>
                          <a:spcPts val="0"/>
                        </a:spcBef>
                        <a:spcAft>
                          <a:spcPts val="0"/>
                        </a:spcAft>
                        <a:buNone/>
                      </a:pPr>
                      <a:r>
                        <a:rPr lang="en-GB" sz="1400" b="1" i="0" u="none" strike="noStrike" cap="none" dirty="0">
                          <a:solidFill>
                            <a:schemeClr val="lt1"/>
                          </a:solidFill>
                          <a:latin typeface="Calibri"/>
                          <a:ea typeface="Calibri"/>
                          <a:cs typeface="Calibri"/>
                          <a:sym typeface="Calibri"/>
                        </a:rPr>
                        <a:t>Autumn 1</a:t>
                      </a:r>
                      <a:endParaRPr sz="1400" b="1" i="0"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tc>
                  <a:txBody>
                    <a:bodyPr/>
                    <a:lstStyle/>
                    <a:p>
                      <a:pPr marL="0" marR="0" lvl="0" indent="0" algn="ctr" rtl="0">
                        <a:lnSpc>
                          <a:spcPct val="107000"/>
                        </a:lnSpc>
                        <a:spcBef>
                          <a:spcPts val="0"/>
                        </a:spcBef>
                        <a:spcAft>
                          <a:spcPts val="0"/>
                        </a:spcAft>
                        <a:buNone/>
                      </a:pPr>
                      <a:r>
                        <a:rPr lang="en-GB" sz="1400" b="1" i="0" u="none" strike="noStrike" cap="none" dirty="0">
                          <a:solidFill>
                            <a:schemeClr val="lt1"/>
                          </a:solidFill>
                          <a:latin typeface="Calibri"/>
                          <a:ea typeface="Calibri"/>
                          <a:cs typeface="Calibri"/>
                          <a:sym typeface="Calibri"/>
                        </a:rPr>
                        <a:t>Autumn 2</a:t>
                      </a:r>
                      <a:endParaRPr sz="1400" b="1" i="0"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extLst>
                  <a:ext uri="{0D108BD9-81ED-4DB2-BD59-A6C34878D82A}">
                    <a16:rowId xmlns:a16="http://schemas.microsoft.com/office/drawing/2014/main" val="10000"/>
                  </a:ext>
                </a:extLst>
              </a:tr>
              <a:tr h="1609675">
                <a:tc>
                  <a:txBody>
                    <a:bodyPr/>
                    <a:lstStyle/>
                    <a:p>
                      <a:pPr marL="0" marR="0" lvl="0" indent="0" algn="l" rtl="0">
                        <a:lnSpc>
                          <a:spcPct val="107000"/>
                        </a:lnSpc>
                        <a:spcBef>
                          <a:spcPts val="0"/>
                        </a:spcBef>
                        <a:spcAft>
                          <a:spcPts val="0"/>
                        </a:spcAft>
                        <a:buNone/>
                      </a:pPr>
                      <a:r>
                        <a:rPr lang="en-GB" sz="1400" b="1" u="none" strike="noStrike" cap="none">
                          <a:solidFill>
                            <a:schemeClr val="bg1"/>
                          </a:solidFill>
                          <a:latin typeface="Calibri"/>
                          <a:ea typeface="Calibri"/>
                          <a:cs typeface="Calibri"/>
                          <a:sym typeface="Calibri"/>
                        </a:rPr>
                        <a:t>Focus/Context for Learning</a:t>
                      </a:r>
                      <a:endParaRPr sz="1400" b="1"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09E00"/>
                    </a:solidFill>
                  </a:tcPr>
                </a:tc>
                <a:tc>
                  <a:txBody>
                    <a:bodyPr/>
                    <a:lstStyle/>
                    <a:p>
                      <a:pPr marL="0" marR="0" lvl="0" indent="0" algn="l" rtl="0">
                        <a:lnSpc>
                          <a:spcPct val="107000"/>
                        </a:lnSpc>
                        <a:spcBef>
                          <a:spcPts val="0"/>
                        </a:spcBef>
                        <a:spcAft>
                          <a:spcPts val="0"/>
                        </a:spcAft>
                        <a:buNone/>
                      </a:pPr>
                      <a:r>
                        <a:rPr lang="en-GB" sz="1200" b="0" u="none" strike="noStrike" cap="none">
                          <a:latin typeface="Calibri"/>
                          <a:ea typeface="Calibri"/>
                          <a:cs typeface="Calibri"/>
                          <a:sym typeface="Calibri"/>
                        </a:rPr>
                        <a:t>Week:  </a:t>
                      </a:r>
                      <a:endParaRPr sz="1100" b="0" u="none" strike="noStrike" cap="none">
                        <a:latin typeface="Calibri"/>
                        <a:ea typeface="Calibri"/>
                        <a:cs typeface="Calibri"/>
                        <a:sym typeface="Calibri"/>
                      </a:endParaRPr>
                    </a:p>
                    <a:p>
                      <a:pPr marL="0" marR="0" lvl="0" indent="0" algn="l" rtl="0">
                        <a:lnSpc>
                          <a:spcPct val="107000"/>
                        </a:lnSpc>
                        <a:spcBef>
                          <a:spcPts val="0"/>
                        </a:spcBef>
                        <a:spcAft>
                          <a:spcPts val="0"/>
                        </a:spcAft>
                        <a:buNone/>
                      </a:pPr>
                      <a:r>
                        <a:rPr lang="en-GB" sz="1200" b="0" u="none" strike="noStrike" cap="none">
                          <a:latin typeface="Calibri"/>
                          <a:ea typeface="Calibri"/>
                          <a:cs typeface="Calibri"/>
                          <a:sym typeface="Calibri"/>
                        </a:rPr>
                        <a:t>1 - Primary school art review</a:t>
                      </a:r>
                      <a:endParaRPr sz="1100" b="0" u="none" strike="noStrike" cap="none">
                        <a:latin typeface="Calibri"/>
                        <a:ea typeface="Calibri"/>
                        <a:cs typeface="Calibri"/>
                        <a:sym typeface="Calibri"/>
                      </a:endParaRPr>
                    </a:p>
                    <a:p>
                      <a:pPr marL="0" marR="0" lvl="0" indent="0" algn="l" rtl="0">
                        <a:lnSpc>
                          <a:spcPct val="107000"/>
                        </a:lnSpc>
                        <a:spcBef>
                          <a:spcPts val="0"/>
                        </a:spcBef>
                        <a:spcAft>
                          <a:spcPts val="0"/>
                        </a:spcAft>
                        <a:buClr>
                          <a:schemeClr val="dk1"/>
                        </a:buClr>
                        <a:buSzPts val="1200"/>
                        <a:buFont typeface="Calibri"/>
                        <a:buNone/>
                      </a:pPr>
                      <a:r>
                        <a:rPr lang="en-GB" sz="1200" b="0" u="none" strike="noStrike" cap="none">
                          <a:latin typeface="Calibri"/>
                          <a:ea typeface="Calibri"/>
                          <a:cs typeface="Calibri"/>
                          <a:sym typeface="Calibri"/>
                        </a:rPr>
                        <a:t>2 – Create a Line and Linear Table</a:t>
                      </a:r>
                      <a:endParaRPr/>
                    </a:p>
                    <a:p>
                      <a:pPr marL="0" marR="0" lvl="0" indent="0" algn="l" rtl="0">
                        <a:lnSpc>
                          <a:spcPct val="107000"/>
                        </a:lnSpc>
                        <a:spcBef>
                          <a:spcPts val="0"/>
                        </a:spcBef>
                        <a:spcAft>
                          <a:spcPts val="0"/>
                        </a:spcAft>
                        <a:buClr>
                          <a:schemeClr val="dk1"/>
                        </a:buClr>
                        <a:buSzPts val="1200"/>
                        <a:buFont typeface="Calibri"/>
                        <a:buNone/>
                      </a:pPr>
                      <a:r>
                        <a:rPr lang="en-GB" sz="1200" b="0" u="none" strike="noStrike" cap="none">
                          <a:latin typeface="Calibri"/>
                          <a:ea typeface="Calibri"/>
                          <a:cs typeface="Calibri"/>
                          <a:sym typeface="Calibri"/>
                        </a:rPr>
                        <a:t>3 – Skills Project: Van Gogh</a:t>
                      </a:r>
                      <a:endParaRPr/>
                    </a:p>
                    <a:p>
                      <a:pPr marL="0" marR="0" lvl="0" indent="0" algn="l" rtl="0">
                        <a:lnSpc>
                          <a:spcPct val="107000"/>
                        </a:lnSpc>
                        <a:spcBef>
                          <a:spcPts val="0"/>
                        </a:spcBef>
                        <a:spcAft>
                          <a:spcPts val="0"/>
                        </a:spcAft>
                        <a:buClr>
                          <a:schemeClr val="dk1"/>
                        </a:buClr>
                        <a:buSzPts val="1200"/>
                        <a:buFont typeface="Calibri"/>
                        <a:buNone/>
                      </a:pPr>
                      <a:r>
                        <a:rPr lang="en-GB" sz="1200" b="0" u="none" strike="noStrike" cap="none">
                          <a:latin typeface="Calibri"/>
                          <a:ea typeface="Calibri"/>
                          <a:cs typeface="Calibri"/>
                          <a:sym typeface="Calibri"/>
                        </a:rPr>
                        <a:t>4 – Skills Project: Van Gogh</a:t>
                      </a:r>
                      <a:endParaRPr/>
                    </a:p>
                    <a:p>
                      <a:pPr marL="0" marR="0" lvl="0" indent="0" algn="l" rtl="0">
                        <a:lnSpc>
                          <a:spcPct val="107000"/>
                        </a:lnSpc>
                        <a:spcBef>
                          <a:spcPts val="0"/>
                        </a:spcBef>
                        <a:spcAft>
                          <a:spcPts val="0"/>
                        </a:spcAft>
                        <a:buClr>
                          <a:schemeClr val="dk1"/>
                        </a:buClr>
                        <a:buSzPts val="1200"/>
                        <a:buFont typeface="Calibri"/>
                        <a:buNone/>
                      </a:pPr>
                      <a:r>
                        <a:rPr lang="en-GB" sz="1200" b="0" u="none" strike="noStrike" cap="none">
                          <a:latin typeface="Calibri"/>
                          <a:ea typeface="Calibri"/>
                          <a:cs typeface="Calibri"/>
                          <a:sym typeface="Calibri"/>
                        </a:rPr>
                        <a:t>5 – Skills Project: Van Gogh</a:t>
                      </a:r>
                      <a:endParaRPr/>
                    </a:p>
                    <a:p>
                      <a:pPr marL="0" marR="0" lvl="0" indent="0" algn="l" rtl="0">
                        <a:lnSpc>
                          <a:spcPct val="107000"/>
                        </a:lnSpc>
                        <a:spcBef>
                          <a:spcPts val="0"/>
                        </a:spcBef>
                        <a:spcAft>
                          <a:spcPts val="0"/>
                        </a:spcAft>
                        <a:buClr>
                          <a:schemeClr val="dk1"/>
                        </a:buClr>
                        <a:buSzPts val="1200"/>
                        <a:buFont typeface="Calibri"/>
                        <a:buNone/>
                      </a:pPr>
                      <a:r>
                        <a:rPr lang="en-GB" sz="1200" b="0" u="none" strike="noStrike" cap="none">
                          <a:latin typeface="Calibri"/>
                          <a:ea typeface="Calibri"/>
                          <a:cs typeface="Calibri"/>
                          <a:sym typeface="Calibri"/>
                        </a:rPr>
                        <a:t>6 – Skills Project: Van Gogh</a:t>
                      </a:r>
                      <a:endParaRPr/>
                    </a:p>
                    <a:p>
                      <a:pPr marL="0" marR="0" lvl="0" indent="0" algn="l" rtl="0">
                        <a:lnSpc>
                          <a:spcPct val="107000"/>
                        </a:lnSpc>
                        <a:spcBef>
                          <a:spcPts val="0"/>
                        </a:spcBef>
                        <a:spcAft>
                          <a:spcPts val="0"/>
                        </a:spcAft>
                        <a:buNone/>
                      </a:pPr>
                      <a:r>
                        <a:rPr lang="en-GB" sz="1200" b="0" u="none" strike="noStrike" cap="none">
                          <a:latin typeface="Calibri"/>
                          <a:ea typeface="Calibri"/>
                          <a:cs typeface="Calibri"/>
                          <a:sym typeface="Calibri"/>
                        </a:rPr>
                        <a:t>7 - AfL: Peer and self assessment       </a:t>
                      </a:r>
                      <a:endParaRPr sz="1100" b="0" u="none" strike="noStrike" cap="none">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Calibri"/>
                        <a:buNone/>
                      </a:pPr>
                      <a:r>
                        <a:rPr lang="en-GB" sz="1200" b="0" i="0" u="none" strike="noStrike" cap="none">
                          <a:solidFill>
                            <a:srgbClr val="000000"/>
                          </a:solidFill>
                          <a:latin typeface="Calibri"/>
                          <a:ea typeface="Calibri"/>
                          <a:cs typeface="Calibri"/>
                          <a:sym typeface="Calibri"/>
                        </a:rPr>
                        <a:t>Week</a:t>
                      </a:r>
                      <a:endParaRPr sz="1100" b="0" i="0" u="none" strike="noStrike" cap="none">
                        <a:solidFill>
                          <a:srgbClr val="000000"/>
                        </a:solidFill>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Calibri"/>
                        <a:buNone/>
                      </a:pPr>
                      <a:r>
                        <a:rPr lang="en-GB" sz="1200" b="0" i="0" u="none" strike="noStrike" cap="none">
                          <a:solidFill>
                            <a:srgbClr val="000000"/>
                          </a:solidFill>
                          <a:latin typeface="Calibri"/>
                          <a:ea typeface="Calibri"/>
                          <a:cs typeface="Calibri"/>
                          <a:sym typeface="Calibri"/>
                        </a:rPr>
                        <a:t>1 - Introductional to tone and shading</a:t>
                      </a:r>
                      <a:endParaRPr sz="1100" b="0" i="0" u="none" strike="noStrike" cap="none">
                        <a:solidFill>
                          <a:srgbClr val="000000"/>
                        </a:solidFill>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Calibri"/>
                        <a:buNone/>
                      </a:pPr>
                      <a:r>
                        <a:rPr lang="en-GB" sz="1200" b="0" i="0" u="none" strike="noStrike" cap="none">
                          <a:solidFill>
                            <a:srgbClr val="000000"/>
                          </a:solidFill>
                          <a:latin typeface="Calibri"/>
                          <a:ea typeface="Calibri"/>
                          <a:cs typeface="Calibri"/>
                          <a:sym typeface="Calibri"/>
                        </a:rPr>
                        <a:t>2 - Research on Artists – Van Gogh/Matisse.</a:t>
                      </a:r>
                      <a:endParaRPr sz="1100" b="0" i="0" u="none" strike="noStrike" cap="none">
                        <a:solidFill>
                          <a:srgbClr val="000000"/>
                        </a:solidFill>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Calibri"/>
                        <a:buNone/>
                      </a:pPr>
                      <a:r>
                        <a:rPr lang="en-GB" sz="1200" b="0" i="0" u="none" strike="noStrike" cap="none">
                          <a:solidFill>
                            <a:srgbClr val="000000"/>
                          </a:solidFill>
                          <a:latin typeface="Calibri"/>
                          <a:ea typeface="Calibri"/>
                          <a:cs typeface="Calibri"/>
                          <a:sym typeface="Calibri"/>
                        </a:rPr>
                        <a:t>3 - Observational drawing – Shoes.</a:t>
                      </a:r>
                      <a:endParaRPr sz="1100" b="0" i="0" u="none" strike="noStrike" cap="none">
                        <a:solidFill>
                          <a:srgbClr val="000000"/>
                        </a:solidFill>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Calibri"/>
                        <a:buNone/>
                      </a:pPr>
                      <a:r>
                        <a:rPr lang="en-GB" sz="1200" b="0" i="0" u="none" strike="noStrike" cap="none">
                          <a:solidFill>
                            <a:srgbClr val="000000"/>
                          </a:solidFill>
                          <a:latin typeface="Calibri"/>
                          <a:ea typeface="Calibri"/>
                          <a:cs typeface="Calibri"/>
                          <a:sym typeface="Calibri"/>
                        </a:rPr>
                        <a:t>4 - Tonal studies (drawing and painting)</a:t>
                      </a:r>
                      <a:endParaRPr sz="1100" b="0" i="0" u="none" strike="noStrike" cap="none">
                        <a:solidFill>
                          <a:srgbClr val="000000"/>
                        </a:solidFill>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Calibri"/>
                        <a:buNone/>
                      </a:pPr>
                      <a:r>
                        <a:rPr lang="en-GB" sz="1200" b="0" i="0" u="none" strike="noStrike" cap="none">
                          <a:solidFill>
                            <a:srgbClr val="000000"/>
                          </a:solidFill>
                          <a:latin typeface="Calibri"/>
                          <a:ea typeface="Calibri"/>
                          <a:cs typeface="Calibri"/>
                          <a:sym typeface="Calibri"/>
                        </a:rPr>
                        <a:t>5 - Tonal studies (drawing and painting)</a:t>
                      </a:r>
                      <a:endParaRPr sz="1100" b="0" i="0" u="none" strike="noStrike" cap="none">
                        <a:solidFill>
                          <a:srgbClr val="000000"/>
                        </a:solidFill>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Calibri"/>
                        <a:buNone/>
                      </a:pPr>
                      <a:r>
                        <a:rPr lang="en-GB" sz="1200" b="0" i="0" u="none" strike="noStrike" cap="none">
                          <a:solidFill>
                            <a:srgbClr val="000000"/>
                          </a:solidFill>
                          <a:latin typeface="Calibri"/>
                          <a:ea typeface="Calibri"/>
                          <a:cs typeface="Calibri"/>
                          <a:sym typeface="Calibri"/>
                        </a:rPr>
                        <a:t>6 - Test / AfL: Peer and self assessment</a:t>
                      </a:r>
                      <a:endParaRPr sz="1100" b="0" i="0" u="none" strike="noStrike" cap="none">
                        <a:solidFill>
                          <a:srgbClr val="000000"/>
                        </a:solidFill>
                        <a:latin typeface="Calibri"/>
                        <a:ea typeface="Calibri"/>
                        <a:cs typeface="Calibri"/>
                        <a:sym typeface="Calibri"/>
                      </a:endParaRPr>
                    </a:p>
                    <a:p>
                      <a:pPr marL="0" marR="0" lvl="0" indent="0" algn="l" rtl="0">
                        <a:lnSpc>
                          <a:spcPct val="107000"/>
                        </a:lnSpc>
                        <a:spcBef>
                          <a:spcPts val="0"/>
                        </a:spcBef>
                        <a:spcAft>
                          <a:spcPts val="0"/>
                        </a:spcAft>
                        <a:buNone/>
                      </a:pPr>
                      <a:endParaRPr sz="1100" b="0" u="none" strike="noStrike" cap="none">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extLst>
                  <a:ext uri="{0D108BD9-81ED-4DB2-BD59-A6C34878D82A}">
                    <a16:rowId xmlns:a16="http://schemas.microsoft.com/office/drawing/2014/main" val="10001"/>
                  </a:ext>
                </a:extLst>
              </a:tr>
              <a:tr h="197325">
                <a:tc>
                  <a:txBody>
                    <a:bodyPr/>
                    <a:lstStyle/>
                    <a:p>
                      <a:pPr marL="0" marR="0" lvl="0" indent="0" algn="l" rtl="0">
                        <a:lnSpc>
                          <a:spcPct val="107000"/>
                        </a:lnSpc>
                        <a:spcBef>
                          <a:spcPts val="0"/>
                        </a:spcBef>
                        <a:spcAft>
                          <a:spcPts val="0"/>
                        </a:spcAft>
                        <a:buNone/>
                      </a:pPr>
                      <a:r>
                        <a:rPr lang="en-GB" sz="1400" b="1" u="none" strike="noStrike" cap="none">
                          <a:solidFill>
                            <a:schemeClr val="bg1"/>
                          </a:solidFill>
                          <a:latin typeface="Calibri"/>
                          <a:ea typeface="Calibri"/>
                          <a:cs typeface="Calibri"/>
                          <a:sym typeface="Calibri"/>
                        </a:rPr>
                        <a:t> </a:t>
                      </a:r>
                      <a:endParaRPr sz="1400" b="1"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extLst>
                  <a:ext uri="{0D108BD9-81ED-4DB2-BD59-A6C34878D82A}">
                    <a16:rowId xmlns:a16="http://schemas.microsoft.com/office/drawing/2014/main" val="10002"/>
                  </a:ext>
                </a:extLst>
              </a:tr>
              <a:tr h="197325">
                <a:tc>
                  <a:txBody>
                    <a:bodyPr/>
                    <a:lstStyle/>
                    <a:p>
                      <a:pPr marL="0" marR="0" lvl="0" indent="0" algn="l" rtl="0">
                        <a:lnSpc>
                          <a:spcPct val="107000"/>
                        </a:lnSpc>
                        <a:spcBef>
                          <a:spcPts val="0"/>
                        </a:spcBef>
                        <a:spcAft>
                          <a:spcPts val="0"/>
                        </a:spcAft>
                        <a:buNone/>
                      </a:pPr>
                      <a:r>
                        <a:rPr lang="en-GB" sz="1400" b="1" u="none" strike="noStrike" cap="none">
                          <a:solidFill>
                            <a:schemeClr val="bg1"/>
                          </a:solidFill>
                          <a:latin typeface="Calibri"/>
                          <a:ea typeface="Calibri"/>
                          <a:cs typeface="Calibri"/>
                          <a:sym typeface="Calibri"/>
                        </a:rPr>
                        <a:t> </a:t>
                      </a:r>
                      <a:endParaRPr sz="1400" b="1"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lt1"/>
                          </a:solidFill>
                          <a:latin typeface="Calibri"/>
                          <a:ea typeface="Calibri"/>
                          <a:cs typeface="Calibri"/>
                          <a:sym typeface="Calibri"/>
                        </a:rPr>
                        <a:t>Spring 1</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Spring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extLst>
                  <a:ext uri="{0D108BD9-81ED-4DB2-BD59-A6C34878D82A}">
                    <a16:rowId xmlns:a16="http://schemas.microsoft.com/office/drawing/2014/main" val="10003"/>
                  </a:ext>
                </a:extLst>
              </a:tr>
              <a:tr h="1394050">
                <a:tc>
                  <a:txBody>
                    <a:bodyPr/>
                    <a:lstStyle/>
                    <a:p>
                      <a:pPr marL="0" marR="0" lvl="0" indent="0" algn="l" rtl="0">
                        <a:lnSpc>
                          <a:spcPct val="107000"/>
                        </a:lnSpc>
                        <a:spcBef>
                          <a:spcPts val="0"/>
                        </a:spcBef>
                        <a:spcAft>
                          <a:spcPts val="0"/>
                        </a:spcAft>
                        <a:buNone/>
                      </a:pPr>
                      <a:r>
                        <a:rPr lang="en-GB" sz="1400" b="1" u="none" strike="noStrike" cap="none">
                          <a:solidFill>
                            <a:schemeClr val="bg1"/>
                          </a:solidFill>
                          <a:latin typeface="Calibri"/>
                          <a:ea typeface="Calibri"/>
                          <a:cs typeface="Calibri"/>
                          <a:sym typeface="Calibri"/>
                        </a:rPr>
                        <a:t>Focus/Context for Learning</a:t>
                      </a:r>
                      <a:endParaRPr sz="1400" b="1"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09E00"/>
                    </a:solidFill>
                  </a:tcPr>
                </a:tc>
                <a:tc>
                  <a:txBody>
                    <a:bodyPr/>
                    <a:lstStyle/>
                    <a:p>
                      <a:pPr marL="0" marR="0" lvl="0" indent="0" algn="l" rtl="0">
                        <a:lnSpc>
                          <a:spcPct val="107000"/>
                        </a:lnSpc>
                        <a:spcBef>
                          <a:spcPts val="0"/>
                        </a:spcBef>
                        <a:spcAft>
                          <a:spcPts val="0"/>
                        </a:spcAft>
                        <a:buNone/>
                      </a:pPr>
                      <a:r>
                        <a:rPr lang="en-GB" sz="1200" b="0" u="none" strike="noStrike" cap="none">
                          <a:latin typeface="Calibri"/>
                          <a:ea typeface="Calibri"/>
                          <a:cs typeface="Calibri"/>
                          <a:sym typeface="Calibri"/>
                        </a:rPr>
                        <a:t> Week:</a:t>
                      </a:r>
                      <a:endParaRPr/>
                    </a:p>
                    <a:p>
                      <a:pPr marL="0" marR="0" lvl="0" indent="0" algn="l" rtl="0">
                        <a:lnSpc>
                          <a:spcPct val="107000"/>
                        </a:lnSpc>
                        <a:spcBef>
                          <a:spcPts val="0"/>
                        </a:spcBef>
                        <a:spcAft>
                          <a:spcPts val="0"/>
                        </a:spcAft>
                        <a:buClr>
                          <a:srgbClr val="000000"/>
                        </a:buClr>
                        <a:buSzPts val="1200"/>
                        <a:buFont typeface="Calibri"/>
                        <a:buNone/>
                      </a:pPr>
                      <a:r>
                        <a:rPr lang="en-GB" sz="1200" b="0" i="0" u="none" strike="noStrike" cap="none">
                          <a:solidFill>
                            <a:srgbClr val="000000"/>
                          </a:solidFill>
                          <a:latin typeface="Calibri"/>
                          <a:ea typeface="Calibri"/>
                          <a:cs typeface="Calibri"/>
                          <a:sym typeface="Calibri"/>
                        </a:rPr>
                        <a:t>1 - Colour Therapy</a:t>
                      </a:r>
                      <a:endParaRPr sz="1100" b="0" i="0" u="none" strike="noStrike" cap="none">
                        <a:solidFill>
                          <a:srgbClr val="000000"/>
                        </a:solidFill>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Calibri"/>
                        <a:buNone/>
                      </a:pPr>
                      <a:r>
                        <a:rPr lang="en-GB" sz="1200" b="0" i="0" u="none" strike="noStrike" cap="none">
                          <a:solidFill>
                            <a:srgbClr val="000000"/>
                          </a:solidFill>
                          <a:latin typeface="Calibri"/>
                          <a:ea typeface="Calibri"/>
                          <a:cs typeface="Calibri"/>
                          <a:sym typeface="Calibri"/>
                        </a:rPr>
                        <a:t>2 - Research on Artists</a:t>
                      </a:r>
                      <a:endParaRPr sz="1100" b="0" i="0" u="none" strike="noStrike" cap="none">
                        <a:solidFill>
                          <a:srgbClr val="000000"/>
                        </a:solidFill>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Calibri"/>
                        <a:buNone/>
                      </a:pPr>
                      <a:r>
                        <a:rPr lang="en-GB" sz="1200" b="0" i="0" u="none" strike="noStrike" cap="none">
                          <a:solidFill>
                            <a:srgbClr val="000000"/>
                          </a:solidFill>
                          <a:latin typeface="Calibri"/>
                          <a:ea typeface="Calibri"/>
                          <a:cs typeface="Calibri"/>
                          <a:sym typeface="Calibri"/>
                        </a:rPr>
                        <a:t>3 - Colour studies: colour wheel</a:t>
                      </a:r>
                      <a:endParaRPr sz="1100" b="0" i="0" u="none" strike="noStrike" cap="none">
                        <a:solidFill>
                          <a:srgbClr val="000000"/>
                        </a:solidFill>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Calibri"/>
                        <a:buNone/>
                      </a:pPr>
                      <a:r>
                        <a:rPr lang="en-GB" sz="1200" b="0" i="0" u="none" strike="noStrike" cap="none">
                          <a:solidFill>
                            <a:srgbClr val="000000"/>
                          </a:solidFill>
                          <a:latin typeface="Calibri"/>
                          <a:ea typeface="Calibri"/>
                          <a:cs typeface="Calibri"/>
                          <a:sym typeface="Calibri"/>
                        </a:rPr>
                        <a:t>4 – Colour studies: colour wheel</a:t>
                      </a:r>
                      <a:endParaRPr/>
                    </a:p>
                    <a:p>
                      <a:pPr marL="0" marR="0" lvl="0" indent="0" algn="l" rtl="0">
                        <a:lnSpc>
                          <a:spcPct val="107000"/>
                        </a:lnSpc>
                        <a:spcBef>
                          <a:spcPts val="0"/>
                        </a:spcBef>
                        <a:spcAft>
                          <a:spcPts val="0"/>
                        </a:spcAft>
                        <a:buClr>
                          <a:srgbClr val="000000"/>
                        </a:buClr>
                        <a:buSzPts val="1200"/>
                        <a:buFont typeface="Calibri"/>
                        <a:buNone/>
                      </a:pPr>
                      <a:r>
                        <a:rPr lang="en-GB" sz="1200" b="0" i="0" u="none" strike="noStrike" cap="none">
                          <a:solidFill>
                            <a:srgbClr val="000000"/>
                          </a:solidFill>
                          <a:latin typeface="Calibri"/>
                          <a:ea typeface="Calibri"/>
                          <a:cs typeface="Calibri"/>
                          <a:sym typeface="Calibri"/>
                        </a:rPr>
                        <a:t>5 - Test / AfL: Peer and self assessment</a:t>
                      </a:r>
                      <a:endParaRPr sz="1100" b="0" i="0" u="none" strike="noStrike" cap="none">
                        <a:solidFill>
                          <a:srgbClr val="000000"/>
                        </a:solidFill>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Calibri"/>
                        <a:buNone/>
                      </a:pPr>
                      <a:r>
                        <a:rPr lang="en-GB" sz="1200" b="0" i="0" u="none" strike="noStrike" cap="none">
                          <a:solidFill>
                            <a:srgbClr val="000000"/>
                          </a:solidFill>
                          <a:latin typeface="Calibri"/>
                          <a:ea typeface="Calibri"/>
                          <a:cs typeface="Calibri"/>
                          <a:sym typeface="Calibri"/>
                        </a:rPr>
                        <a:t>6 - Enrichment</a:t>
                      </a:r>
                      <a:endParaRPr sz="1100" b="0" i="0" u="none" strike="noStrike" cap="none">
                        <a:solidFill>
                          <a:srgbClr val="000000"/>
                        </a:solidFill>
                        <a:latin typeface="Calibri"/>
                        <a:ea typeface="Calibri"/>
                        <a:cs typeface="Calibri"/>
                        <a:sym typeface="Calibri"/>
                      </a:endParaRPr>
                    </a:p>
                    <a:p>
                      <a:pPr marL="0" marR="0" lvl="0" indent="0" algn="l" rtl="0">
                        <a:lnSpc>
                          <a:spcPct val="107000"/>
                        </a:lnSpc>
                        <a:spcBef>
                          <a:spcPts val="0"/>
                        </a:spcBef>
                        <a:spcAft>
                          <a:spcPts val="0"/>
                        </a:spcAft>
                        <a:buNone/>
                      </a:pPr>
                      <a:endParaRPr sz="1100" b="0" u="none" strike="noStrike" cap="none">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tc>
                  <a:txBody>
                    <a:bodyPr/>
                    <a:lstStyle/>
                    <a:p>
                      <a:pPr marL="0" marR="0" lvl="0" indent="0" algn="l" rtl="0">
                        <a:lnSpc>
                          <a:spcPct val="107000"/>
                        </a:lnSpc>
                        <a:spcBef>
                          <a:spcPts val="0"/>
                        </a:spcBef>
                        <a:spcAft>
                          <a:spcPts val="0"/>
                        </a:spcAft>
                        <a:buNone/>
                      </a:pPr>
                      <a:r>
                        <a:rPr lang="en-GB" sz="1200" b="0" u="none" strike="noStrike" cap="none" dirty="0">
                          <a:latin typeface="Calibri"/>
                          <a:ea typeface="Calibri"/>
                          <a:cs typeface="Calibri"/>
                          <a:sym typeface="Calibri"/>
                        </a:rPr>
                        <a:t>Week:</a:t>
                      </a:r>
                      <a:endParaRPr sz="1100" b="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0" u="none" strike="noStrike" cap="none" dirty="0">
                          <a:latin typeface="Calibri"/>
                          <a:ea typeface="Calibri"/>
                          <a:cs typeface="Calibri"/>
                          <a:sym typeface="Calibri"/>
                        </a:rPr>
                        <a:t>1 - Work on Artist’s style</a:t>
                      </a:r>
                      <a:endParaRPr sz="1100" b="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0" u="none" strike="noStrike" cap="none" dirty="0">
                          <a:latin typeface="Calibri"/>
                          <a:ea typeface="Calibri"/>
                          <a:cs typeface="Calibri"/>
                          <a:sym typeface="Calibri"/>
                        </a:rPr>
                        <a:t>2 - Ideas for final piece</a:t>
                      </a:r>
                      <a:endParaRPr sz="1100" b="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0" u="none" strike="noStrike" cap="none" dirty="0">
                          <a:latin typeface="Calibri"/>
                          <a:ea typeface="Calibri"/>
                          <a:cs typeface="Calibri"/>
                          <a:sym typeface="Calibri"/>
                        </a:rPr>
                        <a:t>3 - Development and experimentation</a:t>
                      </a:r>
                      <a:endParaRPr sz="1100" b="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0" u="none" strike="noStrike" cap="none" dirty="0">
                          <a:latin typeface="Calibri"/>
                          <a:ea typeface="Calibri"/>
                          <a:cs typeface="Calibri"/>
                          <a:sym typeface="Calibri"/>
                        </a:rPr>
                        <a:t>4 - Final Piece – </a:t>
                      </a:r>
                      <a:r>
                        <a:rPr lang="en-GB" sz="1200" b="0" u="none" strike="noStrike" cap="none" dirty="0" err="1">
                          <a:latin typeface="Calibri"/>
                          <a:ea typeface="Calibri"/>
                          <a:cs typeface="Calibri"/>
                          <a:sym typeface="Calibri"/>
                        </a:rPr>
                        <a:t>eg.</a:t>
                      </a:r>
                      <a:r>
                        <a:rPr lang="en-GB" sz="1200" b="0" u="none" strike="noStrike" cap="none" dirty="0">
                          <a:latin typeface="Calibri"/>
                          <a:ea typeface="Calibri"/>
                          <a:cs typeface="Calibri"/>
                          <a:sym typeface="Calibri"/>
                        </a:rPr>
                        <a:t> Shoes</a:t>
                      </a:r>
                      <a:endParaRPr sz="1100" b="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0" u="none" strike="noStrike" cap="none" dirty="0">
                          <a:latin typeface="Calibri"/>
                          <a:ea typeface="Calibri"/>
                          <a:cs typeface="Calibri"/>
                          <a:sym typeface="Calibri"/>
                        </a:rPr>
                        <a:t>5 - Test / </a:t>
                      </a:r>
                      <a:r>
                        <a:rPr lang="en-GB" sz="1200" b="0" u="none" strike="noStrike" cap="none" dirty="0" err="1">
                          <a:latin typeface="Calibri"/>
                          <a:ea typeface="Calibri"/>
                          <a:cs typeface="Calibri"/>
                          <a:sym typeface="Calibri"/>
                        </a:rPr>
                        <a:t>AfL</a:t>
                      </a:r>
                      <a:r>
                        <a:rPr lang="en-GB" sz="1200" b="0" u="none" strike="noStrike" cap="none" dirty="0">
                          <a:latin typeface="Calibri"/>
                          <a:ea typeface="Calibri"/>
                          <a:cs typeface="Calibri"/>
                          <a:sym typeface="Calibri"/>
                        </a:rPr>
                        <a:t>: Peer and self assessment</a:t>
                      </a:r>
                      <a:endParaRPr sz="1100" b="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0" u="none" strike="noStrike" cap="none" dirty="0">
                          <a:latin typeface="Calibri"/>
                          <a:ea typeface="Calibri"/>
                          <a:cs typeface="Calibri"/>
                          <a:sym typeface="Calibri"/>
                        </a:rPr>
                        <a:t>6 - Enrichment</a:t>
                      </a:r>
                      <a:endParaRPr sz="1100" b="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extLst>
                  <a:ext uri="{0D108BD9-81ED-4DB2-BD59-A6C34878D82A}">
                    <a16:rowId xmlns:a16="http://schemas.microsoft.com/office/drawing/2014/main" val="10004"/>
                  </a:ext>
                </a:extLst>
              </a:tr>
              <a:tr h="197325">
                <a:tc>
                  <a:txBody>
                    <a:bodyPr/>
                    <a:lstStyle/>
                    <a:p>
                      <a:pPr marL="0" marR="0" lvl="0" indent="0" algn="l" rtl="0">
                        <a:lnSpc>
                          <a:spcPct val="107000"/>
                        </a:lnSpc>
                        <a:spcBef>
                          <a:spcPts val="0"/>
                        </a:spcBef>
                        <a:spcAft>
                          <a:spcPts val="0"/>
                        </a:spcAft>
                        <a:buNone/>
                      </a:pPr>
                      <a:r>
                        <a:rPr lang="en-GB" sz="1400" b="1" u="none" strike="noStrike" cap="none">
                          <a:solidFill>
                            <a:schemeClr val="bg1"/>
                          </a:solidFill>
                          <a:latin typeface="Calibri"/>
                          <a:ea typeface="Calibri"/>
                          <a:cs typeface="Calibri"/>
                          <a:sym typeface="Calibri"/>
                        </a:rPr>
                        <a:t> </a:t>
                      </a:r>
                      <a:endParaRPr sz="1400" b="1"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extLst>
                  <a:ext uri="{0D108BD9-81ED-4DB2-BD59-A6C34878D82A}">
                    <a16:rowId xmlns:a16="http://schemas.microsoft.com/office/drawing/2014/main" val="10005"/>
                  </a:ext>
                </a:extLst>
              </a:tr>
              <a:tr h="197325">
                <a:tc>
                  <a:txBody>
                    <a:bodyPr/>
                    <a:lstStyle/>
                    <a:p>
                      <a:pPr marL="0" marR="0" lvl="0" indent="0" algn="l" rtl="0">
                        <a:lnSpc>
                          <a:spcPct val="107000"/>
                        </a:lnSpc>
                        <a:spcBef>
                          <a:spcPts val="0"/>
                        </a:spcBef>
                        <a:spcAft>
                          <a:spcPts val="0"/>
                        </a:spcAft>
                        <a:buNone/>
                      </a:pPr>
                      <a:r>
                        <a:rPr lang="en-GB" sz="1400" b="1" u="none" strike="noStrike" cap="none">
                          <a:solidFill>
                            <a:schemeClr val="bg1"/>
                          </a:solidFill>
                          <a:latin typeface="Calibri"/>
                          <a:ea typeface="Calibri"/>
                          <a:cs typeface="Calibri"/>
                          <a:sym typeface="Calibri"/>
                        </a:rPr>
                        <a:t> </a:t>
                      </a:r>
                      <a:endParaRPr sz="1400" b="1"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Summer 1</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Summer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extLst>
                  <a:ext uri="{0D108BD9-81ED-4DB2-BD59-A6C34878D82A}">
                    <a16:rowId xmlns:a16="http://schemas.microsoft.com/office/drawing/2014/main" val="10006"/>
                  </a:ext>
                </a:extLst>
              </a:tr>
              <a:tr h="2013925">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09E00"/>
                    </a:solidFill>
                  </a:tcPr>
                </a:tc>
                <a:tc>
                  <a:txBody>
                    <a:bodyPr/>
                    <a:lstStyle/>
                    <a:p>
                      <a:pPr marL="0" marR="0" lvl="0" indent="0" algn="l" rtl="0">
                        <a:lnSpc>
                          <a:spcPct val="107000"/>
                        </a:lnSpc>
                        <a:spcBef>
                          <a:spcPts val="0"/>
                        </a:spcBef>
                        <a:spcAft>
                          <a:spcPts val="0"/>
                        </a:spcAft>
                        <a:buNone/>
                      </a:pPr>
                      <a:r>
                        <a:rPr lang="en-GB" sz="1200" b="0" u="none" strike="noStrike" cap="none" dirty="0">
                          <a:latin typeface="Calibri"/>
                          <a:ea typeface="Calibri"/>
                          <a:cs typeface="Calibri"/>
                          <a:sym typeface="Calibri"/>
                        </a:rPr>
                        <a:t>Week:</a:t>
                      </a:r>
                      <a:endParaRPr sz="1100" b="0" i="0" u="none" strike="noStrike" cap="none" dirty="0">
                        <a:solidFill>
                          <a:srgbClr val="000000"/>
                        </a:solidFill>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Calibri"/>
                        <a:buNone/>
                      </a:pPr>
                      <a:r>
                        <a:rPr lang="en-GB" sz="1200" b="0" i="0" u="none" strike="noStrike" cap="none" dirty="0">
                          <a:solidFill>
                            <a:srgbClr val="000000"/>
                          </a:solidFill>
                          <a:latin typeface="Calibri"/>
                          <a:ea typeface="Calibri"/>
                          <a:cs typeface="Calibri"/>
                          <a:sym typeface="Calibri"/>
                        </a:rPr>
                        <a:t>1 – Research into Cubism</a:t>
                      </a:r>
                      <a:endParaRPr sz="1100" b="0" i="0" u="none" strike="noStrike" cap="none" dirty="0">
                        <a:solidFill>
                          <a:srgbClr val="000000"/>
                        </a:solidFill>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Calibri"/>
                        <a:buNone/>
                      </a:pPr>
                      <a:r>
                        <a:rPr lang="en-GB" sz="1200" b="0" i="0" u="none" strike="noStrike" cap="none" dirty="0">
                          <a:solidFill>
                            <a:srgbClr val="000000"/>
                          </a:solidFill>
                          <a:latin typeface="Calibri"/>
                          <a:ea typeface="Calibri"/>
                          <a:cs typeface="Calibri"/>
                          <a:sym typeface="Calibri"/>
                        </a:rPr>
                        <a:t>2 - Development and experimentation</a:t>
                      </a:r>
                      <a:endParaRPr sz="1100" b="0" i="0" u="none" strike="noStrike" cap="none" dirty="0">
                        <a:solidFill>
                          <a:srgbClr val="000000"/>
                        </a:solidFill>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Calibri"/>
                        <a:buNone/>
                      </a:pPr>
                      <a:r>
                        <a:rPr lang="en-GB" sz="1200" b="0" i="0" u="none" strike="noStrike" cap="none" dirty="0">
                          <a:solidFill>
                            <a:srgbClr val="000000"/>
                          </a:solidFill>
                          <a:latin typeface="Calibri"/>
                          <a:ea typeface="Calibri"/>
                          <a:cs typeface="Calibri"/>
                          <a:sym typeface="Calibri"/>
                        </a:rPr>
                        <a:t>3 – Working in the style of the Artist</a:t>
                      </a:r>
                      <a:endParaRPr dirty="0"/>
                    </a:p>
                    <a:p>
                      <a:pPr marL="0" marR="0" lvl="0" indent="0" algn="l" rtl="0">
                        <a:lnSpc>
                          <a:spcPct val="107000"/>
                        </a:lnSpc>
                        <a:spcBef>
                          <a:spcPts val="0"/>
                        </a:spcBef>
                        <a:spcAft>
                          <a:spcPts val="0"/>
                        </a:spcAft>
                        <a:buClr>
                          <a:srgbClr val="000000"/>
                        </a:buClr>
                        <a:buSzPts val="1200"/>
                        <a:buFont typeface="Calibri"/>
                        <a:buNone/>
                      </a:pPr>
                      <a:r>
                        <a:rPr lang="en-GB" sz="1200" b="0" i="0" u="none" strike="noStrike" cap="none" dirty="0">
                          <a:solidFill>
                            <a:srgbClr val="000000"/>
                          </a:solidFill>
                          <a:latin typeface="Calibri"/>
                          <a:ea typeface="Calibri"/>
                          <a:cs typeface="Calibri"/>
                          <a:sym typeface="Calibri"/>
                        </a:rPr>
                        <a:t>4 – Working in the style of the Artist</a:t>
                      </a:r>
                      <a:endParaRPr sz="1100" b="0" i="0" u="none" strike="noStrike" cap="none" dirty="0">
                        <a:solidFill>
                          <a:srgbClr val="000000"/>
                        </a:solidFill>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Calibri"/>
                        <a:buNone/>
                      </a:pPr>
                      <a:r>
                        <a:rPr lang="en-GB" sz="1200" b="0" i="0" u="none" strike="noStrike" cap="none" dirty="0">
                          <a:solidFill>
                            <a:srgbClr val="000000"/>
                          </a:solidFill>
                          <a:latin typeface="Calibri"/>
                          <a:ea typeface="Calibri"/>
                          <a:cs typeface="Calibri"/>
                          <a:sym typeface="Calibri"/>
                        </a:rPr>
                        <a:t>5 – Working in the style of the Artist</a:t>
                      </a:r>
                      <a:endParaRPr dirty="0"/>
                    </a:p>
                    <a:p>
                      <a:pPr marL="0" marR="0" lvl="0" indent="0" algn="l" rtl="0">
                        <a:lnSpc>
                          <a:spcPct val="107000"/>
                        </a:lnSpc>
                        <a:spcBef>
                          <a:spcPts val="0"/>
                        </a:spcBef>
                        <a:spcAft>
                          <a:spcPts val="0"/>
                        </a:spcAft>
                        <a:buClr>
                          <a:srgbClr val="000000"/>
                        </a:buClr>
                        <a:buSzPts val="1200"/>
                        <a:buFont typeface="Calibri"/>
                        <a:buNone/>
                      </a:pPr>
                      <a:r>
                        <a:rPr lang="en-GB" sz="1200" b="0" i="0" u="none" strike="noStrike" cap="none" dirty="0">
                          <a:solidFill>
                            <a:srgbClr val="000000"/>
                          </a:solidFill>
                          <a:latin typeface="Calibri"/>
                          <a:ea typeface="Calibri"/>
                          <a:cs typeface="Calibri"/>
                          <a:sym typeface="Calibri"/>
                        </a:rPr>
                        <a:t>6 - Test / </a:t>
                      </a:r>
                      <a:r>
                        <a:rPr lang="en-GB" sz="1200" b="0" i="0" u="none" strike="noStrike" cap="none" dirty="0" err="1">
                          <a:solidFill>
                            <a:srgbClr val="000000"/>
                          </a:solidFill>
                          <a:latin typeface="Calibri"/>
                          <a:ea typeface="Calibri"/>
                          <a:cs typeface="Calibri"/>
                          <a:sym typeface="Calibri"/>
                        </a:rPr>
                        <a:t>AfL</a:t>
                      </a:r>
                      <a:r>
                        <a:rPr lang="en-GB" sz="1200" b="0" i="0" u="none" strike="noStrike" cap="none" dirty="0">
                          <a:solidFill>
                            <a:srgbClr val="000000"/>
                          </a:solidFill>
                          <a:latin typeface="Calibri"/>
                          <a:ea typeface="Calibri"/>
                          <a:cs typeface="Calibri"/>
                          <a:sym typeface="Calibri"/>
                        </a:rPr>
                        <a:t>: Peer and self assessment</a:t>
                      </a:r>
                      <a:endParaRPr dirty="0"/>
                    </a:p>
                    <a:p>
                      <a:pPr marL="0" marR="0" lvl="0" indent="0" algn="l" rtl="0">
                        <a:lnSpc>
                          <a:spcPct val="107000"/>
                        </a:lnSpc>
                        <a:spcBef>
                          <a:spcPts val="0"/>
                        </a:spcBef>
                        <a:spcAft>
                          <a:spcPts val="0"/>
                        </a:spcAft>
                        <a:buClr>
                          <a:schemeClr val="dk1"/>
                        </a:buClr>
                        <a:buSzPts val="1100"/>
                        <a:buFont typeface="Calibri"/>
                        <a:buNone/>
                      </a:pPr>
                      <a:endParaRPr sz="1100" b="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tc>
                  <a:txBody>
                    <a:bodyPr/>
                    <a:lstStyle/>
                    <a:p>
                      <a:pPr marL="0" marR="0" lvl="0" indent="0" algn="l" rtl="0">
                        <a:lnSpc>
                          <a:spcPct val="107000"/>
                        </a:lnSpc>
                        <a:spcBef>
                          <a:spcPts val="0"/>
                        </a:spcBef>
                        <a:spcAft>
                          <a:spcPts val="0"/>
                        </a:spcAft>
                        <a:buNone/>
                      </a:pPr>
                      <a:r>
                        <a:rPr lang="en-GB" sz="1200" b="0" u="none" strike="noStrike" cap="none" dirty="0">
                          <a:latin typeface="Calibri"/>
                          <a:ea typeface="Calibri"/>
                          <a:cs typeface="Calibri"/>
                          <a:sym typeface="Calibri"/>
                        </a:rPr>
                        <a:t>Week:</a:t>
                      </a:r>
                      <a:endParaRPr sz="1100" b="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0" u="none" strike="noStrike" cap="none" dirty="0">
                          <a:latin typeface="Calibri"/>
                          <a:ea typeface="Calibri"/>
                          <a:cs typeface="Calibri"/>
                          <a:sym typeface="Calibri"/>
                        </a:rPr>
                        <a:t>1 - Work in the style of the Artist</a:t>
                      </a:r>
                      <a:endParaRPr sz="1100" b="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0" u="none" strike="noStrike" cap="none" dirty="0">
                          <a:latin typeface="Calibri"/>
                          <a:ea typeface="Calibri"/>
                          <a:cs typeface="Calibri"/>
                          <a:sym typeface="Calibri"/>
                        </a:rPr>
                        <a:t>2 - Final Piece – </a:t>
                      </a:r>
                      <a:r>
                        <a:rPr lang="en-GB" sz="1200" b="0" u="none" strike="noStrike" cap="none" dirty="0" err="1">
                          <a:latin typeface="Calibri"/>
                          <a:ea typeface="Calibri"/>
                          <a:cs typeface="Calibri"/>
                          <a:sym typeface="Calibri"/>
                        </a:rPr>
                        <a:t>Cubisim</a:t>
                      </a:r>
                      <a:endParaRPr sz="1100" b="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0" u="none" strike="noStrike" cap="none" dirty="0">
                          <a:latin typeface="Calibri"/>
                          <a:ea typeface="Calibri"/>
                          <a:cs typeface="Calibri"/>
                          <a:sym typeface="Calibri"/>
                        </a:rPr>
                        <a:t>3 - Summer Art Exam week</a:t>
                      </a:r>
                      <a:endParaRPr sz="1100" b="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0" u="none" strike="noStrike" cap="none" dirty="0">
                          <a:latin typeface="Calibri"/>
                          <a:ea typeface="Calibri"/>
                          <a:cs typeface="Calibri"/>
                          <a:sym typeface="Calibri"/>
                        </a:rPr>
                        <a:t>4 - Summer Exam</a:t>
                      </a:r>
                      <a:endParaRPr sz="1100" b="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0" u="none" strike="noStrike" cap="none" dirty="0">
                          <a:latin typeface="Calibri"/>
                          <a:ea typeface="Calibri"/>
                          <a:cs typeface="Calibri"/>
                          <a:sym typeface="Calibri"/>
                        </a:rPr>
                        <a:t>5 - Enrichment</a:t>
                      </a:r>
                      <a:endParaRPr sz="1100" b="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0" u="none" strike="noStrike" cap="none" dirty="0">
                          <a:latin typeface="Calibri"/>
                          <a:ea typeface="Calibri"/>
                          <a:cs typeface="Calibri"/>
                          <a:sym typeface="Calibri"/>
                        </a:rPr>
                        <a:t>6 - Enrichment</a:t>
                      </a:r>
                      <a:endParaRPr sz="1100" b="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extLst>
                  <a:ext uri="{0D108BD9-81ED-4DB2-BD59-A6C34878D82A}">
                    <a16:rowId xmlns:a16="http://schemas.microsoft.com/office/drawing/2014/main" val="10007"/>
                  </a:ext>
                </a:extLst>
              </a:tr>
            </a:tbl>
          </a:graphicData>
        </a:graphic>
      </p:graphicFrame>
      <p:sp>
        <p:nvSpPr>
          <p:cNvPr id="27" name="Google Shape;93;p13">
            <a:extLst>
              <a:ext uri="{FF2B5EF4-FFF2-40B4-BE49-F238E27FC236}">
                <a16:creationId xmlns:a16="http://schemas.microsoft.com/office/drawing/2014/main" id="{04B17CFB-5977-4357-91D3-383F856C1D5C}"/>
              </a:ext>
            </a:extLst>
          </p:cNvPr>
          <p:cNvSpPr/>
          <p:nvPr/>
        </p:nvSpPr>
        <p:spPr>
          <a:xfrm>
            <a:off x="72632" y="883621"/>
            <a:ext cx="6223000"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b="1" dirty="0">
                <a:solidFill>
                  <a:srgbClr val="0B703C"/>
                </a:solidFill>
                <a:latin typeface="Tahoma"/>
                <a:ea typeface="Tahoma"/>
                <a:cs typeface="Tahoma"/>
                <a:sym typeface="Tahoma"/>
              </a:rPr>
              <a:t>Head of Department:  Mr L. Northey</a:t>
            </a:r>
            <a:endParaRPr sz="1800" dirty="0">
              <a:solidFill>
                <a:schemeClr val="dk1"/>
              </a:solidFill>
              <a:latin typeface="Tahoma"/>
              <a:ea typeface="Tahoma"/>
              <a:cs typeface="Tahoma"/>
              <a:sym typeface="Tahoma"/>
            </a:endParaRPr>
          </a:p>
        </p:txBody>
      </p:sp>
      <p:sp>
        <p:nvSpPr>
          <p:cNvPr id="28" name="Google Shape;94;p13">
            <a:extLst>
              <a:ext uri="{FF2B5EF4-FFF2-40B4-BE49-F238E27FC236}">
                <a16:creationId xmlns:a16="http://schemas.microsoft.com/office/drawing/2014/main" id="{A68AC651-12DA-4CAE-9010-2C239A7A6C8F}"/>
              </a:ext>
            </a:extLst>
          </p:cNvPr>
          <p:cNvSpPr/>
          <p:nvPr/>
        </p:nvSpPr>
        <p:spPr>
          <a:xfrm>
            <a:off x="-1" y="883621"/>
            <a:ext cx="6368267" cy="369332"/>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GB" sz="1800" b="1">
                <a:solidFill>
                  <a:srgbClr val="AFABAB"/>
                </a:solidFill>
                <a:latin typeface="Tahoma"/>
                <a:ea typeface="Tahoma"/>
                <a:cs typeface="Tahoma"/>
                <a:sym typeface="Tahoma"/>
              </a:rPr>
              <a:t>Year 7</a:t>
            </a:r>
            <a:endParaRPr sz="1800">
              <a:solidFill>
                <a:srgbClr val="AFABAB"/>
              </a:solidFill>
              <a:latin typeface="Tahoma"/>
              <a:ea typeface="Tahoma"/>
              <a:cs typeface="Tahoma"/>
              <a:sym typeface="Tahom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Google Shape;93;p13">
            <a:extLst>
              <a:ext uri="{FF2B5EF4-FFF2-40B4-BE49-F238E27FC236}">
                <a16:creationId xmlns:a16="http://schemas.microsoft.com/office/drawing/2014/main" id="{622D2598-BA0B-4CA2-A799-21E11135E473}"/>
              </a:ext>
            </a:extLst>
          </p:cNvPr>
          <p:cNvSpPr txBox="1"/>
          <p:nvPr/>
        </p:nvSpPr>
        <p:spPr>
          <a:xfrm>
            <a:off x="232475" y="1271260"/>
            <a:ext cx="6500826" cy="190821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300">
                <a:solidFill>
                  <a:schemeClr val="dk1"/>
                </a:solidFill>
                <a:latin typeface="Calibri"/>
                <a:ea typeface="Calibri"/>
                <a:cs typeface="Calibri"/>
                <a:sym typeface="Calibri"/>
              </a:rPr>
              <a:t>Computing and computer technology are part of just about everything that touches our lives from the cars we drive, to the movies we watch, to the ways businesses and governments deal with us. Understanding different dimensions of computing is part of the necessary skill set for an educated person in the 21st century. Whether one wants to be a scientist, develop the latest killer application, or just know what it really means when someone says 'the computer made a mistake', studying computing will provide you with valuable knowledge. Computing requires and develops capabilities in solving deep, multidimensional problems requiring imagination and sensitivity to a variety of concerns. </a:t>
            </a:r>
            <a:endParaRPr sz="1400">
              <a:solidFill>
                <a:schemeClr val="dk1"/>
              </a:solidFill>
              <a:latin typeface="Calibri"/>
              <a:ea typeface="Calibri"/>
              <a:cs typeface="Calibri"/>
              <a:sym typeface="Calibri"/>
            </a:endParaRPr>
          </a:p>
          <a:p>
            <a:pPr marL="0" marR="0" lvl="0" indent="0" algn="just" rtl="0">
              <a:spcBef>
                <a:spcPts val="0"/>
              </a:spcBef>
              <a:spcAft>
                <a:spcPts val="0"/>
              </a:spcAft>
              <a:buNone/>
            </a:pPr>
            <a:endParaRPr sz="1400">
              <a:solidFill>
                <a:schemeClr val="dk1"/>
              </a:solidFill>
              <a:latin typeface="Calibri"/>
              <a:ea typeface="Calibri"/>
              <a:cs typeface="Calibri"/>
              <a:sym typeface="Calibri"/>
            </a:endParaRPr>
          </a:p>
        </p:txBody>
      </p:sp>
      <p:sp>
        <p:nvSpPr>
          <p:cNvPr id="20" name="Google Shape;84;p13">
            <a:extLst>
              <a:ext uri="{FF2B5EF4-FFF2-40B4-BE49-F238E27FC236}">
                <a16:creationId xmlns:a16="http://schemas.microsoft.com/office/drawing/2014/main" id="{470C023D-633C-4982-A81F-25D344CCF382}"/>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 name="Google Shape;85;p13">
            <a:extLst>
              <a:ext uri="{FF2B5EF4-FFF2-40B4-BE49-F238E27FC236}">
                <a16:creationId xmlns:a16="http://schemas.microsoft.com/office/drawing/2014/main" id="{24CBA5E2-41F5-4769-AB56-E1A4A761DE1A}"/>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2" name="Google Shape;86;p13">
            <a:extLst>
              <a:ext uri="{FF2B5EF4-FFF2-40B4-BE49-F238E27FC236}">
                <a16:creationId xmlns:a16="http://schemas.microsoft.com/office/drawing/2014/main" id="{776C6F98-D707-41F1-AAD3-E63F23F9C521}"/>
              </a:ext>
            </a:extLst>
          </p:cNvPr>
          <p:cNvSpPr/>
          <p:nvPr/>
        </p:nvSpPr>
        <p:spPr>
          <a:xfrm rot="10039862">
            <a:off x="4986273" y="-1717994"/>
            <a:ext cx="11026775" cy="9698355"/>
          </a:xfrm>
          <a:prstGeom prst="rtTriangle">
            <a:avLst/>
          </a:prstGeom>
          <a:solidFill>
            <a:srgbClr val="F2F2F2">
              <a:alpha val="98823"/>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3" name="Google Shape;87;p13">
            <a:extLst>
              <a:ext uri="{FF2B5EF4-FFF2-40B4-BE49-F238E27FC236}">
                <a16:creationId xmlns:a16="http://schemas.microsoft.com/office/drawing/2014/main" id="{7C294EB5-B7AF-423F-845E-BEACED684B39}"/>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24" name="Google Shape;88;p13">
            <a:extLst>
              <a:ext uri="{FF2B5EF4-FFF2-40B4-BE49-F238E27FC236}">
                <a16:creationId xmlns:a16="http://schemas.microsoft.com/office/drawing/2014/main" id="{8097E0A1-B7FB-4261-A886-BF4BD2BBD724}"/>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25" name="Google Shape;89;p13">
            <a:extLst>
              <a:ext uri="{FF2B5EF4-FFF2-40B4-BE49-F238E27FC236}">
                <a16:creationId xmlns:a16="http://schemas.microsoft.com/office/drawing/2014/main" id="{3D63D08A-876D-409F-9229-1E5534206365}"/>
              </a:ext>
            </a:extLst>
          </p:cNvPr>
          <p:cNvSpPr txBox="1"/>
          <p:nvPr/>
        </p:nvSpPr>
        <p:spPr>
          <a:xfrm>
            <a:off x="-849244" y="940266"/>
            <a:ext cx="663248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 name="Google Shape;90;p13">
            <a:extLst>
              <a:ext uri="{FF2B5EF4-FFF2-40B4-BE49-F238E27FC236}">
                <a16:creationId xmlns:a16="http://schemas.microsoft.com/office/drawing/2014/main" id="{D588E939-5980-4F5A-896F-936F0F9EBB29}"/>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a:solidFill>
                  <a:srgbClr val="FFFFFF"/>
                </a:solidFill>
                <a:latin typeface="Arial"/>
                <a:ea typeface="Arial"/>
                <a:cs typeface="Arial"/>
                <a:sym typeface="Arial"/>
              </a:rPr>
              <a:t>Computer Science</a:t>
            </a:r>
            <a:endParaRPr sz="2000" b="0" i="0" u="none" strike="noStrike" cap="none">
              <a:solidFill>
                <a:schemeClr val="dk1"/>
              </a:solidFill>
              <a:latin typeface="Arial"/>
              <a:ea typeface="Arial"/>
              <a:cs typeface="Arial"/>
              <a:sym typeface="Arial"/>
            </a:endParaRPr>
          </a:p>
        </p:txBody>
      </p:sp>
      <p:graphicFrame>
        <p:nvGraphicFramePr>
          <p:cNvPr id="27" name="Google Shape;91;p13">
            <a:extLst>
              <a:ext uri="{FF2B5EF4-FFF2-40B4-BE49-F238E27FC236}">
                <a16:creationId xmlns:a16="http://schemas.microsoft.com/office/drawing/2014/main" id="{F8A051BB-EDDD-46FC-8B45-5C2949B82F72}"/>
              </a:ext>
            </a:extLst>
          </p:cNvPr>
          <p:cNvGraphicFramePr/>
          <p:nvPr>
            <p:extLst>
              <p:ext uri="{D42A27DB-BD31-4B8C-83A1-F6EECF244321}">
                <p14:modId xmlns:p14="http://schemas.microsoft.com/office/powerpoint/2010/main" val="1587953519"/>
              </p:ext>
            </p:extLst>
          </p:nvPr>
        </p:nvGraphicFramePr>
        <p:xfrm>
          <a:off x="178587" y="3036669"/>
          <a:ext cx="6500826" cy="5466169"/>
        </p:xfrm>
        <a:graphic>
          <a:graphicData uri="http://schemas.openxmlformats.org/drawingml/2006/table">
            <a:tbl>
              <a:tblPr firstRow="1" firstCol="1" bandRow="1">
                <a:noFill/>
              </a:tblPr>
              <a:tblGrid>
                <a:gridCol w="1253662">
                  <a:extLst>
                    <a:ext uri="{9D8B030D-6E8A-4147-A177-3AD203B41FA5}">
                      <a16:colId xmlns:a16="http://schemas.microsoft.com/office/drawing/2014/main" val="20000"/>
                    </a:ext>
                  </a:extLst>
                </a:gridCol>
                <a:gridCol w="2623423">
                  <a:extLst>
                    <a:ext uri="{9D8B030D-6E8A-4147-A177-3AD203B41FA5}">
                      <a16:colId xmlns:a16="http://schemas.microsoft.com/office/drawing/2014/main" val="20001"/>
                    </a:ext>
                  </a:extLst>
                </a:gridCol>
                <a:gridCol w="2623741">
                  <a:extLst>
                    <a:ext uri="{9D8B030D-6E8A-4147-A177-3AD203B41FA5}">
                      <a16:colId xmlns:a16="http://schemas.microsoft.com/office/drawing/2014/main" val="20002"/>
                    </a:ext>
                  </a:extLst>
                </a:gridCol>
              </a:tblGrid>
              <a:tr h="177500">
                <a:tc>
                  <a:txBody>
                    <a:bodyPr/>
                    <a:lstStyle/>
                    <a:p>
                      <a:pPr marL="0" marR="0" lvl="0" indent="0" algn="l" rtl="0">
                        <a:lnSpc>
                          <a:spcPct val="107000"/>
                        </a:lnSpc>
                        <a:spcBef>
                          <a:spcPts val="0"/>
                        </a:spcBef>
                        <a:spcAft>
                          <a:spcPts val="0"/>
                        </a:spcAft>
                        <a:buNone/>
                      </a:pPr>
                      <a:endParaRPr sz="14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i="0" u="none" strike="noStrike" cap="none" dirty="0">
                          <a:solidFill>
                            <a:schemeClr val="lt1"/>
                          </a:solidFill>
                          <a:latin typeface="Calibri"/>
                          <a:ea typeface="Calibri"/>
                          <a:cs typeface="Calibri"/>
                          <a:sym typeface="Calibri"/>
                        </a:rPr>
                        <a:t>Autumn 1</a:t>
                      </a:r>
                      <a:endParaRPr sz="1400" b="1" i="0"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i="0" u="none" strike="noStrike" cap="none" dirty="0">
                          <a:solidFill>
                            <a:schemeClr val="lt1"/>
                          </a:solidFill>
                          <a:latin typeface="Calibri"/>
                          <a:ea typeface="Calibri"/>
                          <a:cs typeface="Calibri"/>
                          <a:sym typeface="Calibri"/>
                        </a:rPr>
                        <a:t>Autumn 2</a:t>
                      </a:r>
                      <a:endParaRPr sz="1400" b="1" i="0"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1279750">
                <a:tc>
                  <a:txBody>
                    <a:bodyPr/>
                    <a:lstStyle/>
                    <a:p>
                      <a:pPr marL="0" marR="0" lvl="0" indent="0" algn="l" rtl="0">
                        <a:lnSpc>
                          <a:spcPct val="107000"/>
                        </a:lnSpc>
                        <a:spcBef>
                          <a:spcPts val="0"/>
                        </a:spcBef>
                        <a:spcAft>
                          <a:spcPts val="0"/>
                        </a:spcAft>
                        <a:buNone/>
                      </a:pPr>
                      <a:r>
                        <a:rPr lang="en-GB" sz="1400" b="1" i="0" u="none" strike="noStrike" cap="none" dirty="0">
                          <a:solidFill>
                            <a:schemeClr val="bg1"/>
                          </a:solidFill>
                          <a:latin typeface="Calibri"/>
                          <a:ea typeface="Calibri"/>
                          <a:cs typeface="Calibri"/>
                          <a:sym typeface="Calibri"/>
                        </a:rPr>
                        <a:t>Focus/Context for Learning</a:t>
                      </a:r>
                      <a:endParaRPr sz="1400" b="1" i="0"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chemeClr val="dk1"/>
                        </a:buClr>
                        <a:buSzPts val="1200"/>
                        <a:buFont typeface="Noto Sans Symbols"/>
                        <a:buNone/>
                      </a:pPr>
                      <a:r>
                        <a:rPr lang="en-GB" sz="1200" u="none" strike="noStrike" cap="none" dirty="0">
                          <a:latin typeface="Calibri"/>
                          <a:ea typeface="Calibri"/>
                          <a:cs typeface="Calibri"/>
                          <a:sym typeface="Calibri"/>
                        </a:rPr>
                        <a:t>Using-computers-safely effectively-and responsibly</a:t>
                      </a:r>
                      <a:r>
                        <a:rPr lang="en-GB" sz="1200" u="none" strike="noStrike" cap="none" dirty="0">
                          <a:solidFill>
                            <a:srgbClr val="0070C0"/>
                          </a:solidFill>
                          <a:latin typeface="Calibri"/>
                          <a:ea typeface="Calibri"/>
                          <a:cs typeface="Calibri"/>
                          <a:sym typeface="Calibri"/>
                        </a:rPr>
                        <a:t> </a:t>
                      </a:r>
                      <a:endParaRPr sz="1100" u="none" strike="noStrike" cap="none" dirty="0">
                        <a:latin typeface="Calibri"/>
                        <a:ea typeface="Calibri"/>
                        <a:cs typeface="Calibri"/>
                        <a:sym typeface="Calibri"/>
                      </a:endParaRPr>
                    </a:p>
                    <a:p>
                      <a:pPr marL="342900" marR="0" lvl="0" indent="-342900" algn="l" rtl="0">
                        <a:lnSpc>
                          <a:spcPct val="107000"/>
                        </a:lnSpc>
                        <a:spcBef>
                          <a:spcPts val="0"/>
                        </a:spcBef>
                        <a:spcAft>
                          <a:spcPts val="0"/>
                        </a:spcAft>
                        <a:buClr>
                          <a:schemeClr val="dk1"/>
                        </a:buClr>
                        <a:buSzPts val="1200"/>
                        <a:buFont typeface="Noto Sans Symbols"/>
                        <a:buChar char="∙"/>
                      </a:pPr>
                      <a:r>
                        <a:rPr lang="en-GB" sz="1200" u="none" strike="noStrike" cap="none" dirty="0">
                          <a:latin typeface="Calibri"/>
                          <a:ea typeface="Calibri"/>
                          <a:cs typeface="Calibri"/>
                          <a:sym typeface="Calibri"/>
                        </a:rPr>
                        <a:t>L1 File management </a:t>
                      </a:r>
                      <a:endParaRPr sz="1100" u="none" strike="noStrike" cap="none" dirty="0">
                        <a:latin typeface="Calibri"/>
                        <a:ea typeface="Calibri"/>
                        <a:cs typeface="Calibri"/>
                        <a:sym typeface="Calibri"/>
                      </a:endParaRPr>
                    </a:p>
                    <a:p>
                      <a:pPr marL="342900" marR="0" lvl="0" indent="-342900" algn="l" rtl="0">
                        <a:lnSpc>
                          <a:spcPct val="107000"/>
                        </a:lnSpc>
                        <a:spcBef>
                          <a:spcPts val="0"/>
                        </a:spcBef>
                        <a:spcAft>
                          <a:spcPts val="0"/>
                        </a:spcAft>
                        <a:buClr>
                          <a:srgbClr val="000000"/>
                        </a:buClr>
                        <a:buSzPts val="1200"/>
                        <a:buFont typeface="Noto Sans Symbols"/>
                        <a:buChar char="∙"/>
                      </a:pPr>
                      <a:r>
                        <a:rPr lang="en-GB" sz="1200" u="none" strike="noStrike" cap="none" dirty="0">
                          <a:solidFill>
                            <a:srgbClr val="000000"/>
                          </a:solidFill>
                          <a:latin typeface="Calibri"/>
                          <a:ea typeface="Calibri"/>
                          <a:cs typeface="Calibri"/>
                          <a:sym typeface="Calibri"/>
                        </a:rPr>
                        <a:t>L2 Social networking </a:t>
                      </a:r>
                      <a:endParaRPr sz="1100" u="none" strike="noStrike" cap="none" dirty="0">
                        <a:latin typeface="Calibri"/>
                        <a:ea typeface="Calibri"/>
                        <a:cs typeface="Calibri"/>
                        <a:sym typeface="Calibri"/>
                      </a:endParaRPr>
                    </a:p>
                    <a:p>
                      <a:pPr marL="342900" marR="0" lvl="0" indent="-342900" algn="l" rtl="0">
                        <a:lnSpc>
                          <a:spcPct val="107000"/>
                        </a:lnSpc>
                        <a:spcBef>
                          <a:spcPts val="0"/>
                        </a:spcBef>
                        <a:spcAft>
                          <a:spcPts val="0"/>
                        </a:spcAft>
                        <a:buClr>
                          <a:srgbClr val="000000"/>
                        </a:buClr>
                        <a:buSzPts val="1200"/>
                        <a:buFont typeface="Noto Sans Symbols"/>
                        <a:buChar char="∙"/>
                      </a:pPr>
                      <a:r>
                        <a:rPr lang="en-GB" sz="1200" u="none" strike="noStrike" cap="none" dirty="0">
                          <a:solidFill>
                            <a:srgbClr val="000000"/>
                          </a:solidFill>
                          <a:latin typeface="Calibri"/>
                          <a:ea typeface="Calibri"/>
                          <a:cs typeface="Calibri"/>
                          <a:sym typeface="Calibri"/>
                        </a:rPr>
                        <a:t>L3 Keeping your data safe</a:t>
                      </a: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 </a:t>
                      </a:r>
                      <a:endParaRPr sz="1100" u="none" strike="noStrike" cap="none">
                        <a:latin typeface="Calibri"/>
                        <a:ea typeface="Calibri"/>
                        <a:cs typeface="Calibri"/>
                        <a:sym typeface="Calibri"/>
                      </a:endParaRPr>
                    </a:p>
                    <a:p>
                      <a:pPr marL="0" marR="0" lvl="0" indent="0" algn="l" rtl="0">
                        <a:lnSpc>
                          <a:spcPct val="107000"/>
                        </a:lnSpc>
                        <a:spcBef>
                          <a:spcPts val="0"/>
                        </a:spcBef>
                        <a:spcAft>
                          <a:spcPts val="0"/>
                        </a:spcAft>
                        <a:buClr>
                          <a:schemeClr val="dk1"/>
                        </a:buClr>
                        <a:buSzPts val="1200"/>
                        <a:buFont typeface="Noto Sans Symbols"/>
                        <a:buNone/>
                      </a:pPr>
                      <a:r>
                        <a:rPr lang="en-GB" sz="1200" u="none" strike="noStrike" cap="none">
                          <a:latin typeface="Calibri"/>
                          <a:ea typeface="Calibri"/>
                          <a:cs typeface="Calibri"/>
                          <a:sym typeface="Calibri"/>
                        </a:rPr>
                        <a:t>A. Understanding computers </a:t>
                      </a:r>
                      <a:endParaRPr sz="1100" u="none" strike="noStrike" cap="none">
                        <a:latin typeface="Calibri"/>
                        <a:ea typeface="Calibri"/>
                        <a:cs typeface="Calibri"/>
                        <a:sym typeface="Calibri"/>
                      </a:endParaRPr>
                    </a:p>
                    <a:p>
                      <a:pPr marL="342900" marR="0" lvl="0" indent="-342900" algn="l" rtl="0">
                        <a:lnSpc>
                          <a:spcPct val="107000"/>
                        </a:lnSpc>
                        <a:spcBef>
                          <a:spcPts val="65"/>
                        </a:spcBef>
                        <a:spcAft>
                          <a:spcPts val="0"/>
                        </a:spcAft>
                        <a:buClr>
                          <a:schemeClr val="dk1"/>
                        </a:buClr>
                        <a:buSzPts val="1200"/>
                        <a:buFont typeface="Noto Sans Symbols"/>
                        <a:buChar char="∙"/>
                      </a:pPr>
                      <a:r>
                        <a:rPr lang="en-GB" sz="1200" u="none" strike="noStrike" cap="none">
                          <a:latin typeface="Calibri"/>
                          <a:ea typeface="Calibri"/>
                          <a:cs typeface="Calibri"/>
                          <a:sym typeface="Calibri"/>
                        </a:rPr>
                        <a:t>L1 Elements of a Computer  </a:t>
                      </a:r>
                      <a:endParaRPr sz="1100" u="none" strike="noStrike" cap="none">
                        <a:latin typeface="Calibri"/>
                        <a:ea typeface="Calibri"/>
                        <a:cs typeface="Calibri"/>
                        <a:sym typeface="Calibri"/>
                      </a:endParaRPr>
                    </a:p>
                    <a:p>
                      <a:pPr marL="342900" marR="0" lvl="0" indent="-342900" algn="l" rtl="0">
                        <a:lnSpc>
                          <a:spcPct val="107000"/>
                        </a:lnSpc>
                        <a:spcBef>
                          <a:spcPts val="65"/>
                        </a:spcBef>
                        <a:spcAft>
                          <a:spcPts val="0"/>
                        </a:spcAft>
                        <a:buClr>
                          <a:schemeClr val="dk1"/>
                        </a:buClr>
                        <a:buSzPts val="1200"/>
                        <a:buFont typeface="Noto Sans Symbols"/>
                        <a:buChar char="∙"/>
                      </a:pPr>
                      <a:r>
                        <a:rPr lang="en-GB" sz="1200" u="none" strike="noStrike" cap="none">
                          <a:latin typeface="Calibri"/>
                          <a:ea typeface="Calibri"/>
                          <a:cs typeface="Calibri"/>
                          <a:sym typeface="Calibri"/>
                        </a:rPr>
                        <a:t>L2 The CPU</a:t>
                      </a:r>
                      <a:endParaRPr/>
                    </a:p>
                    <a:p>
                      <a:pPr marL="342900" marR="0" lvl="0" indent="-342900" algn="l" rtl="0">
                        <a:lnSpc>
                          <a:spcPct val="107000"/>
                        </a:lnSpc>
                        <a:spcBef>
                          <a:spcPts val="65"/>
                        </a:spcBef>
                        <a:spcAft>
                          <a:spcPts val="0"/>
                        </a:spcAft>
                        <a:buClr>
                          <a:schemeClr val="dk1"/>
                        </a:buClr>
                        <a:buSzPts val="1100"/>
                        <a:buFont typeface="Noto Sans Symbols"/>
                        <a:buChar char="∙"/>
                      </a:pPr>
                      <a:r>
                        <a:rPr lang="en-GB" sz="1100" u="none" strike="noStrike" cap="none">
                          <a:latin typeface="Calibri"/>
                          <a:ea typeface="Calibri"/>
                          <a:cs typeface="Calibri"/>
                          <a:sym typeface="Calibri"/>
                        </a:rPr>
                        <a:t>L3 Understanding Binary</a:t>
                      </a:r>
                      <a:endParaRPr/>
                    </a:p>
                    <a:p>
                      <a:pPr marL="342900" marR="0" lvl="0" indent="-273050" algn="l" rtl="0">
                        <a:lnSpc>
                          <a:spcPct val="107000"/>
                        </a:lnSpc>
                        <a:spcBef>
                          <a:spcPts val="65"/>
                        </a:spcBef>
                        <a:spcAft>
                          <a:spcPts val="0"/>
                        </a:spcAft>
                        <a:buClr>
                          <a:schemeClr val="dk1"/>
                        </a:buClr>
                        <a:buSzPts val="1100"/>
                        <a:buFont typeface="Noto Sans Symbols"/>
                        <a:buNone/>
                      </a:pPr>
                      <a:endParaRPr sz="1100" u="none" strike="noStrike" cap="none">
                        <a:latin typeface="Calibri"/>
                        <a:ea typeface="Calibri"/>
                        <a:cs typeface="Calibri"/>
                        <a:sym typeface="Calibri"/>
                      </a:endParaRPr>
                    </a:p>
                    <a:p>
                      <a:pPr marL="521969" marR="0" lvl="0" indent="0" algn="l" rtl="0">
                        <a:lnSpc>
                          <a:spcPct val="107000"/>
                        </a:lnSpc>
                        <a:spcBef>
                          <a:spcPts val="0"/>
                        </a:spcBef>
                        <a:spcAft>
                          <a:spcPts val="0"/>
                        </a:spcAft>
                        <a:buNone/>
                      </a:pPr>
                      <a:r>
                        <a:rPr lang="en-GB" sz="1200" u="none" strike="noStrike" cap="none">
                          <a:latin typeface="Calibri"/>
                          <a:ea typeface="Calibri"/>
                          <a:cs typeface="Calibri"/>
                          <a:sym typeface="Calibri"/>
                        </a:rPr>
                        <a:t> </a:t>
                      </a:r>
                      <a:endParaRPr sz="1100" u="none" strike="noStrike" cap="none">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177500">
                <a:tc>
                  <a:txBody>
                    <a:bodyPr/>
                    <a:lstStyle/>
                    <a:p>
                      <a:pPr marL="0" marR="0" lvl="0" indent="0" algn="l" rtl="0">
                        <a:lnSpc>
                          <a:spcPct val="107000"/>
                        </a:lnSpc>
                        <a:spcBef>
                          <a:spcPts val="0"/>
                        </a:spcBef>
                        <a:spcAft>
                          <a:spcPts val="0"/>
                        </a:spcAft>
                        <a:buNone/>
                      </a:pPr>
                      <a:r>
                        <a:rPr lang="en-GB" sz="1400" b="1" i="0" u="none" strike="noStrike" cap="none">
                          <a:solidFill>
                            <a:schemeClr val="bg1"/>
                          </a:solidFill>
                          <a:latin typeface="Calibri"/>
                          <a:ea typeface="Calibri"/>
                          <a:cs typeface="Calibri"/>
                          <a:sym typeface="Calibri"/>
                        </a:rPr>
                        <a:t> </a:t>
                      </a:r>
                      <a:endParaRPr sz="1400" b="1" i="0"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177500">
                <a:tc>
                  <a:txBody>
                    <a:bodyPr/>
                    <a:lstStyle/>
                    <a:p>
                      <a:pPr marL="0" marR="0" lvl="0" indent="0" algn="l" rtl="0">
                        <a:lnSpc>
                          <a:spcPct val="107000"/>
                        </a:lnSpc>
                        <a:spcBef>
                          <a:spcPts val="0"/>
                        </a:spcBef>
                        <a:spcAft>
                          <a:spcPts val="0"/>
                        </a:spcAft>
                        <a:buNone/>
                      </a:pPr>
                      <a:r>
                        <a:rPr lang="en-GB" sz="1400" b="1" i="0" u="none" strike="noStrike" cap="none">
                          <a:solidFill>
                            <a:schemeClr val="bg1"/>
                          </a:solidFill>
                          <a:latin typeface="Calibri"/>
                          <a:ea typeface="Calibri"/>
                          <a:cs typeface="Calibri"/>
                          <a:sym typeface="Calibri"/>
                        </a:rPr>
                        <a:t> </a:t>
                      </a:r>
                      <a:endParaRPr sz="1400" b="1" i="0"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i="0" u="none" strike="noStrike" cap="none" dirty="0">
                          <a:solidFill>
                            <a:schemeClr val="lt1"/>
                          </a:solidFill>
                          <a:latin typeface="Calibri"/>
                          <a:ea typeface="Calibri"/>
                          <a:cs typeface="Calibri"/>
                          <a:sym typeface="Calibri"/>
                        </a:rPr>
                        <a:t>Spring</a:t>
                      </a:r>
                      <a:r>
                        <a:rPr lang="en-GB" sz="1400" b="1" u="none" strike="noStrike" cap="none" dirty="0">
                          <a:solidFill>
                            <a:schemeClr val="lt1"/>
                          </a:solidFill>
                          <a:latin typeface="Calibri"/>
                          <a:ea typeface="Calibri"/>
                          <a:cs typeface="Calibri"/>
                          <a:sym typeface="Calibri"/>
                        </a:rPr>
                        <a:t> 1</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Spring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853175">
                <a:tc>
                  <a:txBody>
                    <a:bodyPr/>
                    <a:lstStyle/>
                    <a:p>
                      <a:pPr marL="0" marR="0" lvl="0" indent="0" algn="l" rtl="0">
                        <a:lnSpc>
                          <a:spcPct val="107000"/>
                        </a:lnSpc>
                        <a:spcBef>
                          <a:spcPts val="0"/>
                        </a:spcBef>
                        <a:spcAft>
                          <a:spcPts val="0"/>
                        </a:spcAft>
                        <a:buNone/>
                      </a:pPr>
                      <a:r>
                        <a:rPr lang="en-GB" sz="1400" b="1" i="0" u="none" strike="noStrike" cap="none">
                          <a:solidFill>
                            <a:schemeClr val="bg1"/>
                          </a:solidFill>
                          <a:latin typeface="Calibri"/>
                          <a:ea typeface="Calibri"/>
                          <a:cs typeface="Calibri"/>
                          <a:sym typeface="Calibri"/>
                        </a:rPr>
                        <a:t>Focus/Context for Learning</a:t>
                      </a:r>
                      <a:endParaRPr sz="1400" b="1" i="0"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50000"/>
                        </a:lnSpc>
                        <a:spcBef>
                          <a:spcPts val="0"/>
                        </a:spcBef>
                        <a:spcAft>
                          <a:spcPts val="0"/>
                        </a:spcAft>
                        <a:buClr>
                          <a:schemeClr val="dk1"/>
                        </a:buClr>
                        <a:buSzPts val="1200"/>
                        <a:buFont typeface="Calibri"/>
                        <a:buNone/>
                      </a:pPr>
                      <a:r>
                        <a:rPr lang="en-GB" sz="1200" u="none" strike="noStrike" cap="none">
                          <a:latin typeface="Calibri"/>
                          <a:ea typeface="Calibri"/>
                          <a:cs typeface="Calibri"/>
                          <a:sym typeface="Calibri"/>
                        </a:rPr>
                        <a:t>B. Understanding computers </a:t>
                      </a:r>
                      <a:endParaRPr/>
                    </a:p>
                    <a:p>
                      <a:pPr marL="342900" marR="0" lvl="0" indent="-342900" algn="l" rtl="0">
                        <a:lnSpc>
                          <a:spcPct val="107000"/>
                        </a:lnSpc>
                        <a:spcBef>
                          <a:spcPts val="0"/>
                        </a:spcBef>
                        <a:spcAft>
                          <a:spcPts val="0"/>
                        </a:spcAft>
                        <a:buClr>
                          <a:srgbClr val="000000"/>
                        </a:buClr>
                        <a:buSzPts val="1200"/>
                        <a:buFont typeface="Noto Sans Symbols"/>
                        <a:buChar char="∙"/>
                      </a:pPr>
                      <a:r>
                        <a:rPr lang="en-GB" sz="1200" b="0" i="0" u="none" strike="noStrike" cap="none">
                          <a:solidFill>
                            <a:srgbClr val="000000"/>
                          </a:solidFill>
                          <a:latin typeface="Calibri"/>
                          <a:ea typeface="Calibri"/>
                          <a:cs typeface="Calibri"/>
                          <a:sym typeface="Calibri"/>
                        </a:rPr>
                        <a:t>L4 Binary Addition</a:t>
                      </a:r>
                      <a:endParaRPr/>
                    </a:p>
                    <a:p>
                      <a:pPr marL="342900" marR="0" lvl="0" indent="-342900" algn="l" rtl="0">
                        <a:lnSpc>
                          <a:spcPct val="107000"/>
                        </a:lnSpc>
                        <a:spcBef>
                          <a:spcPts val="0"/>
                        </a:spcBef>
                        <a:spcAft>
                          <a:spcPts val="0"/>
                        </a:spcAft>
                        <a:buClr>
                          <a:srgbClr val="000000"/>
                        </a:buClr>
                        <a:buSzPts val="1200"/>
                        <a:buFont typeface="Noto Sans Symbols"/>
                        <a:buChar char="∙"/>
                      </a:pPr>
                      <a:r>
                        <a:rPr lang="en-GB" sz="1200" b="0" i="0" u="none" strike="noStrike" cap="none">
                          <a:solidFill>
                            <a:srgbClr val="000000"/>
                          </a:solidFill>
                          <a:latin typeface="Calibri"/>
                          <a:ea typeface="Calibri"/>
                          <a:cs typeface="Calibri"/>
                          <a:sym typeface="Calibri"/>
                        </a:rPr>
                        <a:t>L5 Storage Devices </a:t>
                      </a:r>
                      <a:endParaRPr/>
                    </a:p>
                    <a:p>
                      <a:pPr marL="342900" marR="0" lvl="0" indent="-266700" algn="l" rtl="0">
                        <a:lnSpc>
                          <a:spcPct val="107000"/>
                        </a:lnSpc>
                        <a:spcBef>
                          <a:spcPts val="0"/>
                        </a:spcBef>
                        <a:spcAft>
                          <a:spcPts val="0"/>
                        </a:spcAft>
                        <a:buClr>
                          <a:schemeClr val="dk1"/>
                        </a:buClr>
                        <a:buSzPts val="1200"/>
                        <a:buFont typeface="Noto Sans Symbols"/>
                        <a:buNone/>
                      </a:pPr>
                      <a:endParaRPr sz="1200" b="0" i="0" u="none" strike="noStrike" cap="none">
                        <a:solidFill>
                          <a:srgbClr val="000000"/>
                        </a:solidFill>
                        <a:latin typeface="Calibri"/>
                        <a:ea typeface="Calibri"/>
                        <a:cs typeface="Calibri"/>
                        <a:sym typeface="Calibri"/>
                      </a:endParaRPr>
                    </a:p>
                    <a:p>
                      <a:pPr marL="342900" marR="0" lvl="0" indent="-273050" algn="l" rtl="0">
                        <a:lnSpc>
                          <a:spcPct val="107000"/>
                        </a:lnSpc>
                        <a:spcBef>
                          <a:spcPts val="0"/>
                        </a:spcBef>
                        <a:spcAft>
                          <a:spcPts val="0"/>
                        </a:spcAft>
                        <a:buClr>
                          <a:schemeClr val="dk1"/>
                        </a:buClr>
                        <a:buSzPts val="1100"/>
                        <a:buFont typeface="Noto Sans Symbols"/>
                        <a:buNone/>
                      </a:pPr>
                      <a:endParaRPr sz="1100" b="0" i="0" u="none" strike="noStrike" cap="none">
                        <a:solidFill>
                          <a:srgbClr val="000000"/>
                        </a:solidFill>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50000"/>
                        </a:lnSpc>
                        <a:spcBef>
                          <a:spcPts val="0"/>
                        </a:spcBef>
                        <a:spcAft>
                          <a:spcPts val="0"/>
                        </a:spcAft>
                        <a:buClr>
                          <a:srgbClr val="000000"/>
                        </a:buClr>
                        <a:buSzPts val="1200"/>
                        <a:buFont typeface="Calibri"/>
                        <a:buNone/>
                      </a:pPr>
                      <a:r>
                        <a:rPr lang="en-GB" sz="1200" b="0" i="0" u="none" strike="noStrike" cap="none" dirty="0">
                          <a:solidFill>
                            <a:srgbClr val="000000"/>
                          </a:solidFill>
                          <a:latin typeface="Calibri"/>
                          <a:ea typeface="Calibri"/>
                          <a:cs typeface="Calibri"/>
                          <a:sym typeface="Calibri"/>
                        </a:rPr>
                        <a:t>Networks </a:t>
                      </a:r>
                      <a:endParaRPr sz="1100" b="0" i="0" u="none" strike="noStrike" cap="none" dirty="0">
                        <a:solidFill>
                          <a:srgbClr val="000000"/>
                        </a:solidFill>
                        <a:latin typeface="Calibri"/>
                        <a:ea typeface="Calibri"/>
                        <a:cs typeface="Calibri"/>
                        <a:sym typeface="Calibri"/>
                      </a:endParaRPr>
                    </a:p>
                    <a:p>
                      <a:pPr marL="342900" marR="0" lvl="0" indent="-342900" algn="l" rtl="0">
                        <a:lnSpc>
                          <a:spcPct val="100000"/>
                        </a:lnSpc>
                        <a:spcBef>
                          <a:spcPts val="65"/>
                        </a:spcBef>
                        <a:spcAft>
                          <a:spcPts val="0"/>
                        </a:spcAft>
                        <a:buClr>
                          <a:srgbClr val="000000"/>
                        </a:buClr>
                        <a:buSzPts val="1200"/>
                        <a:buFont typeface="Noto Sans Symbols"/>
                        <a:buChar char="∙"/>
                      </a:pPr>
                      <a:r>
                        <a:rPr lang="en-GB" sz="1200" b="0" i="0" u="none" strike="noStrike" cap="none" dirty="0">
                          <a:solidFill>
                            <a:srgbClr val="000000"/>
                          </a:solidFill>
                          <a:latin typeface="Calibri"/>
                          <a:ea typeface="Calibri"/>
                          <a:cs typeface="Calibri"/>
                          <a:sym typeface="Calibri"/>
                        </a:rPr>
                        <a:t>L1 The Internet </a:t>
                      </a:r>
                      <a:endParaRPr dirty="0"/>
                    </a:p>
                    <a:p>
                      <a:pPr marL="342900" marR="0" lvl="0" indent="-342900" algn="l" rtl="0">
                        <a:lnSpc>
                          <a:spcPct val="100000"/>
                        </a:lnSpc>
                        <a:spcBef>
                          <a:spcPts val="65"/>
                        </a:spcBef>
                        <a:spcAft>
                          <a:spcPts val="0"/>
                        </a:spcAft>
                        <a:buClr>
                          <a:srgbClr val="000000"/>
                        </a:buClr>
                        <a:buSzPts val="1200"/>
                        <a:buFont typeface="Noto Sans Symbols"/>
                        <a:buChar char="∙"/>
                      </a:pPr>
                      <a:r>
                        <a:rPr lang="en-GB" sz="1200" b="0" i="0" u="none" strike="noStrike" cap="none" dirty="0">
                          <a:solidFill>
                            <a:srgbClr val="000000"/>
                          </a:solidFill>
                          <a:latin typeface="Calibri"/>
                          <a:ea typeface="Calibri"/>
                          <a:cs typeface="Calibri"/>
                          <a:sym typeface="Calibri"/>
                        </a:rPr>
                        <a:t>L2 Connectivity L3 Topologies</a:t>
                      </a:r>
                      <a:endParaRPr sz="1100" b="0" i="0" u="none" strike="noStrike" cap="none" dirty="0">
                        <a:solidFill>
                          <a:srgbClr val="000000"/>
                        </a:solidFill>
                        <a:latin typeface="Calibri"/>
                        <a:ea typeface="Calibri"/>
                        <a:cs typeface="Calibri"/>
                        <a:sym typeface="Calibri"/>
                      </a:endParaRPr>
                    </a:p>
                    <a:p>
                      <a:pPr marL="342900" marR="0" lvl="0" indent="-342900" algn="l" rtl="0">
                        <a:lnSpc>
                          <a:spcPct val="100000"/>
                        </a:lnSpc>
                        <a:spcBef>
                          <a:spcPts val="65"/>
                        </a:spcBef>
                        <a:spcAft>
                          <a:spcPts val="0"/>
                        </a:spcAft>
                        <a:buClr>
                          <a:srgbClr val="000000"/>
                        </a:buClr>
                        <a:buSzPts val="1200"/>
                        <a:buFont typeface="Noto Sans Symbols"/>
                        <a:buChar char="∙"/>
                      </a:pPr>
                      <a:r>
                        <a:rPr lang="en-GB" sz="1200" b="0" i="0" u="none" strike="noStrike" cap="none" dirty="0">
                          <a:solidFill>
                            <a:srgbClr val="000000"/>
                          </a:solidFill>
                          <a:latin typeface="Calibri"/>
                          <a:ea typeface="Calibri"/>
                          <a:cs typeface="Calibri"/>
                          <a:sym typeface="Calibri"/>
                        </a:rPr>
                        <a:t>L4 Client-server networks </a:t>
                      </a:r>
                      <a:endParaRPr dirty="0"/>
                    </a:p>
                    <a:p>
                      <a:pPr marL="342900" marR="0" lvl="0" indent="-342900" algn="l" rtl="0">
                        <a:lnSpc>
                          <a:spcPct val="100000"/>
                        </a:lnSpc>
                        <a:spcBef>
                          <a:spcPts val="65"/>
                        </a:spcBef>
                        <a:spcAft>
                          <a:spcPts val="0"/>
                        </a:spcAft>
                        <a:buClr>
                          <a:srgbClr val="000000"/>
                        </a:buClr>
                        <a:buSzPts val="1200"/>
                        <a:buFont typeface="Noto Sans Symbols"/>
                        <a:buChar char="∙"/>
                      </a:pPr>
                      <a:r>
                        <a:rPr lang="en-GB" sz="1200" b="0" i="0" u="none" strike="noStrike" cap="none" dirty="0">
                          <a:solidFill>
                            <a:srgbClr val="000000"/>
                          </a:solidFill>
                          <a:latin typeface="Calibri"/>
                          <a:ea typeface="Calibri"/>
                          <a:cs typeface="Calibri"/>
                          <a:sym typeface="Calibri"/>
                        </a:rPr>
                        <a:t>L5 Encryption  </a:t>
                      </a:r>
                      <a:endParaRPr sz="1100" b="0" i="0" u="none" strike="noStrike" cap="none" dirty="0">
                        <a:solidFill>
                          <a:srgbClr val="000000"/>
                        </a:solidFill>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177500">
                <a:tc>
                  <a:txBody>
                    <a:bodyPr/>
                    <a:lstStyle/>
                    <a:p>
                      <a:pPr marL="0" marR="0" lvl="0" indent="0" algn="l" rtl="0">
                        <a:lnSpc>
                          <a:spcPct val="107000"/>
                        </a:lnSpc>
                        <a:spcBef>
                          <a:spcPts val="0"/>
                        </a:spcBef>
                        <a:spcAft>
                          <a:spcPts val="0"/>
                        </a:spcAft>
                        <a:buNone/>
                      </a:pPr>
                      <a:r>
                        <a:rPr lang="en-GB" sz="1400" b="1" i="0" u="none" strike="noStrike" cap="none">
                          <a:solidFill>
                            <a:schemeClr val="bg1"/>
                          </a:solidFill>
                          <a:latin typeface="Calibri"/>
                          <a:ea typeface="Calibri"/>
                          <a:cs typeface="Calibri"/>
                          <a:sym typeface="Calibri"/>
                        </a:rPr>
                        <a:t> </a:t>
                      </a:r>
                      <a:endParaRPr sz="1400" b="1" i="0"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177500">
                <a:tc>
                  <a:txBody>
                    <a:bodyPr/>
                    <a:lstStyle/>
                    <a:p>
                      <a:pPr marL="0" marR="0" lvl="0" indent="0" algn="l" rtl="0">
                        <a:lnSpc>
                          <a:spcPct val="107000"/>
                        </a:lnSpc>
                        <a:spcBef>
                          <a:spcPts val="0"/>
                        </a:spcBef>
                        <a:spcAft>
                          <a:spcPts val="0"/>
                        </a:spcAft>
                        <a:buNone/>
                      </a:pPr>
                      <a:r>
                        <a:rPr lang="en-GB" sz="1400" b="1" i="0" u="none" strike="noStrike" cap="none">
                          <a:solidFill>
                            <a:schemeClr val="bg1"/>
                          </a:solidFill>
                          <a:latin typeface="Calibri"/>
                          <a:ea typeface="Calibri"/>
                          <a:cs typeface="Calibri"/>
                          <a:sym typeface="Calibri"/>
                        </a:rPr>
                        <a:t> </a:t>
                      </a:r>
                      <a:endParaRPr sz="1400" b="1" i="0"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Summer 1</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Summer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1939125">
                <a:tc>
                  <a:txBody>
                    <a:bodyPr/>
                    <a:lstStyle/>
                    <a:p>
                      <a:pPr marL="0" marR="0" lvl="0" indent="0" algn="l" rtl="0">
                        <a:lnSpc>
                          <a:spcPct val="107000"/>
                        </a:lnSpc>
                        <a:spcBef>
                          <a:spcPts val="0"/>
                        </a:spcBef>
                        <a:spcAft>
                          <a:spcPts val="0"/>
                        </a:spcAft>
                        <a:buNone/>
                      </a:pPr>
                      <a:r>
                        <a:rPr lang="en-GB" sz="1400" b="1" i="0" u="none" strike="noStrike" cap="none" dirty="0">
                          <a:solidFill>
                            <a:schemeClr val="bg1"/>
                          </a:solidFill>
                          <a:latin typeface="Calibri"/>
                          <a:ea typeface="Calibri"/>
                          <a:cs typeface="Calibri"/>
                          <a:sym typeface="Calibri"/>
                        </a:rPr>
                        <a:t>Focus/Context for Learning</a:t>
                      </a:r>
                      <a:endParaRPr sz="1400" b="1" i="0"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342900" marR="0" lvl="0" indent="-342900" algn="l" rtl="0">
                        <a:lnSpc>
                          <a:spcPct val="150000"/>
                        </a:lnSpc>
                        <a:spcBef>
                          <a:spcPts val="0"/>
                        </a:spcBef>
                        <a:spcAft>
                          <a:spcPts val="0"/>
                        </a:spcAft>
                        <a:buClr>
                          <a:srgbClr val="000000"/>
                        </a:buClr>
                        <a:buSzPts val="1200"/>
                        <a:buFont typeface="Calibri"/>
                        <a:buAutoNum type="alphaUcPeriod"/>
                      </a:pPr>
                      <a:r>
                        <a:rPr lang="en-GB" sz="1200" b="0" i="0" u="none" strike="noStrike" cap="none">
                          <a:solidFill>
                            <a:srgbClr val="000000"/>
                          </a:solidFill>
                          <a:latin typeface="Calibri"/>
                          <a:ea typeface="Calibri"/>
                          <a:cs typeface="Calibri"/>
                          <a:sym typeface="Calibri"/>
                        </a:rPr>
                        <a:t>Introduction to Python </a:t>
                      </a:r>
                      <a:r>
                        <a:rPr lang="en-GB" sz="1200" u="none" strike="noStrike" cap="none">
                          <a:latin typeface="Calibri"/>
                          <a:ea typeface="Calibri"/>
                          <a:cs typeface="Calibri"/>
                          <a:sym typeface="Calibri"/>
                        </a:rPr>
                        <a:t> </a:t>
                      </a:r>
                      <a:endParaRPr sz="1100" u="none" strike="noStrike" cap="none">
                        <a:latin typeface="Calibri"/>
                        <a:ea typeface="Calibri"/>
                        <a:cs typeface="Calibri"/>
                        <a:sym typeface="Calibri"/>
                      </a:endParaRPr>
                    </a:p>
                    <a:p>
                      <a:pPr marL="342900" marR="0" lvl="0" indent="-342900" algn="l" rtl="0">
                        <a:lnSpc>
                          <a:spcPct val="100000"/>
                        </a:lnSpc>
                        <a:spcBef>
                          <a:spcPts val="0"/>
                        </a:spcBef>
                        <a:spcAft>
                          <a:spcPts val="0"/>
                        </a:spcAft>
                        <a:buClr>
                          <a:srgbClr val="000000"/>
                        </a:buClr>
                        <a:buSzPts val="1200"/>
                        <a:buFont typeface="Noto Sans Symbols"/>
                        <a:buChar char="∙"/>
                      </a:pPr>
                      <a:r>
                        <a:rPr lang="en-GB" sz="1200" b="0" i="0" u="none" strike="noStrike" cap="none">
                          <a:solidFill>
                            <a:srgbClr val="000000"/>
                          </a:solidFill>
                          <a:latin typeface="Calibri"/>
                          <a:ea typeface="Calibri"/>
                          <a:cs typeface="Calibri"/>
                          <a:sym typeface="Calibri"/>
                        </a:rPr>
                        <a:t>L1 Introducing Python </a:t>
                      </a:r>
                      <a:endParaRPr sz="1100" b="0" i="0" u="none" strike="noStrike" cap="none">
                        <a:solidFill>
                          <a:srgbClr val="000000"/>
                        </a:solidFill>
                        <a:latin typeface="Calibri"/>
                        <a:ea typeface="Calibri"/>
                        <a:cs typeface="Calibri"/>
                        <a:sym typeface="Calibri"/>
                      </a:endParaRPr>
                    </a:p>
                    <a:p>
                      <a:pPr marL="342900" marR="0" lvl="0" indent="-342900" algn="l" rtl="0">
                        <a:lnSpc>
                          <a:spcPct val="100000"/>
                        </a:lnSpc>
                        <a:spcBef>
                          <a:spcPts val="0"/>
                        </a:spcBef>
                        <a:spcAft>
                          <a:spcPts val="0"/>
                        </a:spcAft>
                        <a:buClr>
                          <a:srgbClr val="000000"/>
                        </a:buClr>
                        <a:buSzPts val="1200"/>
                        <a:buFont typeface="Noto Sans Symbols"/>
                        <a:buChar char="∙"/>
                      </a:pPr>
                      <a:r>
                        <a:rPr lang="en-GB" sz="1200" b="0" i="0" u="none" strike="noStrike" cap="none">
                          <a:solidFill>
                            <a:srgbClr val="000000"/>
                          </a:solidFill>
                          <a:latin typeface="Calibri"/>
                          <a:ea typeface="Calibri"/>
                          <a:cs typeface="Calibri"/>
                          <a:sym typeface="Calibri"/>
                        </a:rPr>
                        <a:t>L2 Numbers and Arithmetic</a:t>
                      </a:r>
                      <a:endParaRPr sz="1100" b="0" i="0" u="none" strike="noStrike" cap="none">
                        <a:solidFill>
                          <a:srgbClr val="000000"/>
                        </a:solidFill>
                        <a:latin typeface="Calibri"/>
                        <a:ea typeface="Calibri"/>
                        <a:cs typeface="Calibri"/>
                        <a:sym typeface="Calibri"/>
                      </a:endParaRPr>
                    </a:p>
                    <a:p>
                      <a:pPr marL="342900" marR="0" lvl="0" indent="-342900" algn="l" rtl="0">
                        <a:lnSpc>
                          <a:spcPct val="100000"/>
                        </a:lnSpc>
                        <a:spcBef>
                          <a:spcPts val="0"/>
                        </a:spcBef>
                        <a:spcAft>
                          <a:spcPts val="0"/>
                        </a:spcAft>
                        <a:buClr>
                          <a:srgbClr val="000000"/>
                        </a:buClr>
                        <a:buSzPts val="1200"/>
                        <a:buFont typeface="Noto Sans Symbols"/>
                        <a:buChar char="∙"/>
                      </a:pPr>
                      <a:r>
                        <a:rPr lang="en-GB" sz="1200" b="0" i="0" u="none" strike="noStrike" cap="none">
                          <a:solidFill>
                            <a:srgbClr val="000000"/>
                          </a:solidFill>
                          <a:latin typeface="Calibri"/>
                          <a:ea typeface="Calibri"/>
                          <a:cs typeface="Calibri"/>
                          <a:sym typeface="Calibri"/>
                        </a:rPr>
                        <a:t>L3  Input  </a:t>
                      </a:r>
                      <a:r>
                        <a:rPr lang="en-GB" sz="1200" b="1" u="none" strike="noStrike" cap="none">
                          <a:latin typeface="Calibri"/>
                          <a:ea typeface="Calibri"/>
                          <a:cs typeface="Calibri"/>
                          <a:sym typeface="Calibri"/>
                        </a:rPr>
                        <a:t> </a:t>
                      </a:r>
                      <a:endParaRPr sz="1100" u="none" strike="noStrike" cap="none">
                        <a:latin typeface="Calibri"/>
                        <a:ea typeface="Calibri"/>
                        <a:cs typeface="Calibri"/>
                        <a:sym typeface="Calibri"/>
                      </a:endParaRPr>
                    </a:p>
                    <a:p>
                      <a:pPr marL="0" marR="0" lvl="0" indent="0" algn="ctr" rtl="0">
                        <a:lnSpc>
                          <a:spcPct val="150000"/>
                        </a:lnSpc>
                        <a:spcBef>
                          <a:spcPts val="0"/>
                        </a:spcBef>
                        <a:spcAft>
                          <a:spcPts val="0"/>
                        </a:spcAft>
                        <a:buNone/>
                      </a:pPr>
                      <a:r>
                        <a:rPr lang="en-GB" sz="1200" u="none" strike="noStrike" cap="none">
                          <a:latin typeface="Calibri"/>
                          <a:ea typeface="Calibri"/>
                          <a:cs typeface="Calibri"/>
                          <a:sym typeface="Calibri"/>
                        </a:rPr>
                        <a:t> </a:t>
                      </a:r>
                      <a:endParaRPr sz="1100" u="none" strike="noStrike" cap="none">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50000"/>
                        </a:lnSpc>
                        <a:spcBef>
                          <a:spcPts val="0"/>
                        </a:spcBef>
                        <a:spcAft>
                          <a:spcPts val="0"/>
                        </a:spcAft>
                        <a:buClr>
                          <a:schemeClr val="dk1"/>
                        </a:buClr>
                        <a:buSzPts val="1200"/>
                        <a:buFont typeface="Calibri"/>
                        <a:buNone/>
                      </a:pPr>
                      <a:r>
                        <a:rPr lang="en-GB" sz="1200" u="none" strike="noStrike" cap="none" dirty="0">
                          <a:latin typeface="Calibri"/>
                          <a:ea typeface="Calibri"/>
                          <a:cs typeface="Calibri"/>
                          <a:sym typeface="Calibri"/>
                        </a:rPr>
                        <a:t>B. Introduction to Python    </a:t>
                      </a:r>
                      <a:endParaRPr sz="1100" u="none" strike="noStrike" cap="none" dirty="0">
                        <a:latin typeface="Calibri"/>
                        <a:ea typeface="Calibri"/>
                        <a:cs typeface="Calibri"/>
                        <a:sym typeface="Calibri"/>
                      </a:endParaRPr>
                    </a:p>
                    <a:p>
                      <a:pPr marL="342900" marR="0" lvl="0" indent="-342900" algn="l" rtl="0">
                        <a:lnSpc>
                          <a:spcPct val="115000"/>
                        </a:lnSpc>
                        <a:spcBef>
                          <a:spcPts val="0"/>
                        </a:spcBef>
                        <a:spcAft>
                          <a:spcPts val="0"/>
                        </a:spcAft>
                        <a:buClr>
                          <a:schemeClr val="dk1"/>
                        </a:buClr>
                        <a:buSzPts val="1200"/>
                        <a:buFont typeface="Noto Sans Symbols"/>
                        <a:buChar char="∙"/>
                      </a:pPr>
                      <a:r>
                        <a:rPr lang="en-GB" sz="1200" u="none" strike="noStrike" cap="none" dirty="0">
                          <a:latin typeface="Calibri"/>
                          <a:ea typeface="Calibri"/>
                          <a:cs typeface="Calibri"/>
                          <a:sym typeface="Calibri"/>
                        </a:rPr>
                        <a:t>L4 Selection</a:t>
                      </a:r>
                      <a:endParaRPr dirty="0"/>
                    </a:p>
                    <a:p>
                      <a:pPr marL="342900" marR="0" lvl="0" indent="-342900" algn="l" rtl="0">
                        <a:lnSpc>
                          <a:spcPct val="115000"/>
                        </a:lnSpc>
                        <a:spcBef>
                          <a:spcPts val="0"/>
                        </a:spcBef>
                        <a:spcAft>
                          <a:spcPts val="0"/>
                        </a:spcAft>
                        <a:buClr>
                          <a:schemeClr val="dk1"/>
                        </a:buClr>
                        <a:buSzPts val="1200"/>
                        <a:buFont typeface="Noto Sans Symbols"/>
                        <a:buChar char="∙"/>
                      </a:pPr>
                      <a:r>
                        <a:rPr lang="en-GB" sz="1200" u="none" strike="noStrike" cap="none" dirty="0">
                          <a:latin typeface="Calibri"/>
                          <a:ea typeface="Calibri"/>
                          <a:cs typeface="Calibri"/>
                          <a:sym typeface="Calibri"/>
                        </a:rPr>
                        <a:t>L5 Programming </a:t>
                      </a:r>
                      <a:r>
                        <a:rPr lang="en-GB" sz="1200" u="none" strike="noStrike" cap="none" dirty="0" err="1">
                          <a:latin typeface="Calibri"/>
                          <a:ea typeface="Calibri"/>
                          <a:cs typeface="Calibri"/>
                          <a:sym typeface="Calibri"/>
                        </a:rPr>
                        <a:t>Projec</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28" name="Google Shape;92;p13">
            <a:extLst>
              <a:ext uri="{FF2B5EF4-FFF2-40B4-BE49-F238E27FC236}">
                <a16:creationId xmlns:a16="http://schemas.microsoft.com/office/drawing/2014/main" id="{2CB92D90-B678-44CB-8D01-73DCE13CAFB9}"/>
              </a:ext>
            </a:extLst>
          </p:cNvPr>
          <p:cNvSpPr/>
          <p:nvPr/>
        </p:nvSpPr>
        <p:spPr>
          <a:xfrm>
            <a:off x="0" y="886977"/>
            <a:ext cx="6557549"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b="1" dirty="0">
                <a:solidFill>
                  <a:srgbClr val="0B703C"/>
                </a:solidFill>
                <a:latin typeface="Tahoma"/>
                <a:ea typeface="Tahoma"/>
                <a:cs typeface="Tahoma"/>
                <a:sym typeface="Tahoma"/>
              </a:rPr>
              <a:t>Lead Teacher: Mr N. Kakou</a:t>
            </a:r>
            <a:endParaRPr sz="1800" dirty="0">
              <a:solidFill>
                <a:schemeClr val="dk1"/>
              </a:solidFill>
              <a:latin typeface="Tahoma"/>
              <a:ea typeface="Tahoma"/>
              <a:cs typeface="Tahoma"/>
              <a:sym typeface="Tahoma"/>
            </a:endParaRPr>
          </a:p>
        </p:txBody>
      </p:sp>
      <p:sp>
        <p:nvSpPr>
          <p:cNvPr id="29" name="Google Shape;94;p13">
            <a:extLst>
              <a:ext uri="{FF2B5EF4-FFF2-40B4-BE49-F238E27FC236}">
                <a16:creationId xmlns:a16="http://schemas.microsoft.com/office/drawing/2014/main" id="{ABDD0BCE-6431-46FC-A70E-652CADCB4BF9}"/>
              </a:ext>
            </a:extLst>
          </p:cNvPr>
          <p:cNvSpPr/>
          <p:nvPr/>
        </p:nvSpPr>
        <p:spPr>
          <a:xfrm>
            <a:off x="0" y="856360"/>
            <a:ext cx="6368267" cy="369332"/>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GB" sz="1800" b="1">
                <a:solidFill>
                  <a:srgbClr val="AFABAB"/>
                </a:solidFill>
                <a:latin typeface="Tahoma"/>
                <a:ea typeface="Tahoma"/>
                <a:cs typeface="Tahoma"/>
                <a:sym typeface="Tahoma"/>
              </a:rPr>
              <a:t>Year 7</a:t>
            </a:r>
            <a:endParaRPr sz="1800">
              <a:solidFill>
                <a:srgbClr val="AFABAB"/>
              </a:solidFill>
              <a:latin typeface="Tahoma"/>
              <a:ea typeface="Tahoma"/>
              <a:cs typeface="Tahoma"/>
              <a:sym typeface="Tahoma"/>
            </a:endParaRPr>
          </a:p>
        </p:txBody>
      </p:sp>
      <p:sp>
        <p:nvSpPr>
          <p:cNvPr id="30" name="Google Shape;105;p14">
            <a:extLst>
              <a:ext uri="{FF2B5EF4-FFF2-40B4-BE49-F238E27FC236}">
                <a16:creationId xmlns:a16="http://schemas.microsoft.com/office/drawing/2014/main" id="{3C84A158-E431-4756-80ED-2B672888C2D9}"/>
              </a:ext>
            </a:extLst>
          </p:cNvPr>
          <p:cNvSpPr txBox="1"/>
          <p:nvPr/>
        </p:nvSpPr>
        <p:spPr>
          <a:xfrm>
            <a:off x="3298195" y="9682490"/>
            <a:ext cx="261610" cy="2616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100" dirty="0">
                <a:solidFill>
                  <a:srgbClr val="0B703C"/>
                </a:solidFill>
                <a:latin typeface="Tahoma"/>
                <a:ea typeface="Tahoma"/>
                <a:cs typeface="Tahoma"/>
                <a:sym typeface="Tahoma"/>
              </a:rPr>
              <a:t>5</a:t>
            </a:r>
            <a:endParaRPr dirty="0"/>
          </a:p>
        </p:txBody>
      </p:sp>
    </p:spTree>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Google Shape;89;p13">
            <a:extLst>
              <a:ext uri="{FF2B5EF4-FFF2-40B4-BE49-F238E27FC236}">
                <a16:creationId xmlns:a16="http://schemas.microsoft.com/office/drawing/2014/main" id="{8C868FDA-B1E4-486F-B1C7-B2B21E43A172}"/>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 name="Google Shape;90;p13">
            <a:extLst>
              <a:ext uri="{FF2B5EF4-FFF2-40B4-BE49-F238E27FC236}">
                <a16:creationId xmlns:a16="http://schemas.microsoft.com/office/drawing/2014/main" id="{25E4F9A3-8922-4EB1-B296-27D600009242}"/>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0" name="Google Shape;91;p13">
            <a:extLst>
              <a:ext uri="{FF2B5EF4-FFF2-40B4-BE49-F238E27FC236}">
                <a16:creationId xmlns:a16="http://schemas.microsoft.com/office/drawing/2014/main" id="{D9F69E28-DC4F-4581-B999-2CF0710EC8BA}"/>
              </a:ext>
            </a:extLst>
          </p:cNvPr>
          <p:cNvSpPr/>
          <p:nvPr/>
        </p:nvSpPr>
        <p:spPr>
          <a:xfrm rot="10039862">
            <a:off x="4986273" y="-1717994"/>
            <a:ext cx="11026775" cy="9698355"/>
          </a:xfrm>
          <a:prstGeom prst="rtTriangle">
            <a:avLst/>
          </a:prstGeom>
          <a:solidFill>
            <a:srgbClr val="F2F2F2">
              <a:alpha val="98823"/>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1" name="Google Shape;92;p13">
            <a:extLst>
              <a:ext uri="{FF2B5EF4-FFF2-40B4-BE49-F238E27FC236}">
                <a16:creationId xmlns:a16="http://schemas.microsoft.com/office/drawing/2014/main" id="{45ED341F-40C0-4DC1-A617-57E98F0A24D7}"/>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22" name="Google Shape;93;p13">
            <a:extLst>
              <a:ext uri="{FF2B5EF4-FFF2-40B4-BE49-F238E27FC236}">
                <a16:creationId xmlns:a16="http://schemas.microsoft.com/office/drawing/2014/main" id="{B4B5DCD6-8E59-4104-BFE7-CBB67BD69A32}"/>
              </a:ext>
            </a:extLst>
          </p:cNvPr>
          <p:cNvPicPr preferRelativeResize="0"/>
          <p:nvPr/>
        </p:nvPicPr>
        <p:blipFill rotWithShape="1">
          <a:blip r:embed="rId3">
            <a:alphaModFix/>
          </a:blip>
          <a:srcRect/>
          <a:stretch/>
        </p:blipFill>
        <p:spPr>
          <a:xfrm>
            <a:off x="6042989" y="74508"/>
            <a:ext cx="690312" cy="645358"/>
          </a:xfrm>
          <a:prstGeom prst="rect">
            <a:avLst/>
          </a:prstGeom>
          <a:noFill/>
          <a:ln>
            <a:noFill/>
          </a:ln>
        </p:spPr>
      </p:pic>
      <p:sp>
        <p:nvSpPr>
          <p:cNvPr id="23" name="Google Shape;94;p13">
            <a:extLst>
              <a:ext uri="{FF2B5EF4-FFF2-40B4-BE49-F238E27FC236}">
                <a16:creationId xmlns:a16="http://schemas.microsoft.com/office/drawing/2014/main" id="{60655B35-FF8C-4EF7-BE7E-5781A42F52EE}"/>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 name="Google Shape;95;p13">
            <a:extLst>
              <a:ext uri="{FF2B5EF4-FFF2-40B4-BE49-F238E27FC236}">
                <a16:creationId xmlns:a16="http://schemas.microsoft.com/office/drawing/2014/main" id="{685C5705-D986-4A68-9B0C-65F1602929F5}"/>
              </a:ext>
            </a:extLst>
          </p:cNvPr>
          <p:cNvSpPr txBox="1"/>
          <p:nvPr/>
        </p:nvSpPr>
        <p:spPr>
          <a:xfrm>
            <a:off x="3298195" y="9682490"/>
            <a:ext cx="261610" cy="2616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100" dirty="0">
                <a:solidFill>
                  <a:srgbClr val="0B703C"/>
                </a:solidFill>
                <a:latin typeface="Tahoma"/>
                <a:ea typeface="Tahoma"/>
                <a:cs typeface="Tahoma"/>
                <a:sym typeface="Tahoma"/>
              </a:rPr>
              <a:t>6</a:t>
            </a:r>
            <a:endParaRPr dirty="0"/>
          </a:p>
        </p:txBody>
      </p:sp>
      <p:sp>
        <p:nvSpPr>
          <p:cNvPr id="25" name="Google Shape;96;p13">
            <a:extLst>
              <a:ext uri="{FF2B5EF4-FFF2-40B4-BE49-F238E27FC236}">
                <a16:creationId xmlns:a16="http://schemas.microsoft.com/office/drawing/2014/main" id="{291B73BD-A8D4-400B-9FCB-B6B8E83D226A}"/>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a:solidFill>
                  <a:srgbClr val="FFFFFF"/>
                </a:solidFill>
                <a:latin typeface="Arial"/>
                <a:ea typeface="Arial"/>
                <a:cs typeface="Arial"/>
                <a:sym typeface="Arial"/>
              </a:rPr>
              <a:t>Design &amp; Technology</a:t>
            </a:r>
            <a:endParaRPr sz="2000" b="0" i="0" u="none" strike="noStrike" cap="none">
              <a:solidFill>
                <a:schemeClr val="dk1"/>
              </a:solidFill>
              <a:latin typeface="Arial"/>
              <a:ea typeface="Arial"/>
              <a:cs typeface="Arial"/>
              <a:sym typeface="Arial"/>
            </a:endParaRPr>
          </a:p>
        </p:txBody>
      </p:sp>
      <p:graphicFrame>
        <p:nvGraphicFramePr>
          <p:cNvPr id="26" name="Google Shape;97;p13">
            <a:extLst>
              <a:ext uri="{FF2B5EF4-FFF2-40B4-BE49-F238E27FC236}">
                <a16:creationId xmlns:a16="http://schemas.microsoft.com/office/drawing/2014/main" id="{DB7A2D5A-5F64-4B7B-8CCB-0491E459DA43}"/>
              </a:ext>
            </a:extLst>
          </p:cNvPr>
          <p:cNvGraphicFramePr/>
          <p:nvPr>
            <p:extLst>
              <p:ext uri="{D42A27DB-BD31-4B8C-83A1-F6EECF244321}">
                <p14:modId xmlns:p14="http://schemas.microsoft.com/office/powerpoint/2010/main" val="1026550973"/>
              </p:ext>
            </p:extLst>
          </p:nvPr>
        </p:nvGraphicFramePr>
        <p:xfrm>
          <a:off x="100816" y="2342573"/>
          <a:ext cx="6632485" cy="7346490"/>
        </p:xfrm>
        <a:graphic>
          <a:graphicData uri="http://schemas.openxmlformats.org/drawingml/2006/table">
            <a:tbl>
              <a:tblPr firstRow="1" firstCol="1" bandRow="1">
                <a:noFill/>
              </a:tblPr>
              <a:tblGrid>
                <a:gridCol w="955252">
                  <a:extLst>
                    <a:ext uri="{9D8B030D-6E8A-4147-A177-3AD203B41FA5}">
                      <a16:colId xmlns:a16="http://schemas.microsoft.com/office/drawing/2014/main" val="20000"/>
                    </a:ext>
                  </a:extLst>
                </a:gridCol>
                <a:gridCol w="2586136">
                  <a:extLst>
                    <a:ext uri="{9D8B030D-6E8A-4147-A177-3AD203B41FA5}">
                      <a16:colId xmlns:a16="http://schemas.microsoft.com/office/drawing/2014/main" val="20001"/>
                    </a:ext>
                  </a:extLst>
                </a:gridCol>
                <a:gridCol w="3091097">
                  <a:extLst>
                    <a:ext uri="{9D8B030D-6E8A-4147-A177-3AD203B41FA5}">
                      <a16:colId xmlns:a16="http://schemas.microsoft.com/office/drawing/2014/main" val="20002"/>
                    </a:ext>
                  </a:extLst>
                </a:gridCol>
              </a:tblGrid>
              <a:tr h="189825">
                <a:tc>
                  <a:txBody>
                    <a:bodyPr/>
                    <a:lstStyle/>
                    <a:p>
                      <a:pPr marL="0" marR="0" lvl="0" indent="0" algn="l" rtl="0">
                        <a:lnSpc>
                          <a:spcPct val="107000"/>
                        </a:lnSpc>
                        <a:spcBef>
                          <a:spcPts val="0"/>
                        </a:spcBef>
                        <a:spcAft>
                          <a:spcPts val="0"/>
                        </a:spcAft>
                        <a:buNone/>
                      </a:pPr>
                      <a:endParaRPr sz="14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Font typeface="Arial"/>
                        <a:buNone/>
                      </a:pPr>
                      <a:r>
                        <a:rPr lang="en-GB" sz="1200" b="1" i="0" u="none" strike="noStrike" cap="none" dirty="0">
                          <a:solidFill>
                            <a:schemeClr val="lt1"/>
                          </a:solidFill>
                          <a:latin typeface="Calibri"/>
                          <a:ea typeface="Calibri"/>
                          <a:cs typeface="Calibri"/>
                          <a:sym typeface="Calibri"/>
                        </a:rPr>
                        <a:t>Autumn 1</a:t>
                      </a:r>
                      <a:endParaRPr sz="1200" b="1" i="0"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Font typeface="Arial"/>
                        <a:buNone/>
                      </a:pPr>
                      <a:r>
                        <a:rPr lang="en-GB" sz="1200" b="1" i="0" u="none" strike="noStrike" cap="none" dirty="0">
                          <a:solidFill>
                            <a:schemeClr val="lt1"/>
                          </a:solidFill>
                          <a:latin typeface="Calibri"/>
                          <a:ea typeface="Calibri"/>
                          <a:cs typeface="Calibri"/>
                          <a:sym typeface="Calibri"/>
                        </a:rPr>
                        <a:t>Autumn 2</a:t>
                      </a:r>
                      <a:endParaRPr sz="1200" b="1" i="0"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2440302">
                <a:tc>
                  <a:txBody>
                    <a:bodyPr/>
                    <a:lstStyle/>
                    <a:p>
                      <a:pPr marL="0" marR="0" lvl="0" indent="0" algn="l" rtl="0">
                        <a:lnSpc>
                          <a:spcPct val="107000"/>
                        </a:lnSpc>
                        <a:spcBef>
                          <a:spcPts val="0"/>
                        </a:spcBef>
                        <a:spcAft>
                          <a:spcPts val="0"/>
                        </a:spcAft>
                        <a:buNone/>
                      </a:pPr>
                      <a:r>
                        <a:rPr lang="en-GB" sz="1200" b="1" i="0" u="none" strike="noStrike" kern="1200" cap="none" dirty="0">
                          <a:solidFill>
                            <a:schemeClr val="bg1"/>
                          </a:solidFill>
                          <a:latin typeface="Arial"/>
                          <a:ea typeface="+mn-ea"/>
                          <a:cs typeface="Arial"/>
                          <a:sym typeface="Calibri"/>
                        </a:rPr>
                        <a:t>Focus/ Context for Learning</a:t>
                      </a:r>
                      <a:endParaRPr sz="1200" b="1" i="0" u="none" strike="noStrike" kern="1200" cap="none" dirty="0">
                        <a:solidFill>
                          <a:schemeClr val="bg1"/>
                        </a:solidFill>
                        <a:latin typeface="Arial"/>
                        <a:ea typeface="+mn-ea"/>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0000"/>
                        </a:lnSpc>
                        <a:spcBef>
                          <a:spcPts val="0"/>
                        </a:spcBef>
                        <a:spcAft>
                          <a:spcPts val="0"/>
                        </a:spcAft>
                        <a:buNone/>
                      </a:pPr>
                      <a:r>
                        <a:rPr lang="en-GB" sz="1150" u="none" strike="noStrike" cap="none" dirty="0">
                          <a:latin typeface="Calibri"/>
                          <a:ea typeface="Calibri"/>
                          <a:cs typeface="Calibri"/>
                          <a:sym typeface="Calibri"/>
                        </a:rPr>
                        <a:t>Drawing skill/Health &amp; Safety</a:t>
                      </a:r>
                      <a:endParaRPr sz="1150" u="none" strike="noStrike" cap="none" dirty="0">
                        <a:latin typeface="Calibri"/>
                        <a:ea typeface="Calibri"/>
                        <a:cs typeface="Calibri"/>
                        <a:sym typeface="Calibri"/>
                      </a:endParaRPr>
                    </a:p>
                    <a:p>
                      <a:pPr marL="0" marR="0" lvl="0" indent="0" algn="l" rtl="0">
                        <a:lnSpc>
                          <a:spcPct val="100000"/>
                        </a:lnSpc>
                        <a:spcBef>
                          <a:spcPts val="600"/>
                        </a:spcBef>
                        <a:spcAft>
                          <a:spcPts val="0"/>
                        </a:spcAft>
                        <a:buNone/>
                      </a:pPr>
                      <a:r>
                        <a:rPr lang="en-GB" sz="1150" u="none" strike="noStrike" cap="none" dirty="0">
                          <a:latin typeface="Calibri"/>
                          <a:ea typeface="Calibri"/>
                          <a:cs typeface="Calibri"/>
                          <a:sym typeface="Calibri"/>
                        </a:rPr>
                        <a:t>Students will learn about the different graphical techniques used by designers.</a:t>
                      </a:r>
                      <a:endParaRPr sz="115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50"/>
                        <a:buFont typeface="Arial"/>
                        <a:buChar char="•"/>
                      </a:pPr>
                      <a:r>
                        <a:rPr lang="en-GB" sz="1150" b="0" i="0" u="none" strike="noStrike" cap="none" dirty="0">
                          <a:solidFill>
                            <a:srgbClr val="000000"/>
                          </a:solidFill>
                          <a:latin typeface="Calibri"/>
                          <a:ea typeface="Calibri"/>
                          <a:cs typeface="Calibri"/>
                          <a:sym typeface="Calibri"/>
                        </a:rPr>
                        <a:t>Graphical/Drawing Skills</a:t>
                      </a:r>
                      <a:endParaRPr sz="1150" b="0" i="0" u="none" strike="noStrike" cap="none" dirty="0">
                        <a:solidFill>
                          <a:srgbClr val="000000"/>
                        </a:solidFill>
                        <a:latin typeface="Calibri"/>
                        <a:cs typeface="Calibri"/>
                        <a:sym typeface="Arial"/>
                      </a:endParaRPr>
                    </a:p>
                    <a:p>
                      <a:pPr marL="171450" marR="0" lvl="0" indent="-171450" algn="l" rtl="0">
                        <a:lnSpc>
                          <a:spcPct val="100000"/>
                        </a:lnSpc>
                        <a:spcBef>
                          <a:spcPts val="0"/>
                        </a:spcBef>
                        <a:spcAft>
                          <a:spcPts val="0"/>
                        </a:spcAft>
                        <a:buClr>
                          <a:schemeClr val="dk1"/>
                        </a:buClr>
                        <a:buSzPts val="1150"/>
                        <a:buFont typeface="Arial"/>
                        <a:buChar char="•"/>
                      </a:pPr>
                      <a:r>
                        <a:rPr lang="en-GB" sz="1150" b="0" i="0" u="none" strike="noStrike" cap="none" dirty="0">
                          <a:solidFill>
                            <a:srgbClr val="000000"/>
                          </a:solidFill>
                          <a:latin typeface="Calibri"/>
                          <a:cs typeface="Calibri"/>
                          <a:sym typeface="Arial"/>
                        </a:rPr>
                        <a:t>Understanding contexts, users and purposes.</a:t>
                      </a:r>
                      <a:endParaRPr sz="1150" b="0" i="0" u="none" strike="noStrike" cap="none" dirty="0">
                        <a:solidFill>
                          <a:srgbClr val="000000"/>
                        </a:solidFill>
                        <a:latin typeface="Calibri"/>
                        <a:cs typeface="Calibri"/>
                        <a:sym typeface="Arial"/>
                      </a:endParaRPr>
                    </a:p>
                    <a:p>
                      <a:pPr marL="0" marR="0" lvl="0" indent="0" algn="l" rtl="0">
                        <a:lnSpc>
                          <a:spcPct val="100000"/>
                        </a:lnSpc>
                        <a:spcBef>
                          <a:spcPts val="0"/>
                        </a:spcBef>
                        <a:spcAft>
                          <a:spcPts val="0"/>
                        </a:spcAft>
                        <a:buNone/>
                      </a:pPr>
                      <a:r>
                        <a:rPr lang="en-GB" sz="1150" b="1" u="none" strike="noStrike" cap="none" dirty="0">
                          <a:latin typeface="Calibri"/>
                          <a:ea typeface="Calibri"/>
                          <a:cs typeface="Calibri"/>
                          <a:sym typeface="Calibri"/>
                        </a:rPr>
                        <a:t>Drawing Skills: </a:t>
                      </a:r>
                      <a:endParaRPr sz="115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dirty="0">
                          <a:latin typeface="Calibri"/>
                          <a:ea typeface="Calibri"/>
                          <a:cs typeface="Calibri"/>
                          <a:sym typeface="Calibri"/>
                        </a:rPr>
                        <a:t>Introduction to drawing techniques.</a:t>
                      </a:r>
                      <a:endParaRPr sz="115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dirty="0">
                          <a:latin typeface="Calibri"/>
                          <a:ea typeface="Calibri"/>
                          <a:cs typeface="Calibri"/>
                          <a:sym typeface="Calibri"/>
                        </a:rPr>
                        <a:t>Introduction to CAD/CAM.</a:t>
                      </a:r>
                      <a:endParaRPr sz="115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dirty="0">
                          <a:latin typeface="Calibri"/>
                          <a:ea typeface="Calibri"/>
                          <a:cs typeface="Calibri"/>
                          <a:sym typeface="Calibri"/>
                        </a:rPr>
                        <a:t>Presentation techniques.</a:t>
                      </a:r>
                      <a:endParaRPr sz="115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dirty="0">
                          <a:latin typeface="Calibri"/>
                          <a:ea typeface="Calibri"/>
                          <a:cs typeface="Calibri"/>
                          <a:sym typeface="Calibri"/>
                        </a:rPr>
                        <a:t>H&amp;S/Risk Assessment</a:t>
                      </a:r>
                      <a:endParaRPr sz="115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dirty="0">
                          <a:latin typeface="Calibri"/>
                          <a:ea typeface="Calibri"/>
                          <a:cs typeface="Calibri"/>
                          <a:sym typeface="Calibri"/>
                        </a:rPr>
                        <a:t>Health &amp; Safety poster.</a:t>
                      </a:r>
                      <a:endParaRPr sz="115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dirty="0">
                          <a:latin typeface="Calibri"/>
                          <a:ea typeface="Calibri"/>
                          <a:cs typeface="Calibri"/>
                          <a:sym typeface="Calibri"/>
                        </a:rPr>
                        <a:t>Key words vocabulary</a:t>
                      </a:r>
                      <a:r>
                        <a:rPr lang="en-GB" sz="1150" b="1" u="none" strike="noStrike" cap="none" dirty="0">
                          <a:latin typeface="Calibri"/>
                          <a:ea typeface="Calibri"/>
                          <a:cs typeface="Calibri"/>
                          <a:sym typeface="Calibri"/>
                        </a:rPr>
                        <a:t> </a:t>
                      </a:r>
                      <a:endParaRPr sz="115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dirty="0">
                          <a:solidFill>
                            <a:schemeClr val="dk1"/>
                          </a:solidFill>
                          <a:latin typeface="Calibri"/>
                          <a:ea typeface="Calibri"/>
                          <a:cs typeface="Calibri"/>
                          <a:sym typeface="Calibri"/>
                        </a:rPr>
                        <a:t>3D sketching to model ideas.</a:t>
                      </a:r>
                      <a:endParaRPr dirty="0"/>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0000"/>
                        </a:lnSpc>
                        <a:spcBef>
                          <a:spcPts val="0"/>
                        </a:spcBef>
                        <a:spcAft>
                          <a:spcPts val="0"/>
                        </a:spcAft>
                        <a:buClr>
                          <a:schemeClr val="dk1"/>
                        </a:buClr>
                        <a:buSzPts val="1150"/>
                        <a:buFont typeface="Calibri"/>
                        <a:buNone/>
                      </a:pPr>
                      <a:r>
                        <a:rPr lang="en-GB" sz="1150" u="none" strike="noStrike" cap="none" dirty="0"/>
                        <a:t>DESIGNING &amp; MODELLING: </a:t>
                      </a:r>
                      <a:r>
                        <a:rPr lang="en-GB" sz="1150" b="0" u="none" strike="noStrike" cap="none" dirty="0"/>
                        <a:t>Understanding contexts, users and p</a:t>
                      </a:r>
                      <a:r>
                        <a:rPr lang="en-GB" sz="1150" u="none" strike="noStrike" cap="none" dirty="0"/>
                        <a:t>urposes</a:t>
                      </a:r>
                      <a:endParaRPr sz="1150" u="none" strike="noStrike" cap="none" dirty="0">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50"/>
                        <a:buFont typeface="Calibri"/>
                        <a:buNone/>
                      </a:pPr>
                      <a:r>
                        <a:rPr lang="en-GB" sz="1150" b="1" u="none" strike="noStrike" cap="none" dirty="0">
                          <a:latin typeface="Calibri"/>
                          <a:ea typeface="Calibri"/>
                          <a:cs typeface="Calibri"/>
                          <a:sym typeface="Calibri"/>
                        </a:rPr>
                        <a:t>Structures Project: </a:t>
                      </a:r>
                      <a:r>
                        <a:rPr lang="en-GB" sz="1150" u="none" strike="noStrike" cap="none" dirty="0">
                          <a:latin typeface="Calibri"/>
                          <a:ea typeface="Calibri"/>
                          <a:cs typeface="Calibri"/>
                          <a:sym typeface="Calibri"/>
                        </a:rPr>
                        <a:t>Students will learn about the application of the principles of structures for design and stability. </a:t>
                      </a:r>
                      <a:endParaRPr dirty="0"/>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dirty="0">
                          <a:latin typeface="Calibri"/>
                          <a:ea typeface="Calibri"/>
                          <a:cs typeface="Calibri"/>
                          <a:sym typeface="Calibri"/>
                        </a:rPr>
                        <a:t>Research and analysis</a:t>
                      </a:r>
                      <a:endParaRPr dirty="0"/>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dirty="0">
                          <a:latin typeface="Calibri"/>
                          <a:ea typeface="Calibri"/>
                          <a:cs typeface="Calibri"/>
                          <a:sym typeface="Calibri"/>
                        </a:rPr>
                        <a:t>Design brief &amp; </a:t>
                      </a:r>
                      <a:r>
                        <a:rPr lang="en-GB" sz="1150" u="none" strike="noStrike" cap="none" dirty="0"/>
                        <a:t>specifications</a:t>
                      </a:r>
                      <a:endParaRPr sz="115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50"/>
                        <a:buFont typeface="Arial"/>
                        <a:buChar char="•"/>
                      </a:pPr>
                      <a:r>
                        <a:rPr lang="en-GB" sz="1150" b="0" i="0" u="none" strike="noStrike" cap="none" dirty="0">
                          <a:solidFill>
                            <a:srgbClr val="000000"/>
                          </a:solidFill>
                          <a:latin typeface="Calibri"/>
                          <a:cs typeface="Calibri"/>
                          <a:sym typeface="Arial"/>
                        </a:rPr>
                        <a:t>Generating, developing &amp; modelling ideas</a:t>
                      </a:r>
                      <a:endParaRPr sz="1150" b="0" i="0" u="none" strike="noStrike" cap="none" dirty="0">
                        <a:solidFill>
                          <a:srgbClr val="000000"/>
                        </a:solidFill>
                        <a:latin typeface="Calibri"/>
                        <a:cs typeface="Calibri"/>
                        <a:sym typeface="Arial"/>
                      </a:endParaRPr>
                    </a:p>
                    <a:p>
                      <a:pPr marL="171450" marR="0" lvl="0" indent="-171450" algn="l" rtl="0">
                        <a:lnSpc>
                          <a:spcPct val="100000"/>
                        </a:lnSpc>
                        <a:spcBef>
                          <a:spcPts val="0"/>
                        </a:spcBef>
                        <a:spcAft>
                          <a:spcPts val="0"/>
                        </a:spcAft>
                        <a:buClr>
                          <a:schemeClr val="dk1"/>
                        </a:buClr>
                        <a:buSzPts val="1150"/>
                        <a:buFont typeface="Arial"/>
                        <a:buChar char="•"/>
                      </a:pPr>
                      <a:r>
                        <a:rPr lang="en-GB" sz="1150" b="0" i="0" u="none" strike="noStrike" cap="none" dirty="0">
                          <a:solidFill>
                            <a:srgbClr val="000000"/>
                          </a:solidFill>
                          <a:latin typeface="Calibri"/>
                          <a:cs typeface="Calibri"/>
                          <a:sym typeface="Arial"/>
                        </a:rPr>
                        <a:t>Technical Knowledge – Applying  knowledge of materials, equipment, science and maths to help design and make products that work.</a:t>
                      </a:r>
                      <a:endParaRPr sz="1150" b="0" i="0" u="none" strike="noStrike" cap="none" dirty="0">
                        <a:solidFill>
                          <a:srgbClr val="000000"/>
                        </a:solidFill>
                        <a:latin typeface="Calibri"/>
                        <a:cs typeface="Calibri"/>
                        <a:sym typeface="Arial"/>
                      </a:endParaRPr>
                    </a:p>
                    <a:p>
                      <a:pPr marL="171450" marR="0" lvl="0" indent="-171450" algn="l" rtl="0">
                        <a:lnSpc>
                          <a:spcPct val="100000"/>
                        </a:lnSpc>
                        <a:spcBef>
                          <a:spcPts val="0"/>
                        </a:spcBef>
                        <a:spcAft>
                          <a:spcPts val="0"/>
                        </a:spcAft>
                        <a:buClr>
                          <a:schemeClr val="dk1"/>
                        </a:buClr>
                        <a:buSzPts val="1150"/>
                        <a:buFont typeface="Arial"/>
                        <a:buChar char="•"/>
                      </a:pPr>
                      <a:r>
                        <a:rPr lang="en-GB" sz="1150" b="0" i="0" u="none" strike="noStrike" cap="none" dirty="0">
                          <a:solidFill>
                            <a:srgbClr val="000000"/>
                          </a:solidFill>
                          <a:latin typeface="Calibri"/>
                          <a:cs typeface="Calibri"/>
                          <a:sym typeface="Arial"/>
                        </a:rPr>
                        <a:t>Testing &amp; Evaluation</a:t>
                      </a:r>
                      <a:endParaRPr sz="1150" b="0" i="0" u="none" strike="noStrike" cap="none" dirty="0">
                        <a:solidFill>
                          <a:srgbClr val="000000"/>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50"/>
                        <a:buFont typeface="Arial"/>
                        <a:buChar char="•"/>
                      </a:pPr>
                      <a:r>
                        <a:rPr lang="en-GB" sz="1150" u="sng" strike="noStrike" cap="none" dirty="0">
                          <a:solidFill>
                            <a:schemeClr val="hlink"/>
                          </a:solidFill>
                          <a:hlinkClick r:id="rId4"/>
                        </a:rPr>
                        <a:t>https://www.mggs.org/wp-content/uploads/Year-7-Curriculum-Booklet-2019-20-Final.pdf</a:t>
                      </a:r>
                      <a:endParaRPr sz="115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0">
                <a:tc>
                  <a:txBody>
                    <a:bodyPr/>
                    <a:lstStyle/>
                    <a:p>
                      <a:pPr marL="0" marR="0" lvl="0" indent="0" algn="l" rtl="0">
                        <a:lnSpc>
                          <a:spcPct val="107000"/>
                        </a:lnSpc>
                        <a:spcBef>
                          <a:spcPts val="0"/>
                        </a:spcBef>
                        <a:spcAft>
                          <a:spcPts val="0"/>
                        </a:spcAft>
                        <a:buNone/>
                      </a:pPr>
                      <a:endParaRPr sz="1200" b="1" i="0" u="none" strike="noStrike" kern="1200" cap="none" dirty="0">
                        <a:solidFill>
                          <a:schemeClr val="bg1"/>
                        </a:solidFill>
                        <a:latin typeface="Arial"/>
                        <a:ea typeface="+mn-ea"/>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endParaRPr sz="3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endParaRPr sz="3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189825">
                <a:tc>
                  <a:txBody>
                    <a:bodyPr/>
                    <a:lstStyle/>
                    <a:p>
                      <a:pPr marL="0" marR="0" lvl="0" indent="0" algn="l" rtl="0">
                        <a:lnSpc>
                          <a:spcPct val="107000"/>
                        </a:lnSpc>
                        <a:spcBef>
                          <a:spcPts val="0"/>
                        </a:spcBef>
                        <a:spcAft>
                          <a:spcPts val="0"/>
                        </a:spcAft>
                        <a:buNone/>
                      </a:pPr>
                      <a:endParaRPr sz="1200" b="1" i="0" u="none" strike="noStrike" kern="1200" cap="none" dirty="0">
                        <a:solidFill>
                          <a:schemeClr val="bg1"/>
                        </a:solidFill>
                        <a:latin typeface="Arial"/>
                        <a:ea typeface="+mn-ea"/>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150" b="1" u="none" strike="noStrike" cap="none" dirty="0">
                          <a:solidFill>
                            <a:schemeClr val="lt1"/>
                          </a:solidFill>
                          <a:latin typeface="Calibri"/>
                          <a:ea typeface="Calibri"/>
                          <a:cs typeface="Calibri"/>
                          <a:sym typeface="Calibri"/>
                        </a:rPr>
                        <a:t>Spring 1</a:t>
                      </a:r>
                      <a:endParaRPr sz="115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150" b="1" u="none" strike="noStrike" cap="none">
                          <a:solidFill>
                            <a:schemeClr val="lt1"/>
                          </a:solidFill>
                          <a:latin typeface="Calibri"/>
                          <a:ea typeface="Calibri"/>
                          <a:cs typeface="Calibri"/>
                          <a:sym typeface="Calibri"/>
                        </a:rPr>
                        <a:t>Spring 2</a:t>
                      </a:r>
                      <a:endParaRPr sz="115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1853525">
                <a:tc>
                  <a:txBody>
                    <a:bodyPr/>
                    <a:lstStyle/>
                    <a:p>
                      <a:pPr marL="0" marR="0" lvl="0" indent="0" algn="l" rtl="0">
                        <a:lnSpc>
                          <a:spcPct val="107000"/>
                        </a:lnSpc>
                        <a:spcBef>
                          <a:spcPts val="0"/>
                        </a:spcBef>
                        <a:spcAft>
                          <a:spcPts val="0"/>
                        </a:spcAft>
                        <a:buNone/>
                      </a:pPr>
                      <a:r>
                        <a:rPr lang="en-GB" sz="1200" b="1" i="0" u="none" strike="noStrike" kern="1200" cap="none" dirty="0">
                          <a:solidFill>
                            <a:schemeClr val="bg1"/>
                          </a:solidFill>
                          <a:latin typeface="Arial"/>
                          <a:ea typeface="+mn-ea"/>
                          <a:cs typeface="Arial"/>
                          <a:sym typeface="Calibri"/>
                        </a:rPr>
                        <a:t>Focus/  Context for Learning</a:t>
                      </a:r>
                      <a:endParaRPr sz="1200" b="1" i="0" u="none" strike="noStrike" kern="1200" cap="none" dirty="0">
                        <a:solidFill>
                          <a:schemeClr val="bg1"/>
                        </a:solidFill>
                        <a:latin typeface="Arial"/>
                        <a:ea typeface="+mn-ea"/>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0000"/>
                        </a:lnSpc>
                        <a:spcBef>
                          <a:spcPts val="0"/>
                        </a:spcBef>
                        <a:spcAft>
                          <a:spcPts val="0"/>
                        </a:spcAft>
                        <a:buNone/>
                      </a:pPr>
                      <a:r>
                        <a:rPr lang="en-GB" sz="1150" b="1" u="none" strike="noStrike" cap="none">
                          <a:latin typeface="Calibri"/>
                          <a:ea typeface="Calibri"/>
                          <a:cs typeface="Calibri"/>
                          <a:sym typeface="Calibri"/>
                        </a:rPr>
                        <a:t>Introduction to electric circuits and soldering: </a:t>
                      </a:r>
                      <a:r>
                        <a:rPr lang="en-GB" sz="1150" u="none" strike="noStrike" cap="none">
                          <a:latin typeface="Calibri"/>
                          <a:ea typeface="Calibri"/>
                          <a:cs typeface="Calibri"/>
                          <a:sym typeface="Calibri"/>
                        </a:rPr>
                        <a:t>Students will learn how to build a simple electronic circuit using solder joints.</a:t>
                      </a:r>
                      <a:endParaRPr/>
                    </a:p>
                    <a:p>
                      <a:pPr marL="0" marR="0" lvl="0" indent="0" algn="l" rtl="0">
                        <a:lnSpc>
                          <a:spcPct val="100000"/>
                        </a:lnSpc>
                        <a:spcBef>
                          <a:spcPts val="600"/>
                        </a:spcBef>
                        <a:spcAft>
                          <a:spcPts val="0"/>
                        </a:spcAft>
                        <a:buNone/>
                      </a:pPr>
                      <a:r>
                        <a:rPr lang="en-GB" sz="1150" b="1" u="none" strike="noStrike" cap="none">
                          <a:latin typeface="Calibri"/>
                          <a:ea typeface="Calibri"/>
                          <a:cs typeface="Calibri"/>
                          <a:sym typeface="Calibri"/>
                        </a:rPr>
                        <a:t>POJECT: Electronic Hand Game</a:t>
                      </a:r>
                      <a:endParaRPr sz="1150" u="none" strike="noStrike" cap="none">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a:latin typeface="Calibri"/>
                          <a:ea typeface="Calibri"/>
                          <a:cs typeface="Calibri"/>
                          <a:sym typeface="Calibri"/>
                        </a:rPr>
                        <a:t>System and control</a:t>
                      </a:r>
                      <a:endParaRPr sz="1150" u="none" strike="noStrike" cap="none">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a:latin typeface="Calibri"/>
                          <a:ea typeface="Calibri"/>
                          <a:cs typeface="Calibri"/>
                          <a:sym typeface="Calibri"/>
                        </a:rPr>
                        <a:t>Electronic components</a:t>
                      </a:r>
                      <a:endParaRPr sz="1150" u="none" strike="noStrike" cap="none">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a:latin typeface="Calibri"/>
                          <a:ea typeface="Calibri"/>
                          <a:cs typeface="Calibri"/>
                          <a:sym typeface="Calibri"/>
                        </a:rPr>
                        <a:t>Evaluating/modifying/testing </a:t>
                      </a:r>
                      <a:endParaRPr sz="1150" u="none" strike="noStrike" cap="none">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a:latin typeface="Calibri"/>
                          <a:ea typeface="Calibri"/>
                          <a:cs typeface="Calibri"/>
                          <a:sym typeface="Calibri"/>
                        </a:rPr>
                        <a:t>Electronic circuits</a:t>
                      </a:r>
                      <a:endParaRPr sz="1150" u="none" strike="noStrike" cap="none">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a:latin typeface="Calibri"/>
                          <a:ea typeface="Calibri"/>
                          <a:cs typeface="Calibri"/>
                          <a:sym typeface="Calibri"/>
                        </a:rPr>
                        <a:t>Flow chart for making </a:t>
                      </a:r>
                      <a:endParaRPr sz="1150" u="none" strike="noStrike" cap="none">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a:latin typeface="Calibri"/>
                          <a:ea typeface="Calibri"/>
                          <a:cs typeface="Calibri"/>
                          <a:sym typeface="Calibri"/>
                        </a:rPr>
                        <a:t>Soldering technique</a:t>
                      </a:r>
                      <a:endParaRPr sz="1150" u="none" strike="noStrike" cap="none">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0000"/>
                        </a:lnSpc>
                        <a:spcBef>
                          <a:spcPts val="0"/>
                        </a:spcBef>
                        <a:spcAft>
                          <a:spcPts val="0"/>
                        </a:spcAft>
                        <a:buNone/>
                      </a:pPr>
                      <a:r>
                        <a:rPr lang="en-GB" sz="1150" b="1" u="none" strike="noStrike" cap="none" dirty="0">
                          <a:latin typeface="Calibri"/>
                          <a:ea typeface="Calibri"/>
                          <a:cs typeface="Calibri"/>
                          <a:sym typeface="Calibri"/>
                        </a:rPr>
                        <a:t>Practical Focus Task: </a:t>
                      </a:r>
                      <a:endParaRPr sz="1150" b="0" u="none" strike="noStrike" cap="none" dirty="0">
                        <a:latin typeface="Calibri"/>
                        <a:ea typeface="Calibri"/>
                        <a:cs typeface="Calibri"/>
                        <a:sym typeface="Calibri"/>
                      </a:endParaRPr>
                    </a:p>
                    <a:p>
                      <a:pPr marL="0" marR="0" lvl="0" indent="0" algn="l" rtl="0">
                        <a:lnSpc>
                          <a:spcPct val="100000"/>
                        </a:lnSpc>
                        <a:spcBef>
                          <a:spcPts val="0"/>
                        </a:spcBef>
                        <a:spcAft>
                          <a:spcPts val="0"/>
                        </a:spcAft>
                        <a:buNone/>
                      </a:pPr>
                      <a:r>
                        <a:rPr lang="en-GB" sz="1150" u="none" strike="noStrike" cap="none" dirty="0">
                          <a:latin typeface="Calibri"/>
                          <a:ea typeface="Calibri"/>
                          <a:cs typeface="Calibri"/>
                          <a:sym typeface="Calibri"/>
                        </a:rPr>
                        <a:t>Students will learn about and design different types of card mechanisms that can create movement.</a:t>
                      </a:r>
                      <a:endParaRPr dirty="0"/>
                    </a:p>
                    <a:p>
                      <a:pPr marL="0" marR="0" lvl="0" indent="0" algn="l" rtl="0">
                        <a:lnSpc>
                          <a:spcPct val="100000"/>
                        </a:lnSpc>
                        <a:spcBef>
                          <a:spcPts val="600"/>
                        </a:spcBef>
                        <a:spcAft>
                          <a:spcPts val="0"/>
                        </a:spcAft>
                        <a:buNone/>
                      </a:pPr>
                      <a:r>
                        <a:rPr lang="en-GB" sz="1150" b="1" u="none" strike="noStrike" cap="none" dirty="0">
                          <a:latin typeface="Calibri"/>
                          <a:ea typeface="Calibri"/>
                          <a:cs typeface="Calibri"/>
                          <a:sym typeface="Calibri"/>
                        </a:rPr>
                        <a:t>Pop-up card mechanisms:</a:t>
                      </a:r>
                      <a:endParaRPr dirty="0"/>
                    </a:p>
                    <a:p>
                      <a:pPr marL="171450" marR="0" lvl="0" indent="-171450" algn="l" rtl="0">
                        <a:lnSpc>
                          <a:spcPct val="100000"/>
                        </a:lnSpc>
                        <a:spcBef>
                          <a:spcPts val="600"/>
                        </a:spcBef>
                        <a:spcAft>
                          <a:spcPts val="0"/>
                        </a:spcAft>
                        <a:buClr>
                          <a:schemeClr val="dk1"/>
                        </a:buClr>
                        <a:buSzPts val="1150"/>
                        <a:buFont typeface="Arial"/>
                        <a:buChar char="•"/>
                      </a:pPr>
                      <a:r>
                        <a:rPr lang="en-GB" sz="1150" u="none" strike="noStrike" cap="none" dirty="0">
                          <a:latin typeface="Calibri"/>
                          <a:ea typeface="Calibri"/>
                          <a:cs typeface="Calibri"/>
                          <a:sym typeface="Calibri"/>
                        </a:rPr>
                        <a:t>Properties of paper and card</a:t>
                      </a:r>
                      <a:endParaRPr sz="115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dirty="0">
                          <a:latin typeface="Calibri"/>
                          <a:ea typeface="Calibri"/>
                          <a:cs typeface="Calibri"/>
                          <a:sym typeface="Calibri"/>
                        </a:rPr>
                        <a:t>Types of card mechanisms</a:t>
                      </a:r>
                      <a:endParaRPr sz="115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dirty="0">
                          <a:latin typeface="Calibri"/>
                          <a:ea typeface="Calibri"/>
                          <a:cs typeface="Calibri"/>
                          <a:sym typeface="Calibri"/>
                        </a:rPr>
                        <a:t>Styles of Writing/Typography</a:t>
                      </a:r>
                      <a:endParaRPr dirty="0"/>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dirty="0">
                          <a:latin typeface="Calibri"/>
                          <a:ea typeface="Calibri"/>
                          <a:cs typeface="Calibri"/>
                          <a:sym typeface="Calibri"/>
                        </a:rPr>
                        <a:t>Design &amp; make different types of pop-up mechanisms.</a:t>
                      </a:r>
                      <a:endParaRPr sz="115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0">
                <a:tc>
                  <a:txBody>
                    <a:bodyPr/>
                    <a:lstStyle/>
                    <a:p>
                      <a:pPr marL="0" marR="0" lvl="0" indent="0" algn="l" rtl="0">
                        <a:lnSpc>
                          <a:spcPct val="107000"/>
                        </a:lnSpc>
                        <a:spcBef>
                          <a:spcPts val="0"/>
                        </a:spcBef>
                        <a:spcAft>
                          <a:spcPts val="0"/>
                        </a:spcAft>
                        <a:buNone/>
                      </a:pPr>
                      <a:endParaRPr sz="1200" b="1" i="0" u="none" strike="noStrike" kern="1200" cap="none" dirty="0">
                        <a:solidFill>
                          <a:schemeClr val="bg1"/>
                        </a:solidFill>
                        <a:latin typeface="Arial"/>
                        <a:ea typeface="+mn-ea"/>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endParaRPr sz="3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endParaRPr sz="3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189825">
                <a:tc>
                  <a:txBody>
                    <a:bodyPr/>
                    <a:lstStyle/>
                    <a:p>
                      <a:pPr marL="0" marR="0" lvl="0" indent="0" algn="l" rtl="0">
                        <a:lnSpc>
                          <a:spcPct val="107000"/>
                        </a:lnSpc>
                        <a:spcBef>
                          <a:spcPts val="0"/>
                        </a:spcBef>
                        <a:spcAft>
                          <a:spcPts val="0"/>
                        </a:spcAft>
                        <a:buNone/>
                      </a:pPr>
                      <a:endParaRPr sz="1200" b="1" i="0" u="none" strike="noStrike" kern="1200" cap="none" dirty="0">
                        <a:solidFill>
                          <a:schemeClr val="bg1"/>
                        </a:solidFill>
                        <a:latin typeface="Arial"/>
                        <a:ea typeface="+mn-ea"/>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150" b="0" u="none" strike="noStrike" cap="none" dirty="0">
                          <a:solidFill>
                            <a:schemeClr val="lt1"/>
                          </a:solidFill>
                          <a:latin typeface="Calibri"/>
                          <a:ea typeface="Calibri"/>
                          <a:cs typeface="Calibri"/>
                          <a:sym typeface="Calibri"/>
                        </a:rPr>
                        <a:t>Summer 1</a:t>
                      </a:r>
                      <a:endParaRPr sz="1150" b="0"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150" b="0" u="none" strike="noStrike" cap="none" dirty="0">
                          <a:solidFill>
                            <a:schemeClr val="lt1"/>
                          </a:solidFill>
                          <a:latin typeface="Calibri"/>
                          <a:ea typeface="Calibri"/>
                          <a:cs typeface="Calibri"/>
                          <a:sym typeface="Calibri"/>
                        </a:rPr>
                        <a:t>Summer 2</a:t>
                      </a:r>
                      <a:endParaRPr sz="1150" b="0"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1690400">
                <a:tc>
                  <a:txBody>
                    <a:bodyPr/>
                    <a:lstStyle/>
                    <a:p>
                      <a:pPr marL="0" marR="0" lvl="0" indent="0" algn="l" rtl="0">
                        <a:lnSpc>
                          <a:spcPct val="107000"/>
                        </a:lnSpc>
                        <a:spcBef>
                          <a:spcPts val="0"/>
                        </a:spcBef>
                        <a:spcAft>
                          <a:spcPts val="0"/>
                        </a:spcAft>
                        <a:buNone/>
                      </a:pPr>
                      <a:r>
                        <a:rPr lang="en-GB" sz="1200" b="1" i="0" u="none" strike="noStrike" kern="1200" cap="none" dirty="0">
                          <a:solidFill>
                            <a:schemeClr val="bg1"/>
                          </a:solidFill>
                          <a:latin typeface="Arial"/>
                          <a:ea typeface="+mn-ea"/>
                          <a:cs typeface="Arial"/>
                          <a:sym typeface="Calibri"/>
                        </a:rPr>
                        <a:t>Focus/ Context for Learning</a:t>
                      </a:r>
                      <a:endParaRPr sz="1200" b="1" i="0" u="none" strike="noStrike" kern="1200" cap="none" dirty="0">
                        <a:solidFill>
                          <a:schemeClr val="bg1"/>
                        </a:solidFill>
                        <a:latin typeface="Arial"/>
                        <a:ea typeface="+mn-ea"/>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0000"/>
                        </a:lnSpc>
                        <a:spcBef>
                          <a:spcPts val="0"/>
                        </a:spcBef>
                        <a:spcAft>
                          <a:spcPts val="0"/>
                        </a:spcAft>
                        <a:buNone/>
                      </a:pPr>
                      <a:r>
                        <a:rPr lang="en-GB" sz="1150" b="1" u="none" strike="noStrike" cap="none" dirty="0">
                          <a:latin typeface="Calibri"/>
                          <a:ea typeface="Calibri"/>
                          <a:cs typeface="Calibri"/>
                          <a:sym typeface="Calibri"/>
                        </a:rPr>
                        <a:t>Project: Cooking and Nutrition</a:t>
                      </a:r>
                      <a:endParaRPr sz="1150" u="none" strike="noStrike" cap="none" dirty="0">
                        <a:latin typeface="Calibri"/>
                        <a:ea typeface="Calibri"/>
                        <a:cs typeface="Calibri"/>
                        <a:sym typeface="Calibri"/>
                      </a:endParaRPr>
                    </a:p>
                    <a:p>
                      <a:pPr marL="0" marR="0" lvl="0" indent="0" algn="l" rtl="0">
                        <a:lnSpc>
                          <a:spcPct val="100000"/>
                        </a:lnSpc>
                        <a:spcBef>
                          <a:spcPts val="0"/>
                        </a:spcBef>
                        <a:spcAft>
                          <a:spcPts val="0"/>
                        </a:spcAft>
                        <a:buNone/>
                      </a:pPr>
                      <a:r>
                        <a:rPr lang="en-GB" sz="1150" u="none" strike="noStrike" cap="none" dirty="0">
                          <a:latin typeface="Calibri"/>
                          <a:ea typeface="Calibri"/>
                          <a:cs typeface="Calibri"/>
                          <a:sym typeface="Calibri"/>
                        </a:rPr>
                        <a:t>Students will learn about the principles of nutrition and health. They will also understand the sources and characteristics of different ingredients. </a:t>
                      </a:r>
                      <a:endParaRPr sz="1150" u="none" strike="noStrike" cap="none" dirty="0">
                        <a:latin typeface="Calibri"/>
                        <a:ea typeface="Calibri"/>
                        <a:cs typeface="Calibri"/>
                        <a:sym typeface="Calibri"/>
                      </a:endParaRPr>
                    </a:p>
                    <a:p>
                      <a:pPr marL="0" marR="0" lvl="0" indent="0" algn="l" rtl="0">
                        <a:lnSpc>
                          <a:spcPct val="100000"/>
                        </a:lnSpc>
                        <a:spcBef>
                          <a:spcPts val="0"/>
                        </a:spcBef>
                        <a:spcAft>
                          <a:spcPts val="0"/>
                        </a:spcAft>
                        <a:buNone/>
                      </a:pPr>
                      <a:r>
                        <a:rPr lang="en-GB" sz="1150" b="1" i="0" u="none" strike="noStrike" cap="none" dirty="0">
                          <a:solidFill>
                            <a:srgbClr val="000000"/>
                          </a:solidFill>
                          <a:latin typeface="Calibri"/>
                          <a:ea typeface="Calibri"/>
                          <a:cs typeface="Calibri"/>
                          <a:sym typeface="Calibri"/>
                        </a:rPr>
                        <a:t>Basic cooking recipe: </a:t>
                      </a:r>
                      <a:endParaRPr sz="1150" b="1" i="0" u="none" strike="noStrike" cap="none" dirty="0">
                        <a:solidFill>
                          <a:srgbClr val="000000"/>
                        </a:solidFill>
                        <a:latin typeface="Calibri"/>
                        <a:ea typeface="Calibri"/>
                        <a:cs typeface="Calibri"/>
                        <a:sym typeface="Calibri"/>
                      </a:endParaRPr>
                    </a:p>
                    <a:p>
                      <a:pPr marL="342900" marR="0" lvl="0" indent="-342900" algn="l" rtl="0">
                        <a:lnSpc>
                          <a:spcPct val="100000"/>
                        </a:lnSpc>
                        <a:spcBef>
                          <a:spcPts val="0"/>
                        </a:spcBef>
                        <a:spcAft>
                          <a:spcPts val="0"/>
                        </a:spcAft>
                        <a:buClr>
                          <a:schemeClr val="dk1"/>
                        </a:buClr>
                        <a:buSzPts val="1150"/>
                        <a:buFont typeface="Noto Sans Symbols"/>
                        <a:buChar char="∙"/>
                      </a:pPr>
                      <a:r>
                        <a:rPr lang="en-GB" sz="1150" u="none" strike="noStrike" cap="none" dirty="0">
                          <a:latin typeface="Calibri"/>
                          <a:ea typeface="Calibri"/>
                          <a:cs typeface="Calibri"/>
                          <a:sym typeface="Calibri"/>
                        </a:rPr>
                        <a:t>Fruit salad</a:t>
                      </a:r>
                      <a:endParaRPr sz="1150" u="none" strike="noStrike" cap="none" dirty="0">
                        <a:latin typeface="Calibri"/>
                        <a:ea typeface="Calibri"/>
                        <a:cs typeface="Calibri"/>
                        <a:sym typeface="Calibri"/>
                      </a:endParaRPr>
                    </a:p>
                    <a:p>
                      <a:pPr marL="342900" marR="0" lvl="0" indent="-342900" algn="l" rtl="0">
                        <a:lnSpc>
                          <a:spcPct val="100000"/>
                        </a:lnSpc>
                        <a:spcBef>
                          <a:spcPts val="0"/>
                        </a:spcBef>
                        <a:spcAft>
                          <a:spcPts val="0"/>
                        </a:spcAft>
                        <a:buClr>
                          <a:schemeClr val="dk1"/>
                        </a:buClr>
                        <a:buSzPts val="1150"/>
                        <a:buFont typeface="Noto Sans Symbols"/>
                        <a:buChar char="∙"/>
                      </a:pPr>
                      <a:r>
                        <a:rPr lang="en-GB" sz="1150" u="none" strike="noStrike" cap="none" dirty="0">
                          <a:latin typeface="Calibri"/>
                          <a:ea typeface="Calibri"/>
                          <a:cs typeface="Calibri"/>
                          <a:sym typeface="Calibri"/>
                        </a:rPr>
                        <a:t>Apple crumble</a:t>
                      </a:r>
                      <a:endParaRPr sz="1150" u="none" strike="noStrike" cap="none" dirty="0">
                        <a:latin typeface="Calibri"/>
                        <a:ea typeface="Calibri"/>
                        <a:cs typeface="Calibri"/>
                        <a:sym typeface="Calibri"/>
                      </a:endParaRPr>
                    </a:p>
                    <a:p>
                      <a:pPr marL="342900" marR="0" lvl="0" indent="-342900" algn="l" rtl="0">
                        <a:lnSpc>
                          <a:spcPct val="100000"/>
                        </a:lnSpc>
                        <a:spcBef>
                          <a:spcPts val="0"/>
                        </a:spcBef>
                        <a:spcAft>
                          <a:spcPts val="0"/>
                        </a:spcAft>
                        <a:buClr>
                          <a:schemeClr val="dk1"/>
                        </a:buClr>
                        <a:buSzPts val="1150"/>
                        <a:buFont typeface="Noto Sans Symbols"/>
                        <a:buChar char="∙"/>
                      </a:pPr>
                      <a:r>
                        <a:rPr lang="en-GB" sz="1150" u="none" strike="noStrike" cap="none" dirty="0">
                          <a:latin typeface="Calibri"/>
                          <a:ea typeface="Calibri"/>
                          <a:cs typeface="Calibri"/>
                          <a:sym typeface="Calibri"/>
                        </a:rPr>
                        <a:t>Pizza bread</a:t>
                      </a:r>
                      <a:endParaRPr sz="1150" u="none" strike="noStrike" cap="none" dirty="0">
                        <a:latin typeface="Calibri"/>
                        <a:ea typeface="Calibri"/>
                        <a:cs typeface="Calibri"/>
                        <a:sym typeface="Calibri"/>
                      </a:endParaRPr>
                    </a:p>
                    <a:p>
                      <a:pPr marL="342900" marR="0" lvl="0" indent="-342900" algn="l" rtl="0">
                        <a:lnSpc>
                          <a:spcPct val="100000"/>
                        </a:lnSpc>
                        <a:spcBef>
                          <a:spcPts val="0"/>
                        </a:spcBef>
                        <a:spcAft>
                          <a:spcPts val="0"/>
                        </a:spcAft>
                        <a:buClr>
                          <a:schemeClr val="dk1"/>
                        </a:buClr>
                        <a:buSzPts val="1150"/>
                        <a:buFont typeface="Noto Sans Symbols"/>
                        <a:buChar char="∙"/>
                      </a:pPr>
                      <a:r>
                        <a:rPr lang="en-GB" sz="1150" u="none" strike="noStrike" cap="none" dirty="0">
                          <a:latin typeface="Calibri"/>
                          <a:ea typeface="Calibri"/>
                          <a:cs typeface="Calibri"/>
                          <a:sym typeface="Calibri"/>
                        </a:rPr>
                        <a:t>Bread roll/vegetable soup</a:t>
                      </a:r>
                      <a:endParaRPr sz="115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0000"/>
                        </a:lnSpc>
                        <a:spcBef>
                          <a:spcPts val="0"/>
                        </a:spcBef>
                        <a:spcAft>
                          <a:spcPts val="0"/>
                        </a:spcAft>
                        <a:buNone/>
                      </a:pPr>
                      <a:r>
                        <a:rPr lang="en-GB" sz="1150" b="1" u="none" strike="noStrike" cap="none" dirty="0">
                          <a:latin typeface="Calibri"/>
                          <a:ea typeface="Calibri"/>
                          <a:cs typeface="Calibri"/>
                          <a:sym typeface="Calibri"/>
                        </a:rPr>
                        <a:t>Skills, knowledge &amp; understanding</a:t>
                      </a:r>
                      <a:endParaRPr sz="115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dirty="0">
                          <a:latin typeface="Calibri"/>
                          <a:ea typeface="Calibri"/>
                          <a:cs typeface="Calibri"/>
                          <a:sym typeface="Calibri"/>
                        </a:rPr>
                        <a:t>Sensory Analysis</a:t>
                      </a:r>
                      <a:endParaRPr dirty="0"/>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dirty="0">
                          <a:latin typeface="Calibri"/>
                          <a:ea typeface="Calibri"/>
                          <a:cs typeface="Calibri"/>
                          <a:sym typeface="Calibri"/>
                        </a:rPr>
                        <a:t>Staple Foods</a:t>
                      </a:r>
                      <a:endParaRPr dirty="0"/>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dirty="0">
                          <a:latin typeface="Calibri"/>
                          <a:ea typeface="Calibri"/>
                          <a:cs typeface="Calibri"/>
                          <a:sym typeface="Calibri"/>
                        </a:rPr>
                        <a:t>Knife skills/safe use of kitchen equipment</a:t>
                      </a:r>
                      <a:endParaRPr sz="115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dirty="0">
                          <a:latin typeface="Calibri"/>
                          <a:ea typeface="Calibri"/>
                          <a:cs typeface="Calibri"/>
                          <a:sym typeface="Calibri"/>
                        </a:rPr>
                        <a:t>Analysing &amp; Evaluating food products</a:t>
                      </a:r>
                      <a:endParaRPr sz="115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dirty="0">
                          <a:latin typeface="Calibri"/>
                          <a:ea typeface="Calibri"/>
                          <a:cs typeface="Calibri"/>
                          <a:sym typeface="Calibri"/>
                        </a:rPr>
                        <a:t>Cultural food</a:t>
                      </a:r>
                      <a:endParaRPr sz="115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dirty="0">
                          <a:latin typeface="Calibri"/>
                          <a:ea typeface="Calibri"/>
                          <a:cs typeface="Calibri"/>
                          <a:sym typeface="Calibri"/>
                        </a:rPr>
                        <a:t>Healthy Eating (The Eatwell Plate)</a:t>
                      </a:r>
                      <a:endParaRPr dirty="0"/>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dirty="0">
                          <a:latin typeface="Calibri"/>
                          <a:ea typeface="Calibri"/>
                          <a:cs typeface="Calibri"/>
                          <a:sym typeface="Calibri"/>
                        </a:rPr>
                        <a:t>Hygienic Food Preparation </a:t>
                      </a:r>
                      <a:endParaRPr sz="115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50"/>
                        <a:buFont typeface="Arial"/>
                        <a:buChar char="•"/>
                      </a:pPr>
                      <a:r>
                        <a:rPr lang="en-GB" sz="1150" u="none" strike="noStrike" cap="none" dirty="0">
                          <a:latin typeface="Calibri"/>
                          <a:ea typeface="Calibri"/>
                          <a:cs typeface="Calibri"/>
                          <a:sym typeface="Calibri"/>
                        </a:rPr>
                        <a:t>Food presentation</a:t>
                      </a:r>
                      <a:endParaRPr sz="115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27" name="Google Shape;98;p13">
            <a:extLst>
              <a:ext uri="{FF2B5EF4-FFF2-40B4-BE49-F238E27FC236}">
                <a16:creationId xmlns:a16="http://schemas.microsoft.com/office/drawing/2014/main" id="{C1E309EE-67F9-4310-B5A2-3F4923097C38}"/>
              </a:ext>
            </a:extLst>
          </p:cNvPr>
          <p:cNvSpPr/>
          <p:nvPr/>
        </p:nvSpPr>
        <p:spPr>
          <a:xfrm>
            <a:off x="1" y="810777"/>
            <a:ext cx="6223000"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b="1">
                <a:solidFill>
                  <a:srgbClr val="0B703C"/>
                </a:solidFill>
                <a:latin typeface="Tahoma"/>
                <a:ea typeface="Tahoma"/>
                <a:cs typeface="Tahoma"/>
                <a:sym typeface="Tahoma"/>
              </a:rPr>
              <a:t>Head of Department:  Mr L Northey</a:t>
            </a:r>
            <a:endParaRPr sz="1800">
              <a:solidFill>
                <a:schemeClr val="dk1"/>
              </a:solidFill>
              <a:latin typeface="Tahoma"/>
              <a:ea typeface="Tahoma"/>
              <a:cs typeface="Tahoma"/>
              <a:sym typeface="Tahoma"/>
            </a:endParaRPr>
          </a:p>
        </p:txBody>
      </p:sp>
      <p:sp>
        <p:nvSpPr>
          <p:cNvPr id="28" name="Google Shape;99;p13">
            <a:extLst>
              <a:ext uri="{FF2B5EF4-FFF2-40B4-BE49-F238E27FC236}">
                <a16:creationId xmlns:a16="http://schemas.microsoft.com/office/drawing/2014/main" id="{3BAB0158-BFAA-4BE5-9661-77F598F5FB6F}"/>
              </a:ext>
            </a:extLst>
          </p:cNvPr>
          <p:cNvSpPr txBox="1"/>
          <p:nvPr/>
        </p:nvSpPr>
        <p:spPr>
          <a:xfrm>
            <a:off x="0" y="1125746"/>
            <a:ext cx="6858000"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a:solidFill>
                  <a:schemeClr val="dk1"/>
                </a:solidFill>
                <a:latin typeface="Calibri"/>
                <a:ea typeface="Calibri"/>
                <a:cs typeface="Calibri"/>
                <a:sym typeface="Calibri"/>
              </a:rPr>
              <a:t>In Years 7, pupils will experience working in a range of material areas and undertaking various design and make projects and focus practical tasks that will build on their learning from KS2. For many students, this will be the first time they have experienced being in practical workshops and food preparation areas.</a:t>
            </a:r>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Pupils are taught the design process and study aspects of it which culminate in producing products. Throughout the course, students will also develop DT math skills to enable them to make use of measuring and accurately use standard units of length and weight. </a:t>
            </a:r>
            <a:endParaRPr sz="1200">
              <a:solidFill>
                <a:schemeClr val="dk1"/>
              </a:solidFill>
              <a:latin typeface="Calibri"/>
              <a:ea typeface="Calibri"/>
              <a:cs typeface="Calibri"/>
              <a:sym typeface="Calibri"/>
            </a:endParaRPr>
          </a:p>
        </p:txBody>
      </p:sp>
      <p:sp>
        <p:nvSpPr>
          <p:cNvPr id="29" name="Google Shape;100;p13">
            <a:extLst>
              <a:ext uri="{FF2B5EF4-FFF2-40B4-BE49-F238E27FC236}">
                <a16:creationId xmlns:a16="http://schemas.microsoft.com/office/drawing/2014/main" id="{D178F344-82DF-4275-8105-EE906790C845}"/>
              </a:ext>
            </a:extLst>
          </p:cNvPr>
          <p:cNvSpPr/>
          <p:nvPr/>
        </p:nvSpPr>
        <p:spPr>
          <a:xfrm>
            <a:off x="50408" y="800467"/>
            <a:ext cx="6368267" cy="369332"/>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GB" sz="1800" b="1">
                <a:solidFill>
                  <a:srgbClr val="AFABAB"/>
                </a:solidFill>
                <a:latin typeface="Tahoma"/>
                <a:ea typeface="Tahoma"/>
                <a:cs typeface="Tahoma"/>
                <a:sym typeface="Tahoma"/>
              </a:rPr>
              <a:t>Year 7</a:t>
            </a:r>
            <a:endParaRPr sz="1800">
              <a:solidFill>
                <a:srgbClr val="AFABAB"/>
              </a:solidFill>
              <a:latin typeface="Tahoma"/>
              <a:ea typeface="Tahoma"/>
              <a:cs typeface="Tahoma"/>
              <a:sym typeface="Tahoma"/>
            </a:endParaRPr>
          </a:p>
        </p:txBody>
      </p:sp>
    </p:spTree>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Google Shape;84;p13">
            <a:extLst>
              <a:ext uri="{FF2B5EF4-FFF2-40B4-BE49-F238E27FC236}">
                <a16:creationId xmlns:a16="http://schemas.microsoft.com/office/drawing/2014/main" id="{92A0D271-2FCF-4899-A767-93B95429118B}"/>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0" name="Google Shape;85;p13">
            <a:extLst>
              <a:ext uri="{FF2B5EF4-FFF2-40B4-BE49-F238E27FC236}">
                <a16:creationId xmlns:a16="http://schemas.microsoft.com/office/drawing/2014/main" id="{6B05A22E-0295-4B4E-9FFB-5B152A403970}"/>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1" name="Google Shape;86;p13">
            <a:extLst>
              <a:ext uri="{FF2B5EF4-FFF2-40B4-BE49-F238E27FC236}">
                <a16:creationId xmlns:a16="http://schemas.microsoft.com/office/drawing/2014/main" id="{0A8FF941-EBFC-4CEC-BA8F-13EDB07C8056}"/>
              </a:ext>
            </a:extLst>
          </p:cNvPr>
          <p:cNvSpPr/>
          <p:nvPr/>
        </p:nvSpPr>
        <p:spPr>
          <a:xfrm rot="10039862">
            <a:off x="4986273" y="-1717994"/>
            <a:ext cx="11026775" cy="9698355"/>
          </a:xfrm>
          <a:prstGeom prst="rtTriangle">
            <a:avLst/>
          </a:prstGeom>
          <a:solidFill>
            <a:srgbClr val="F2F2F2">
              <a:alpha val="98431"/>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2" name="Google Shape;87;p13">
            <a:extLst>
              <a:ext uri="{FF2B5EF4-FFF2-40B4-BE49-F238E27FC236}">
                <a16:creationId xmlns:a16="http://schemas.microsoft.com/office/drawing/2014/main" id="{90FA35AC-B06F-40F6-BF46-57795E9494F9}"/>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3" name="Google Shape;88;p13">
            <a:extLst>
              <a:ext uri="{FF2B5EF4-FFF2-40B4-BE49-F238E27FC236}">
                <a16:creationId xmlns:a16="http://schemas.microsoft.com/office/drawing/2014/main" id="{89559E0C-7ADA-449C-8B14-7CDB0A0088D3}"/>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24" name="Google Shape;89;p13">
            <a:extLst>
              <a:ext uri="{FF2B5EF4-FFF2-40B4-BE49-F238E27FC236}">
                <a16:creationId xmlns:a16="http://schemas.microsoft.com/office/drawing/2014/main" id="{22EBC7ED-9C59-4E1E-800F-7DB4470D6B1E}"/>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5" name="Google Shape;90;p13">
            <a:extLst>
              <a:ext uri="{FF2B5EF4-FFF2-40B4-BE49-F238E27FC236}">
                <a16:creationId xmlns:a16="http://schemas.microsoft.com/office/drawing/2014/main" id="{70B160C0-4F50-45FA-AA21-9B6200097582}"/>
              </a:ext>
            </a:extLst>
          </p:cNvPr>
          <p:cNvSpPr txBox="1"/>
          <p:nvPr/>
        </p:nvSpPr>
        <p:spPr>
          <a:xfrm>
            <a:off x="3298195" y="9682490"/>
            <a:ext cx="261610" cy="26157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dirty="0">
                <a:solidFill>
                  <a:srgbClr val="0B703C"/>
                </a:solidFill>
                <a:latin typeface="Tahoma"/>
                <a:ea typeface="Tahoma"/>
                <a:cs typeface="Tahoma"/>
                <a:sym typeface="Tahoma"/>
              </a:rPr>
              <a:t>7</a:t>
            </a:r>
            <a:endParaRPr sz="1400" b="0" i="0" u="none" strike="noStrike" cap="none" dirty="0">
              <a:solidFill>
                <a:srgbClr val="000000"/>
              </a:solidFill>
              <a:latin typeface="Arial"/>
              <a:ea typeface="Arial"/>
              <a:cs typeface="Arial"/>
              <a:sym typeface="Arial"/>
            </a:endParaRPr>
          </a:p>
        </p:txBody>
      </p:sp>
      <p:sp>
        <p:nvSpPr>
          <p:cNvPr id="26" name="Google Shape;91;p13">
            <a:extLst>
              <a:ext uri="{FF2B5EF4-FFF2-40B4-BE49-F238E27FC236}">
                <a16:creationId xmlns:a16="http://schemas.microsoft.com/office/drawing/2014/main" id="{967C6451-3CB5-44B6-A040-E7499327C704}"/>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i="0" u="none" strike="noStrike" cap="none">
                <a:solidFill>
                  <a:srgbClr val="FFFFFF"/>
                </a:solidFill>
                <a:latin typeface="Arial"/>
                <a:ea typeface="Arial"/>
                <a:cs typeface="Arial"/>
                <a:sym typeface="Arial"/>
              </a:rPr>
              <a:t>English</a:t>
            </a:r>
            <a:endParaRPr sz="2000" b="0" i="0" u="none" strike="noStrike" cap="none">
              <a:solidFill>
                <a:schemeClr val="dk1"/>
              </a:solidFill>
              <a:latin typeface="Arial"/>
              <a:ea typeface="Arial"/>
              <a:cs typeface="Arial"/>
              <a:sym typeface="Arial"/>
            </a:endParaRPr>
          </a:p>
        </p:txBody>
      </p:sp>
      <p:graphicFrame>
        <p:nvGraphicFramePr>
          <p:cNvPr id="27" name="Google Shape;92;p13">
            <a:extLst>
              <a:ext uri="{FF2B5EF4-FFF2-40B4-BE49-F238E27FC236}">
                <a16:creationId xmlns:a16="http://schemas.microsoft.com/office/drawing/2014/main" id="{7E2209BD-05F4-4318-9D9C-AD09CDBBB5D7}"/>
              </a:ext>
            </a:extLst>
          </p:cNvPr>
          <p:cNvGraphicFramePr/>
          <p:nvPr>
            <p:extLst>
              <p:ext uri="{D42A27DB-BD31-4B8C-83A1-F6EECF244321}">
                <p14:modId xmlns:p14="http://schemas.microsoft.com/office/powerpoint/2010/main" val="2630634700"/>
              </p:ext>
            </p:extLst>
          </p:nvPr>
        </p:nvGraphicFramePr>
        <p:xfrm>
          <a:off x="50412" y="1275008"/>
          <a:ext cx="6757175" cy="8456694"/>
        </p:xfrm>
        <a:graphic>
          <a:graphicData uri="http://schemas.openxmlformats.org/drawingml/2006/table">
            <a:tbl>
              <a:tblPr firstRow="1" firstCol="1" bandRow="1">
                <a:noFill/>
              </a:tblPr>
              <a:tblGrid>
                <a:gridCol w="786715">
                  <a:extLst>
                    <a:ext uri="{9D8B030D-6E8A-4147-A177-3AD203B41FA5}">
                      <a16:colId xmlns:a16="http://schemas.microsoft.com/office/drawing/2014/main" val="20000"/>
                    </a:ext>
                  </a:extLst>
                </a:gridCol>
                <a:gridCol w="2985230">
                  <a:extLst>
                    <a:ext uri="{9D8B030D-6E8A-4147-A177-3AD203B41FA5}">
                      <a16:colId xmlns:a16="http://schemas.microsoft.com/office/drawing/2014/main" val="20001"/>
                    </a:ext>
                  </a:extLst>
                </a:gridCol>
                <a:gridCol w="2985230">
                  <a:extLst>
                    <a:ext uri="{9D8B030D-6E8A-4147-A177-3AD203B41FA5}">
                      <a16:colId xmlns:a16="http://schemas.microsoft.com/office/drawing/2014/main" val="20002"/>
                    </a:ext>
                  </a:extLst>
                </a:gridCol>
              </a:tblGrid>
              <a:tr h="210387">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Autumn 1</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Autumn 2</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2126361">
                <a:tc>
                  <a:txBody>
                    <a:bodyPr/>
                    <a:lstStyle/>
                    <a:p>
                      <a:pPr marL="0" marR="0" lvl="0" indent="0" algn="l" rtl="0">
                        <a:lnSpc>
                          <a:spcPct val="107000"/>
                        </a:lnSpc>
                        <a:spcBef>
                          <a:spcPts val="0"/>
                        </a:spcBef>
                        <a:spcAft>
                          <a:spcPts val="0"/>
                        </a:spcAft>
                        <a:buClr>
                          <a:srgbClr val="000000"/>
                        </a:buClr>
                        <a:buSzPts val="1400"/>
                        <a:buFont typeface="Arial"/>
                        <a:buNone/>
                      </a:pPr>
                      <a:r>
                        <a:rPr lang="en-GB" sz="1200" b="1" u="none" strike="noStrike" cap="none" dirty="0">
                          <a:solidFill>
                            <a:schemeClr val="bg1"/>
                          </a:solidFill>
                        </a:rPr>
                        <a:t>Focus/ Context for Learning</a:t>
                      </a:r>
                      <a:endParaRPr sz="12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ctr" rtl="0">
                        <a:lnSpc>
                          <a:spcPct val="107000"/>
                        </a:lnSpc>
                        <a:spcBef>
                          <a:spcPts val="0"/>
                        </a:spcBef>
                        <a:spcAft>
                          <a:spcPts val="0"/>
                        </a:spcAft>
                        <a:buClr>
                          <a:srgbClr val="000000"/>
                        </a:buClr>
                        <a:buSzPts val="1100"/>
                        <a:buFont typeface="Arial"/>
                        <a:buNone/>
                      </a:pPr>
                      <a:r>
                        <a:rPr lang="en-GB" sz="1100" b="1" u="none" strike="noStrike" cap="none" dirty="0">
                          <a:latin typeface="Calibri"/>
                          <a:ea typeface="Calibri"/>
                          <a:cs typeface="Calibri"/>
                          <a:sym typeface="Calibri"/>
                        </a:rPr>
                        <a:t> </a:t>
                      </a:r>
                      <a:r>
                        <a:rPr lang="en-GB" sz="1100" b="1" u="none" strike="noStrike" cap="none" dirty="0">
                          <a:solidFill>
                            <a:schemeClr val="dk1"/>
                          </a:solidFill>
                          <a:latin typeface="Calibri"/>
                          <a:ea typeface="Calibri"/>
                          <a:cs typeface="Calibri"/>
                          <a:sym typeface="Calibri"/>
                        </a:rPr>
                        <a:t>Non-fiction Reading &amp; Writing</a:t>
                      </a:r>
                      <a:endParaRPr sz="110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 </a:t>
                      </a:r>
                      <a:r>
                        <a:rPr lang="en-GB" sz="1100" b="1" u="none" strike="noStrike" cap="none" dirty="0">
                          <a:solidFill>
                            <a:schemeClr val="dk1"/>
                          </a:solidFill>
                          <a:latin typeface="Calibri"/>
                          <a:ea typeface="Calibri"/>
                          <a:cs typeface="Calibri"/>
                          <a:sym typeface="Calibri"/>
                        </a:rPr>
                        <a:t>READING</a:t>
                      </a:r>
                      <a:endParaRPr sz="110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Exposure to a range of non-fiction texts applying inference, analysis &amp; evaluation skills </a:t>
                      </a:r>
                      <a:endParaRPr sz="1400" u="none" strike="noStrike" cap="none" dirty="0"/>
                    </a:p>
                    <a:p>
                      <a:pPr marL="0" marR="0" lvl="0" indent="0" algn="l" rtl="0">
                        <a:lnSpc>
                          <a:spcPct val="100000"/>
                        </a:lnSpc>
                        <a:spcBef>
                          <a:spcPts val="0"/>
                        </a:spcBef>
                        <a:spcAft>
                          <a:spcPts val="0"/>
                        </a:spcAft>
                        <a:buClr>
                          <a:schemeClr val="dk1"/>
                        </a:buClr>
                        <a:buSzPts val="1100"/>
                        <a:buFont typeface="Arial"/>
                        <a:buNone/>
                      </a:pPr>
                      <a:r>
                        <a:rPr lang="en-GB" sz="1100" u="none" strike="noStrike" cap="none" dirty="0">
                          <a:solidFill>
                            <a:schemeClr val="dk1"/>
                          </a:solidFill>
                          <a:latin typeface="Calibri"/>
                          <a:ea typeface="Calibri"/>
                          <a:cs typeface="Calibri"/>
                          <a:sym typeface="Calibri"/>
                        </a:rPr>
                        <a:t>LANGUAGE:  AO1, 2 &amp; 4 </a:t>
                      </a:r>
                      <a:endParaRPr sz="110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Arial"/>
                        <a:buNone/>
                      </a:pPr>
                      <a:r>
                        <a:rPr lang="en-GB" sz="1100" b="1" u="none" strike="noStrike" cap="none" dirty="0">
                          <a:solidFill>
                            <a:schemeClr val="dk1"/>
                          </a:solidFill>
                          <a:latin typeface="Calibri"/>
                          <a:ea typeface="Calibri"/>
                          <a:cs typeface="Calibri"/>
                          <a:sym typeface="Calibri"/>
                        </a:rPr>
                        <a:t>WRITING</a:t>
                      </a:r>
                      <a:endParaRPr sz="110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Non-Fiction:</a:t>
                      </a:r>
                      <a:r>
                        <a:rPr lang="en-GB" sz="1100" i="1" u="none" strike="noStrike" cap="none" dirty="0">
                          <a:solidFill>
                            <a:schemeClr val="dk1"/>
                          </a:solidFill>
                          <a:latin typeface="Calibri"/>
                          <a:ea typeface="Calibri"/>
                          <a:cs typeface="Calibri"/>
                          <a:sym typeface="Calibri"/>
                        </a:rPr>
                        <a:t> Arctic Adventure</a:t>
                      </a:r>
                      <a:r>
                        <a:rPr lang="en-GB" sz="1100" u="none" strike="noStrike" cap="none" dirty="0">
                          <a:solidFill>
                            <a:schemeClr val="dk1"/>
                          </a:solidFill>
                          <a:latin typeface="Calibri"/>
                          <a:ea typeface="Calibri"/>
                          <a:cs typeface="Calibri"/>
                          <a:sym typeface="Calibri"/>
                        </a:rPr>
                        <a:t> inspired non-fiction writing tasks.  </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LANGUAGE AO5 &amp; 6</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 </a:t>
                      </a:r>
                      <a:r>
                        <a:rPr lang="en-GB" sz="1100" b="1" u="none" strike="noStrike" cap="none" dirty="0">
                          <a:solidFill>
                            <a:schemeClr val="dk1"/>
                          </a:solidFill>
                          <a:latin typeface="Calibri"/>
                          <a:ea typeface="Calibri"/>
                          <a:cs typeface="Calibri"/>
                          <a:sym typeface="Calibri"/>
                        </a:rPr>
                        <a:t>SPEAKING &amp; LISTENING </a:t>
                      </a:r>
                      <a:endParaRPr sz="1100" b="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00"/>
                        <a:buFont typeface="Arial"/>
                        <a:buChar char="•"/>
                      </a:pPr>
                      <a:r>
                        <a:rPr lang="en-GB" sz="1100" b="0" u="none" strike="noStrike" cap="none" dirty="0">
                          <a:solidFill>
                            <a:schemeClr val="dk1"/>
                          </a:solidFill>
                          <a:latin typeface="Calibri"/>
                          <a:ea typeface="Calibri"/>
                          <a:cs typeface="Calibri"/>
                          <a:sym typeface="Calibri"/>
                        </a:rPr>
                        <a:t>P</a:t>
                      </a:r>
                      <a:r>
                        <a:rPr lang="en-GB" sz="1100" u="none" strike="noStrike" cap="none" dirty="0">
                          <a:solidFill>
                            <a:schemeClr val="dk1"/>
                          </a:solidFill>
                          <a:latin typeface="Calibri"/>
                          <a:ea typeface="Calibri"/>
                          <a:cs typeface="Calibri"/>
                          <a:sym typeface="Calibri"/>
                        </a:rPr>
                        <a:t>resentations </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LANGUAGE AO7, AO8 &amp; AO9.</a:t>
                      </a:r>
                      <a:endParaRPr sz="1100" u="none" strike="noStrike" cap="none" dirty="0">
                        <a:solidFill>
                          <a:schemeClr val="dk1"/>
                        </a:solidFill>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ctr" rtl="0">
                        <a:lnSpc>
                          <a:spcPct val="107000"/>
                        </a:lnSpc>
                        <a:spcBef>
                          <a:spcPts val="0"/>
                        </a:spcBef>
                        <a:spcAft>
                          <a:spcPts val="0"/>
                        </a:spcAft>
                        <a:buClr>
                          <a:srgbClr val="000000"/>
                        </a:buClr>
                        <a:buSzPts val="1100"/>
                        <a:buFont typeface="Arial"/>
                        <a:buNone/>
                      </a:pPr>
                      <a:r>
                        <a:rPr lang="en-GB" sz="1100" b="1" u="none" strike="noStrike" cap="none" dirty="0">
                          <a:latin typeface="Calibri"/>
                          <a:ea typeface="Calibri"/>
                          <a:cs typeface="Calibri"/>
                          <a:sym typeface="Calibri"/>
                        </a:rPr>
                        <a:t>  </a:t>
                      </a:r>
                      <a:r>
                        <a:rPr lang="en-GB" sz="1100" b="1" u="none" strike="noStrike" cap="none" dirty="0">
                          <a:solidFill>
                            <a:schemeClr val="dk1"/>
                          </a:solidFill>
                          <a:latin typeface="Calibri"/>
                          <a:ea typeface="Calibri"/>
                          <a:cs typeface="Calibri"/>
                          <a:sym typeface="Calibri"/>
                        </a:rPr>
                        <a:t>Non-fiction Reading &amp; Writing</a:t>
                      </a:r>
                      <a:endParaRPr sz="110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 </a:t>
                      </a:r>
                      <a:r>
                        <a:rPr lang="en-GB" sz="1100" b="1" u="none" strike="noStrike" cap="none" dirty="0">
                          <a:solidFill>
                            <a:schemeClr val="dk1"/>
                          </a:solidFill>
                          <a:latin typeface="Calibri"/>
                          <a:ea typeface="Calibri"/>
                          <a:cs typeface="Calibri"/>
                          <a:sym typeface="Calibri"/>
                        </a:rPr>
                        <a:t>READING</a:t>
                      </a:r>
                      <a:endParaRPr sz="110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Exposure to a range of non-fiction texts applying inference, analysis &amp; evaluation skills </a:t>
                      </a:r>
                      <a:endParaRPr sz="1400" u="none" strike="noStrike" cap="none" dirty="0"/>
                    </a:p>
                    <a:p>
                      <a:pPr marL="0" marR="0" lvl="0" indent="0" algn="l" rtl="0">
                        <a:lnSpc>
                          <a:spcPct val="100000"/>
                        </a:lnSpc>
                        <a:spcBef>
                          <a:spcPts val="0"/>
                        </a:spcBef>
                        <a:spcAft>
                          <a:spcPts val="0"/>
                        </a:spcAft>
                        <a:buClr>
                          <a:schemeClr val="dk1"/>
                        </a:buClr>
                        <a:buSzPts val="1100"/>
                        <a:buFont typeface="Arial"/>
                        <a:buNone/>
                      </a:pPr>
                      <a:r>
                        <a:rPr lang="en-GB" sz="1100" u="none" strike="noStrike" cap="none" dirty="0">
                          <a:solidFill>
                            <a:schemeClr val="dk1"/>
                          </a:solidFill>
                          <a:latin typeface="Calibri"/>
                          <a:ea typeface="Calibri"/>
                          <a:cs typeface="Calibri"/>
                          <a:sym typeface="Calibri"/>
                        </a:rPr>
                        <a:t>LANGUAGE:  AO1, 2 &amp; 4 </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 </a:t>
                      </a:r>
                      <a:r>
                        <a:rPr lang="en-GB" sz="1100" b="1" u="none" strike="noStrike" cap="none" dirty="0">
                          <a:solidFill>
                            <a:schemeClr val="dk1"/>
                          </a:solidFill>
                          <a:latin typeface="Calibri"/>
                          <a:ea typeface="Calibri"/>
                          <a:cs typeface="Calibri"/>
                          <a:sym typeface="Calibri"/>
                        </a:rPr>
                        <a:t>WRITING</a:t>
                      </a:r>
                      <a:endParaRPr sz="110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Non-Fiction:</a:t>
                      </a:r>
                      <a:r>
                        <a:rPr lang="en-GB" sz="1100" i="1" u="none" strike="noStrike" cap="none" dirty="0">
                          <a:solidFill>
                            <a:schemeClr val="dk1"/>
                          </a:solidFill>
                          <a:latin typeface="Calibri"/>
                          <a:ea typeface="Calibri"/>
                          <a:cs typeface="Calibri"/>
                          <a:sym typeface="Calibri"/>
                        </a:rPr>
                        <a:t> Arctic Adventure</a:t>
                      </a:r>
                      <a:r>
                        <a:rPr lang="en-GB" sz="1100" u="none" strike="noStrike" cap="none" dirty="0">
                          <a:solidFill>
                            <a:schemeClr val="dk1"/>
                          </a:solidFill>
                          <a:latin typeface="Calibri"/>
                          <a:ea typeface="Calibri"/>
                          <a:cs typeface="Calibri"/>
                          <a:sym typeface="Calibri"/>
                        </a:rPr>
                        <a:t> inspired non-fiction writing tasks.  </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LANGUAGE AO5 &amp; 6</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 </a:t>
                      </a:r>
                      <a:r>
                        <a:rPr lang="en-GB" sz="1100" b="1" u="none" strike="noStrike" cap="none" dirty="0">
                          <a:solidFill>
                            <a:schemeClr val="dk1"/>
                          </a:solidFill>
                          <a:latin typeface="Calibri"/>
                          <a:ea typeface="Calibri"/>
                          <a:cs typeface="Calibri"/>
                          <a:sym typeface="Calibri"/>
                        </a:rPr>
                        <a:t>SPEAKING &amp; LISTENING </a:t>
                      </a:r>
                      <a:endParaRPr sz="1100" b="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00"/>
                        <a:buFont typeface="Arial"/>
                        <a:buChar char="•"/>
                      </a:pPr>
                      <a:r>
                        <a:rPr lang="en-GB" sz="1100" b="0" u="none" strike="noStrike" cap="none" dirty="0">
                          <a:solidFill>
                            <a:schemeClr val="dk1"/>
                          </a:solidFill>
                          <a:latin typeface="Calibri"/>
                          <a:ea typeface="Calibri"/>
                          <a:cs typeface="Calibri"/>
                          <a:sym typeface="Calibri"/>
                        </a:rPr>
                        <a:t>P</a:t>
                      </a:r>
                      <a:r>
                        <a:rPr lang="en-GB" sz="1100" u="none" strike="noStrike" cap="none" dirty="0">
                          <a:solidFill>
                            <a:schemeClr val="dk1"/>
                          </a:solidFill>
                          <a:latin typeface="Calibri"/>
                          <a:ea typeface="Calibri"/>
                          <a:cs typeface="Calibri"/>
                          <a:sym typeface="Calibri"/>
                        </a:rPr>
                        <a:t>resentations </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LANGUAGE AO7, AO8 &amp; AO9.</a:t>
                      </a:r>
                      <a:endParaRPr sz="1100" u="none" strike="noStrike" cap="none" dirty="0">
                        <a:solidFill>
                          <a:schemeClr val="dk1"/>
                        </a:solidFill>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52321">
                <a:tc>
                  <a:txBody>
                    <a:bodyPr/>
                    <a:lstStyle/>
                    <a:p>
                      <a:pPr marL="0" marR="0" lvl="0" indent="0" algn="l" rtl="0">
                        <a:lnSpc>
                          <a:spcPct val="107000"/>
                        </a:lnSpc>
                        <a:spcBef>
                          <a:spcPts val="0"/>
                        </a:spcBef>
                        <a:spcAft>
                          <a:spcPts val="0"/>
                        </a:spcAft>
                        <a:buClr>
                          <a:srgbClr val="000000"/>
                        </a:buClr>
                        <a:buSzPts val="300"/>
                        <a:buFont typeface="Arial"/>
                        <a:buNone/>
                      </a:pPr>
                      <a:r>
                        <a:rPr lang="en-GB" sz="200" b="1" u="none" strike="noStrike" cap="none" dirty="0">
                          <a:solidFill>
                            <a:schemeClr val="bg1"/>
                          </a:solidFill>
                        </a:rPr>
                        <a:t> </a:t>
                      </a:r>
                      <a:endParaRPr sz="2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300"/>
                        <a:buFont typeface="Arial"/>
                        <a:buNone/>
                      </a:pPr>
                      <a:r>
                        <a:rPr lang="en-GB" sz="300" u="none" strike="noStrike" cap="none" dirty="0"/>
                        <a:t> </a:t>
                      </a:r>
                      <a:endParaRPr sz="3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300"/>
                        <a:buFont typeface="Arial"/>
                        <a:buNone/>
                      </a:pPr>
                      <a:r>
                        <a:rPr lang="en-GB" sz="300" u="none" strike="noStrike" cap="none"/>
                        <a:t> </a:t>
                      </a:r>
                      <a:endParaRPr sz="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212993">
                <a:tc>
                  <a:txBody>
                    <a:bodyPr/>
                    <a:lstStyle/>
                    <a:p>
                      <a:pPr marL="0" marR="0" lvl="0" indent="0" algn="l" rtl="0">
                        <a:lnSpc>
                          <a:spcPct val="107000"/>
                        </a:lnSpc>
                        <a:spcBef>
                          <a:spcPts val="0"/>
                        </a:spcBef>
                        <a:spcAft>
                          <a:spcPts val="0"/>
                        </a:spcAft>
                        <a:buClr>
                          <a:srgbClr val="000000"/>
                        </a:buClr>
                        <a:buSzPts val="1400"/>
                        <a:buFont typeface="Arial"/>
                        <a:buNone/>
                      </a:pPr>
                      <a:r>
                        <a:rPr lang="en-GB" sz="1200" b="1" u="none" strike="noStrike" cap="none" dirty="0">
                          <a:solidFill>
                            <a:schemeClr val="bg1"/>
                          </a:solidFill>
                        </a:rPr>
                        <a:t> </a:t>
                      </a:r>
                      <a:endParaRPr sz="12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lt1"/>
                          </a:solidFill>
                        </a:rPr>
                        <a:t>Spring 1</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Spring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2815254">
                <a:tc>
                  <a:txBody>
                    <a:bodyPr/>
                    <a:lstStyle/>
                    <a:p>
                      <a:pPr marL="0" marR="0" lvl="0" indent="0" algn="l" rtl="0">
                        <a:lnSpc>
                          <a:spcPct val="107000"/>
                        </a:lnSpc>
                        <a:spcBef>
                          <a:spcPts val="0"/>
                        </a:spcBef>
                        <a:spcAft>
                          <a:spcPts val="0"/>
                        </a:spcAft>
                        <a:buClr>
                          <a:srgbClr val="000000"/>
                        </a:buClr>
                        <a:buSzPts val="1400"/>
                        <a:buFont typeface="Arial"/>
                        <a:buNone/>
                      </a:pPr>
                      <a:r>
                        <a:rPr lang="en-GB" sz="1200" b="1" u="none" strike="noStrike" cap="none" dirty="0">
                          <a:solidFill>
                            <a:schemeClr val="bg1"/>
                          </a:solidFill>
                        </a:rPr>
                        <a:t>Focus/ Context for Learning</a:t>
                      </a:r>
                      <a:endParaRPr sz="12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n-GB" sz="1100" b="1" u="none" strike="noStrike" cap="none" dirty="0">
                          <a:solidFill>
                            <a:schemeClr val="dk1"/>
                          </a:solidFill>
                          <a:latin typeface="Calibri"/>
                          <a:ea typeface="Calibri"/>
                          <a:cs typeface="Calibri"/>
                          <a:sym typeface="Calibri"/>
                        </a:rPr>
                        <a:t>Shakespeare</a:t>
                      </a:r>
                      <a:endParaRPr sz="110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dirty="0">
                          <a:solidFill>
                            <a:schemeClr val="dk1"/>
                          </a:solidFill>
                          <a:latin typeface="Calibri"/>
                          <a:ea typeface="Calibri"/>
                          <a:cs typeface="Calibri"/>
                          <a:sym typeface="Calibri"/>
                        </a:rPr>
                        <a:t>READING</a:t>
                      </a:r>
                      <a:endParaRPr sz="110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Teach tragedy, comedy and history genre through plot/character/theme in extracts from </a:t>
                      </a:r>
                      <a:r>
                        <a:rPr lang="en-GB" sz="1100" i="1" u="none" strike="noStrike" cap="none" dirty="0">
                          <a:solidFill>
                            <a:schemeClr val="dk1"/>
                          </a:solidFill>
                          <a:latin typeface="Calibri"/>
                          <a:ea typeface="Calibri"/>
                          <a:cs typeface="Calibri"/>
                          <a:sym typeface="Calibri"/>
                        </a:rPr>
                        <a:t>King Lear, A Midsummer Night’s Dream </a:t>
                      </a:r>
                      <a:r>
                        <a:rPr lang="en-GB" sz="1100" u="none" strike="noStrike" cap="none" dirty="0">
                          <a:solidFill>
                            <a:schemeClr val="dk1"/>
                          </a:solidFill>
                          <a:latin typeface="Calibri"/>
                          <a:ea typeface="Calibri"/>
                          <a:cs typeface="Calibri"/>
                          <a:sym typeface="Calibri"/>
                        </a:rPr>
                        <a:t>and </a:t>
                      </a:r>
                      <a:r>
                        <a:rPr lang="en-GB" sz="1100" i="1" u="none" strike="noStrike" cap="none" dirty="0">
                          <a:solidFill>
                            <a:schemeClr val="dk1"/>
                          </a:solidFill>
                          <a:latin typeface="Calibri"/>
                          <a:ea typeface="Calibri"/>
                          <a:cs typeface="Calibri"/>
                          <a:sym typeface="Calibri"/>
                        </a:rPr>
                        <a:t>Julius Caesar. </a:t>
                      </a:r>
                      <a:endParaRPr sz="1100" i="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Compare similarities &amp; differences between the genres.</a:t>
                      </a:r>
                      <a:endParaRPr sz="1400" u="none" strike="noStrike" cap="none" dirty="0"/>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Preparation for Globe trip &amp; model homework project.</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LITERATURE AO1, 2 , 3 </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 </a:t>
                      </a:r>
                      <a:r>
                        <a:rPr lang="en-GB" sz="1100" b="1" u="none" strike="noStrike" cap="none" dirty="0">
                          <a:solidFill>
                            <a:schemeClr val="dk1"/>
                          </a:solidFill>
                          <a:latin typeface="Calibri"/>
                          <a:ea typeface="Calibri"/>
                          <a:cs typeface="Calibri"/>
                          <a:sym typeface="Calibri"/>
                        </a:rPr>
                        <a:t>WRITING </a:t>
                      </a:r>
                      <a:endParaRPr sz="110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Creative Writing -  Narrative: writing own tragedy / Using punctuation &amp; grammar competently (for below expected level) &amp; for effect (for on/above expected level). </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LANGUAGE AO5 &amp; 6 </a:t>
                      </a:r>
                      <a:endParaRPr sz="1400" u="none" strike="noStrike" cap="none" dirty="0"/>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n-GB" sz="1100" b="1" u="none" strike="noStrike" cap="none" dirty="0">
                          <a:latin typeface="Calibri"/>
                          <a:ea typeface="Calibri"/>
                          <a:cs typeface="Calibri"/>
                          <a:sym typeface="Calibri"/>
                        </a:rPr>
                        <a:t> </a:t>
                      </a:r>
                      <a:r>
                        <a:rPr lang="en-GB" sz="1100" b="1" u="none" strike="noStrike" cap="none" dirty="0">
                          <a:solidFill>
                            <a:schemeClr val="dk1"/>
                          </a:solidFill>
                          <a:latin typeface="Calibri"/>
                          <a:ea typeface="Calibri"/>
                          <a:cs typeface="Calibri"/>
                          <a:sym typeface="Calibri"/>
                        </a:rPr>
                        <a:t>The Novel</a:t>
                      </a:r>
                      <a:endParaRPr sz="110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 </a:t>
                      </a:r>
                      <a:r>
                        <a:rPr lang="en-GB" sz="1100" b="1" u="none" strike="noStrike" cap="none" dirty="0">
                          <a:solidFill>
                            <a:schemeClr val="dk1"/>
                          </a:solidFill>
                          <a:latin typeface="Calibri"/>
                          <a:ea typeface="Calibri"/>
                          <a:cs typeface="Calibri"/>
                          <a:sym typeface="Calibri"/>
                        </a:rPr>
                        <a:t>READING</a:t>
                      </a:r>
                      <a:endParaRPr sz="110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The Novel - </a:t>
                      </a:r>
                      <a:r>
                        <a:rPr lang="en-GB" sz="1100" i="1" u="none" strike="noStrike" cap="none" dirty="0">
                          <a:solidFill>
                            <a:schemeClr val="dk1"/>
                          </a:solidFill>
                          <a:latin typeface="Calibri"/>
                          <a:ea typeface="Calibri"/>
                          <a:cs typeface="Calibri"/>
                          <a:sym typeface="Calibri"/>
                        </a:rPr>
                        <a:t>Trash </a:t>
                      </a:r>
                      <a:endParaRPr sz="1100" i="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00"/>
                        <a:buFont typeface="Arial"/>
                        <a:buChar char="•"/>
                      </a:pPr>
                      <a:r>
                        <a:rPr lang="en-GB" sz="1100" i="0" u="none" strike="noStrike" cap="none" dirty="0">
                          <a:solidFill>
                            <a:schemeClr val="dk1"/>
                          </a:solidFill>
                          <a:latin typeface="Calibri"/>
                          <a:ea typeface="Calibri"/>
                          <a:cs typeface="Calibri"/>
                          <a:sym typeface="Calibri"/>
                        </a:rPr>
                        <a:t>In</a:t>
                      </a:r>
                      <a:r>
                        <a:rPr lang="en-GB" sz="1100" u="none" strike="noStrike" cap="none" dirty="0">
                          <a:solidFill>
                            <a:schemeClr val="dk1"/>
                          </a:solidFill>
                          <a:latin typeface="Calibri"/>
                          <a:ea typeface="Calibri"/>
                          <a:cs typeface="Calibri"/>
                          <a:sym typeface="Calibri"/>
                        </a:rPr>
                        <a:t>ference, analysis &amp; evaluation skills </a:t>
                      </a:r>
                      <a:endParaRPr sz="1400" u="none" strike="noStrike" cap="none" dirty="0"/>
                    </a:p>
                    <a:p>
                      <a:pPr marL="0" marR="0" lvl="0" indent="0" algn="l" rtl="0">
                        <a:lnSpc>
                          <a:spcPct val="100000"/>
                        </a:lnSpc>
                        <a:spcBef>
                          <a:spcPts val="0"/>
                        </a:spcBef>
                        <a:spcAft>
                          <a:spcPts val="0"/>
                        </a:spcAft>
                        <a:buClr>
                          <a:schemeClr val="dk1"/>
                        </a:buClr>
                        <a:buSzPts val="1100"/>
                        <a:buFont typeface="Arial"/>
                        <a:buNone/>
                      </a:pPr>
                      <a:r>
                        <a:rPr lang="en-GB" sz="1100" b="1" u="none" strike="noStrike" cap="none" dirty="0">
                          <a:solidFill>
                            <a:schemeClr val="dk1"/>
                          </a:solidFill>
                          <a:latin typeface="Calibri"/>
                          <a:ea typeface="Calibri"/>
                          <a:cs typeface="Calibri"/>
                          <a:sym typeface="Calibri"/>
                        </a:rPr>
                        <a:t> </a:t>
                      </a:r>
                      <a:r>
                        <a:rPr lang="en-GB" sz="1100" u="none" strike="noStrike" cap="none" dirty="0">
                          <a:solidFill>
                            <a:schemeClr val="dk1"/>
                          </a:solidFill>
                          <a:latin typeface="Calibri"/>
                          <a:ea typeface="Calibri"/>
                          <a:cs typeface="Calibri"/>
                          <a:sym typeface="Calibri"/>
                        </a:rPr>
                        <a:t>LITERATURE AO1, 2 , 3 </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b="1" u="none" strike="noStrike" cap="none" dirty="0">
                          <a:solidFill>
                            <a:schemeClr val="dk1"/>
                          </a:solidFill>
                          <a:latin typeface="Calibri"/>
                          <a:ea typeface="Calibri"/>
                          <a:cs typeface="Calibri"/>
                          <a:sym typeface="Calibri"/>
                        </a:rPr>
                        <a:t>WRITING </a:t>
                      </a:r>
                      <a:r>
                        <a:rPr lang="en-GB" sz="1100" u="none" strike="noStrike" cap="none" dirty="0">
                          <a:solidFill>
                            <a:schemeClr val="dk1"/>
                          </a:solidFill>
                          <a:latin typeface="Calibri"/>
                          <a:ea typeface="Calibri"/>
                          <a:cs typeface="Calibri"/>
                          <a:sym typeface="Calibri"/>
                        </a:rPr>
                        <a:t>(taught through the novel)</a:t>
                      </a:r>
                      <a:endParaRPr sz="1400" u="none" strike="noStrike" cap="none" dirty="0"/>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Creative Writing - Revise skills for writing a narrative using novel as stimulus.</a:t>
                      </a:r>
                      <a:endParaRPr sz="1400" u="none" strike="noStrike" cap="none" dirty="0"/>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Using punctuation &amp; grammar competently &amp; for effect </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LANGUAGE AO5 &amp; 6</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  </a:t>
                      </a:r>
                      <a:r>
                        <a:rPr lang="en-GB" sz="1100" b="1" u="none" strike="noStrike" cap="none" dirty="0">
                          <a:solidFill>
                            <a:schemeClr val="dk1"/>
                          </a:solidFill>
                          <a:latin typeface="Calibri"/>
                          <a:ea typeface="Calibri"/>
                          <a:cs typeface="Calibri"/>
                          <a:sym typeface="Calibri"/>
                        </a:rPr>
                        <a:t>SPEAKING &amp; LISTENING</a:t>
                      </a:r>
                      <a:endParaRPr sz="1400" u="none" strike="noStrike" cap="none" dirty="0"/>
                    </a:p>
                    <a:p>
                      <a:pPr marL="171450" marR="0" lvl="0" indent="-171450" algn="l" rtl="0">
                        <a:lnSpc>
                          <a:spcPct val="100000"/>
                        </a:lnSpc>
                        <a:spcBef>
                          <a:spcPts val="0"/>
                        </a:spcBef>
                        <a:spcAft>
                          <a:spcPts val="0"/>
                        </a:spcAft>
                        <a:buClr>
                          <a:schemeClr val="dk1"/>
                        </a:buClr>
                        <a:buSzPts val="1100"/>
                        <a:buFont typeface="Arial"/>
                        <a:buChar char="•"/>
                      </a:pPr>
                      <a:r>
                        <a:rPr lang="en-GB" sz="1100" b="0" u="none" strike="noStrike" cap="none" dirty="0">
                          <a:solidFill>
                            <a:schemeClr val="dk1"/>
                          </a:solidFill>
                          <a:latin typeface="Calibri"/>
                          <a:ea typeface="Calibri"/>
                          <a:cs typeface="Calibri"/>
                          <a:sym typeface="Calibri"/>
                        </a:rPr>
                        <a:t>P</a:t>
                      </a:r>
                      <a:r>
                        <a:rPr lang="en-GB" sz="1100" u="none" strike="noStrike" cap="none" dirty="0">
                          <a:solidFill>
                            <a:schemeClr val="dk1"/>
                          </a:solidFill>
                          <a:latin typeface="Calibri"/>
                          <a:ea typeface="Calibri"/>
                          <a:cs typeface="Calibri"/>
                          <a:sym typeface="Calibri"/>
                        </a:rPr>
                        <a:t>resentations </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LANGUAGE AO7, AO8 &amp; AO9.</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 </a:t>
                      </a:r>
                      <a:endParaRPr sz="1400" u="none" strike="noStrike" cap="none" dirty="0"/>
                    </a:p>
                    <a:p>
                      <a:pPr marL="0" marR="0" lvl="0" indent="0" algn="l" rtl="0">
                        <a:lnSpc>
                          <a:spcPct val="107000"/>
                        </a:lnSpc>
                        <a:spcBef>
                          <a:spcPts val="0"/>
                        </a:spcBef>
                        <a:spcAft>
                          <a:spcPts val="0"/>
                        </a:spcAft>
                        <a:buClr>
                          <a:schemeClr val="dk1"/>
                        </a:buClr>
                        <a:buSzPts val="1100"/>
                        <a:buFont typeface="Arial"/>
                        <a:buNone/>
                      </a:pPr>
                      <a:endParaRPr sz="1100" b="1" u="sng"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75776">
                <a:tc>
                  <a:txBody>
                    <a:bodyPr/>
                    <a:lstStyle/>
                    <a:p>
                      <a:pPr marL="0" marR="0" lvl="0" indent="0" algn="l" rtl="0">
                        <a:lnSpc>
                          <a:spcPct val="107000"/>
                        </a:lnSpc>
                        <a:spcBef>
                          <a:spcPts val="0"/>
                        </a:spcBef>
                        <a:spcAft>
                          <a:spcPts val="0"/>
                        </a:spcAft>
                        <a:buClr>
                          <a:srgbClr val="000000"/>
                        </a:buClr>
                        <a:buSzPts val="300"/>
                        <a:buFont typeface="Arial"/>
                        <a:buNone/>
                      </a:pPr>
                      <a:r>
                        <a:rPr lang="en-GB" sz="200" b="1" u="none" strike="noStrike" cap="none" dirty="0">
                          <a:solidFill>
                            <a:schemeClr val="bg1"/>
                          </a:solidFill>
                        </a:rPr>
                        <a:t> </a:t>
                      </a:r>
                      <a:endParaRPr sz="2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300"/>
                        <a:buFont typeface="Arial"/>
                        <a:buNone/>
                      </a:pPr>
                      <a:r>
                        <a:rPr lang="en-GB" sz="300" u="none" strike="noStrike" cap="none" dirty="0"/>
                        <a:t> </a:t>
                      </a:r>
                      <a:endParaRPr sz="3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300"/>
                        <a:buFont typeface="Arial"/>
                        <a:buNone/>
                      </a:pPr>
                      <a:r>
                        <a:rPr lang="en-GB" sz="300" u="none" strike="noStrike" cap="none"/>
                        <a:t> </a:t>
                      </a:r>
                      <a:endParaRPr sz="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212993">
                <a:tc>
                  <a:txBody>
                    <a:bodyPr/>
                    <a:lstStyle/>
                    <a:p>
                      <a:pPr marL="0" marR="0" lvl="0" indent="0" algn="l" rtl="0">
                        <a:lnSpc>
                          <a:spcPct val="107000"/>
                        </a:lnSpc>
                        <a:spcBef>
                          <a:spcPts val="0"/>
                        </a:spcBef>
                        <a:spcAft>
                          <a:spcPts val="0"/>
                        </a:spcAft>
                        <a:buClr>
                          <a:srgbClr val="000000"/>
                        </a:buClr>
                        <a:buSzPts val="1400"/>
                        <a:buFont typeface="Arial"/>
                        <a:buNone/>
                      </a:pPr>
                      <a:r>
                        <a:rPr lang="en-GB" sz="1200" b="1" u="none" strike="noStrike" cap="none" dirty="0">
                          <a:solidFill>
                            <a:schemeClr val="bg1"/>
                          </a:solidFill>
                        </a:rPr>
                        <a:t> </a:t>
                      </a:r>
                      <a:endParaRPr sz="12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lt1"/>
                          </a:solidFill>
                        </a:rPr>
                        <a:t>Summer 1</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Summer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2618126">
                <a:tc>
                  <a:txBody>
                    <a:bodyPr/>
                    <a:lstStyle/>
                    <a:p>
                      <a:pPr marL="0" marR="0" lvl="0" indent="0" algn="l" rtl="0">
                        <a:lnSpc>
                          <a:spcPct val="107000"/>
                        </a:lnSpc>
                        <a:spcBef>
                          <a:spcPts val="0"/>
                        </a:spcBef>
                        <a:spcAft>
                          <a:spcPts val="0"/>
                        </a:spcAft>
                        <a:buClr>
                          <a:srgbClr val="000000"/>
                        </a:buClr>
                        <a:buSzPts val="1400"/>
                        <a:buFont typeface="Arial"/>
                        <a:buNone/>
                      </a:pPr>
                      <a:r>
                        <a:rPr lang="en-GB" sz="1200" b="1" u="none" strike="noStrike" cap="none" dirty="0">
                          <a:solidFill>
                            <a:schemeClr val="bg1"/>
                          </a:solidFill>
                        </a:rPr>
                        <a:t>Focus/ Context for Learning</a:t>
                      </a:r>
                      <a:endParaRPr sz="12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n-GB" sz="1100" b="1" u="none" strike="noStrike" cap="none" dirty="0">
                          <a:latin typeface="Calibri"/>
                          <a:ea typeface="Calibri"/>
                          <a:cs typeface="Calibri"/>
                          <a:sym typeface="Calibri"/>
                        </a:rPr>
                        <a:t> </a:t>
                      </a:r>
                      <a:r>
                        <a:rPr lang="en-GB" sz="1100" b="1" u="none" strike="noStrike" cap="none" dirty="0">
                          <a:solidFill>
                            <a:schemeClr val="dk1"/>
                          </a:solidFill>
                          <a:latin typeface="Calibri"/>
                          <a:ea typeface="Calibri"/>
                          <a:cs typeface="Calibri"/>
                          <a:sym typeface="Calibri"/>
                        </a:rPr>
                        <a:t>The Novel</a:t>
                      </a:r>
                      <a:endParaRPr sz="110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 </a:t>
                      </a:r>
                      <a:r>
                        <a:rPr lang="en-GB" sz="1100" b="1" u="none" strike="noStrike" cap="none" dirty="0">
                          <a:solidFill>
                            <a:schemeClr val="dk1"/>
                          </a:solidFill>
                          <a:latin typeface="Calibri"/>
                          <a:ea typeface="Calibri"/>
                          <a:cs typeface="Calibri"/>
                          <a:sym typeface="Calibri"/>
                        </a:rPr>
                        <a:t>READING</a:t>
                      </a:r>
                      <a:endParaRPr sz="110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The Novel - </a:t>
                      </a:r>
                      <a:r>
                        <a:rPr lang="en-GB" sz="1100" i="1" u="none" strike="noStrike" cap="none" dirty="0">
                          <a:solidFill>
                            <a:schemeClr val="dk1"/>
                          </a:solidFill>
                          <a:latin typeface="Calibri"/>
                          <a:ea typeface="Calibri"/>
                          <a:cs typeface="Calibri"/>
                          <a:sym typeface="Calibri"/>
                        </a:rPr>
                        <a:t>Trash </a:t>
                      </a:r>
                      <a:endParaRPr sz="1100" i="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00"/>
                        <a:buFont typeface="Arial"/>
                        <a:buChar char="•"/>
                      </a:pPr>
                      <a:r>
                        <a:rPr lang="en-GB" sz="1100" i="0" u="none" strike="noStrike" cap="none" dirty="0">
                          <a:solidFill>
                            <a:schemeClr val="dk1"/>
                          </a:solidFill>
                          <a:latin typeface="Calibri"/>
                          <a:ea typeface="Calibri"/>
                          <a:cs typeface="Calibri"/>
                          <a:sym typeface="Calibri"/>
                        </a:rPr>
                        <a:t>In</a:t>
                      </a:r>
                      <a:r>
                        <a:rPr lang="en-GB" sz="1100" u="none" strike="noStrike" cap="none" dirty="0">
                          <a:solidFill>
                            <a:schemeClr val="dk1"/>
                          </a:solidFill>
                          <a:latin typeface="Calibri"/>
                          <a:ea typeface="Calibri"/>
                          <a:cs typeface="Calibri"/>
                          <a:sym typeface="Calibri"/>
                        </a:rPr>
                        <a:t>ference, analysis &amp; evaluation skills </a:t>
                      </a:r>
                      <a:endParaRPr sz="1400" u="none" strike="noStrike" cap="none" dirty="0"/>
                    </a:p>
                    <a:p>
                      <a:pPr marL="0" marR="0" lvl="0" indent="0" algn="l" rtl="0">
                        <a:lnSpc>
                          <a:spcPct val="100000"/>
                        </a:lnSpc>
                        <a:spcBef>
                          <a:spcPts val="0"/>
                        </a:spcBef>
                        <a:spcAft>
                          <a:spcPts val="0"/>
                        </a:spcAft>
                        <a:buClr>
                          <a:schemeClr val="dk1"/>
                        </a:buClr>
                        <a:buSzPts val="1100"/>
                        <a:buFont typeface="Arial"/>
                        <a:buNone/>
                      </a:pPr>
                      <a:r>
                        <a:rPr lang="en-GB" sz="1100" b="1" u="none" strike="noStrike" cap="none" dirty="0">
                          <a:solidFill>
                            <a:schemeClr val="dk1"/>
                          </a:solidFill>
                          <a:latin typeface="Calibri"/>
                          <a:ea typeface="Calibri"/>
                          <a:cs typeface="Calibri"/>
                          <a:sym typeface="Calibri"/>
                        </a:rPr>
                        <a:t> </a:t>
                      </a:r>
                      <a:r>
                        <a:rPr lang="en-GB" sz="1100" u="none" strike="noStrike" cap="none" dirty="0">
                          <a:solidFill>
                            <a:schemeClr val="dk1"/>
                          </a:solidFill>
                          <a:latin typeface="Calibri"/>
                          <a:ea typeface="Calibri"/>
                          <a:cs typeface="Calibri"/>
                          <a:sym typeface="Calibri"/>
                        </a:rPr>
                        <a:t>LITERATURE AO1, 2 , 3 </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b="1" u="none" strike="noStrike" cap="none" dirty="0">
                          <a:solidFill>
                            <a:schemeClr val="dk1"/>
                          </a:solidFill>
                          <a:latin typeface="Calibri"/>
                          <a:ea typeface="Calibri"/>
                          <a:cs typeface="Calibri"/>
                          <a:sym typeface="Calibri"/>
                        </a:rPr>
                        <a:t>WRITING </a:t>
                      </a:r>
                      <a:r>
                        <a:rPr lang="en-GB" sz="1100" u="none" strike="noStrike" cap="none" dirty="0">
                          <a:solidFill>
                            <a:schemeClr val="dk1"/>
                          </a:solidFill>
                          <a:latin typeface="Calibri"/>
                          <a:ea typeface="Calibri"/>
                          <a:cs typeface="Calibri"/>
                          <a:sym typeface="Calibri"/>
                        </a:rPr>
                        <a:t>(taught through the novel)</a:t>
                      </a:r>
                      <a:endParaRPr sz="1400" u="none" strike="noStrike" cap="none" dirty="0"/>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Creative Writing - Revise skills for writing a narrative using novel as stimulus.</a:t>
                      </a:r>
                      <a:endParaRPr sz="1400" u="none" strike="noStrike" cap="none" dirty="0"/>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Using punctuation &amp; grammar competently &amp; for effect </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LANGUAGE AO5 &amp; 6</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b="1" u="none" strike="noStrike" cap="none" dirty="0">
                          <a:solidFill>
                            <a:schemeClr val="dk1"/>
                          </a:solidFill>
                          <a:latin typeface="Calibri"/>
                          <a:ea typeface="Calibri"/>
                          <a:cs typeface="Calibri"/>
                          <a:sym typeface="Calibri"/>
                        </a:rPr>
                        <a:t>SPEAKING &amp; LISTENING</a:t>
                      </a:r>
                      <a:endParaRPr sz="1400" u="none" strike="noStrike" cap="none" dirty="0"/>
                    </a:p>
                    <a:p>
                      <a:pPr marL="171450" marR="0" lvl="0" indent="-171450" algn="l" rtl="0">
                        <a:lnSpc>
                          <a:spcPct val="100000"/>
                        </a:lnSpc>
                        <a:spcBef>
                          <a:spcPts val="0"/>
                        </a:spcBef>
                        <a:spcAft>
                          <a:spcPts val="0"/>
                        </a:spcAft>
                        <a:buClr>
                          <a:schemeClr val="dk1"/>
                        </a:buClr>
                        <a:buSzPts val="1100"/>
                        <a:buFont typeface="Arial"/>
                        <a:buChar char="•"/>
                      </a:pPr>
                      <a:r>
                        <a:rPr lang="en-GB" sz="1100" b="0" u="none" strike="noStrike" cap="none" dirty="0">
                          <a:solidFill>
                            <a:schemeClr val="dk1"/>
                          </a:solidFill>
                          <a:latin typeface="Calibri"/>
                          <a:ea typeface="Calibri"/>
                          <a:cs typeface="Calibri"/>
                          <a:sym typeface="Calibri"/>
                        </a:rPr>
                        <a:t>P</a:t>
                      </a:r>
                      <a:r>
                        <a:rPr lang="en-GB" sz="1100" u="none" strike="noStrike" cap="none" dirty="0">
                          <a:solidFill>
                            <a:schemeClr val="dk1"/>
                          </a:solidFill>
                          <a:latin typeface="Calibri"/>
                          <a:ea typeface="Calibri"/>
                          <a:cs typeface="Calibri"/>
                          <a:sym typeface="Calibri"/>
                        </a:rPr>
                        <a:t>resentations </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LANGUAGE AO7, AO8 &amp; AO9.</a:t>
                      </a:r>
                      <a:endParaRPr sz="1400" u="none" strike="noStrike" cap="none" dirty="0"/>
                    </a:p>
                    <a:p>
                      <a:pPr marL="0" marR="0" lvl="0" indent="0" algn="l" rtl="0">
                        <a:lnSpc>
                          <a:spcPct val="107000"/>
                        </a:lnSpc>
                        <a:spcBef>
                          <a:spcPts val="0"/>
                        </a:spcBef>
                        <a:spcAft>
                          <a:spcPts val="0"/>
                        </a:spcAft>
                        <a:buClr>
                          <a:schemeClr val="dk1"/>
                        </a:buClr>
                        <a:buSzPts val="1100"/>
                        <a:buFont typeface="Arial"/>
                        <a:buNone/>
                      </a:pPr>
                      <a:endParaRPr sz="1100" b="1" u="none" strike="noStrike" cap="none" dirty="0">
                        <a:latin typeface="Calibri"/>
                        <a:ea typeface="Calibri"/>
                        <a:cs typeface="Calibri"/>
                        <a:sym typeface="Calibri"/>
                      </a:endParaRPr>
                    </a:p>
                    <a:p>
                      <a:pPr marL="0" marR="0" lvl="0" indent="0" algn="l" rtl="0">
                        <a:lnSpc>
                          <a:spcPct val="107000"/>
                        </a:lnSpc>
                        <a:spcBef>
                          <a:spcPts val="0"/>
                        </a:spcBef>
                        <a:spcAft>
                          <a:spcPts val="0"/>
                        </a:spcAft>
                        <a:buClr>
                          <a:schemeClr val="dk1"/>
                        </a:buClr>
                        <a:buSzPts val="1100"/>
                        <a:buFont typeface="Arial"/>
                        <a:buNone/>
                      </a:pP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n-GB" sz="1100" b="1" u="none" strike="noStrike" cap="none" dirty="0">
                          <a:solidFill>
                            <a:schemeClr val="dk1"/>
                          </a:solidFill>
                          <a:latin typeface="Calibri"/>
                          <a:ea typeface="Calibri"/>
                          <a:cs typeface="Calibri"/>
                          <a:sym typeface="Calibri"/>
                        </a:rPr>
                        <a:t>Poetry</a:t>
                      </a:r>
                      <a:endParaRPr sz="110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 </a:t>
                      </a:r>
                      <a:r>
                        <a:rPr lang="en-GB" sz="1100" b="1" u="none" strike="noStrike" cap="none" dirty="0">
                          <a:solidFill>
                            <a:schemeClr val="dk1"/>
                          </a:solidFill>
                          <a:latin typeface="Calibri"/>
                          <a:ea typeface="Calibri"/>
                          <a:cs typeface="Calibri"/>
                          <a:sym typeface="Calibri"/>
                        </a:rPr>
                        <a:t>READING</a:t>
                      </a:r>
                      <a:endParaRPr sz="110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Poetry: Spoken word /performance poetry.</a:t>
                      </a:r>
                      <a:endParaRPr sz="1400" u="none" strike="noStrike" cap="none" dirty="0"/>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Inference, &amp; analysis skills </a:t>
                      </a:r>
                      <a:endParaRPr sz="1400" u="none" strike="noStrike" cap="none" dirty="0"/>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Comparison of poems</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LITERATURE AO1, 2 , 3</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 </a:t>
                      </a:r>
                      <a:r>
                        <a:rPr lang="en-GB" sz="1100" b="1" u="none" strike="noStrike" cap="none" dirty="0">
                          <a:solidFill>
                            <a:schemeClr val="dk1"/>
                          </a:solidFill>
                          <a:latin typeface="Calibri"/>
                          <a:ea typeface="Calibri"/>
                          <a:cs typeface="Calibri"/>
                          <a:sym typeface="Calibri"/>
                        </a:rPr>
                        <a:t>WRITING</a:t>
                      </a:r>
                      <a:endParaRPr sz="110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00"/>
                        <a:buFont typeface="Arial"/>
                        <a:buChar char="•"/>
                      </a:pPr>
                      <a:r>
                        <a:rPr lang="en-GB" sz="1100" b="0" u="none" strike="noStrike" cap="none" dirty="0">
                          <a:solidFill>
                            <a:schemeClr val="dk1"/>
                          </a:solidFill>
                          <a:latin typeface="Calibri"/>
                          <a:ea typeface="Calibri"/>
                          <a:cs typeface="Calibri"/>
                          <a:sym typeface="Calibri"/>
                        </a:rPr>
                        <a:t>C</a:t>
                      </a:r>
                      <a:r>
                        <a:rPr lang="en-GB" sz="1100" u="none" strike="noStrike" cap="none" dirty="0">
                          <a:solidFill>
                            <a:schemeClr val="dk1"/>
                          </a:solidFill>
                          <a:latin typeface="Calibri"/>
                          <a:ea typeface="Calibri"/>
                          <a:cs typeface="Calibri"/>
                          <a:sym typeface="Calibri"/>
                        </a:rPr>
                        <a:t>reative writing skills . </a:t>
                      </a:r>
                      <a:endParaRPr sz="1400" u="none" strike="noStrike" cap="none" dirty="0"/>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Writing own poetry based on poems studied.</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LANGUAGE AO5 &amp; AO6</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 </a:t>
                      </a:r>
                      <a:r>
                        <a:rPr lang="en-GB" sz="1100" b="1" u="none" strike="noStrike" cap="none" dirty="0">
                          <a:solidFill>
                            <a:schemeClr val="dk1"/>
                          </a:solidFill>
                          <a:latin typeface="Calibri"/>
                          <a:ea typeface="Calibri"/>
                          <a:cs typeface="Calibri"/>
                          <a:sym typeface="Calibri"/>
                        </a:rPr>
                        <a:t>SPEAKING &amp; LISTENING</a:t>
                      </a:r>
                      <a:endParaRPr sz="110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Rehearsing &amp; performing own poetry.</a:t>
                      </a:r>
                      <a:endParaRPr sz="1400" u="none" strike="noStrike" cap="none" dirty="0"/>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Understand language use and meaning, using role, intonation, tone, volume, mood, silence, stillness and action to add impact.</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LANGUAGE AO7, AO8 &amp; AO9</a:t>
                      </a: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28" name="Google Shape;93;p13">
            <a:extLst>
              <a:ext uri="{FF2B5EF4-FFF2-40B4-BE49-F238E27FC236}">
                <a16:creationId xmlns:a16="http://schemas.microsoft.com/office/drawing/2014/main" id="{C14815BC-6E4A-4ECA-9AE5-E5D7E64C2BDE}"/>
              </a:ext>
            </a:extLst>
          </p:cNvPr>
          <p:cNvSpPr/>
          <p:nvPr/>
        </p:nvSpPr>
        <p:spPr>
          <a:xfrm>
            <a:off x="1" y="886977"/>
            <a:ext cx="6223000"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rgbClr val="0B703C"/>
                </a:solidFill>
                <a:latin typeface="Tahoma"/>
                <a:ea typeface="Tahoma"/>
                <a:cs typeface="Tahoma"/>
                <a:sym typeface="Tahoma"/>
              </a:rPr>
              <a:t>Head of Department:  Ms E. Doorly</a:t>
            </a:r>
            <a:endParaRPr sz="1800" b="0" i="0" u="none" strike="noStrike" cap="none">
              <a:solidFill>
                <a:schemeClr val="dk1"/>
              </a:solidFill>
              <a:latin typeface="Tahoma"/>
              <a:ea typeface="Tahoma"/>
              <a:cs typeface="Tahoma"/>
              <a:sym typeface="Tahoma"/>
            </a:endParaRPr>
          </a:p>
        </p:txBody>
      </p:sp>
      <p:sp>
        <p:nvSpPr>
          <p:cNvPr id="29" name="Google Shape;94;p13">
            <a:extLst>
              <a:ext uri="{FF2B5EF4-FFF2-40B4-BE49-F238E27FC236}">
                <a16:creationId xmlns:a16="http://schemas.microsoft.com/office/drawing/2014/main" id="{2F99C093-FFF6-46E3-B8ED-2A5690642DC1}"/>
              </a:ext>
            </a:extLst>
          </p:cNvPr>
          <p:cNvSpPr/>
          <p:nvPr/>
        </p:nvSpPr>
        <p:spPr>
          <a:xfrm>
            <a:off x="50408" y="852719"/>
            <a:ext cx="6368267" cy="369332"/>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800"/>
              <a:buFont typeface="Arial"/>
              <a:buNone/>
            </a:pPr>
            <a:r>
              <a:rPr lang="en-GB" sz="1800" b="1" i="0" u="none" strike="noStrike" cap="none">
                <a:solidFill>
                  <a:srgbClr val="AFABAB"/>
                </a:solidFill>
                <a:latin typeface="Tahoma"/>
                <a:ea typeface="Tahoma"/>
                <a:cs typeface="Tahoma"/>
                <a:sym typeface="Tahoma"/>
              </a:rPr>
              <a:t>Year 7</a:t>
            </a:r>
            <a:endParaRPr sz="1800" b="0" i="0" u="none" strike="noStrike" cap="none">
              <a:solidFill>
                <a:srgbClr val="AFABAB"/>
              </a:solidFill>
              <a:latin typeface="Tahoma"/>
              <a:ea typeface="Tahoma"/>
              <a:cs typeface="Tahoma"/>
              <a:sym typeface="Tahoma"/>
            </a:endParaRPr>
          </a:p>
        </p:txBody>
      </p:sp>
    </p:spTree>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Google Shape;84;p13">
            <a:extLst>
              <a:ext uri="{FF2B5EF4-FFF2-40B4-BE49-F238E27FC236}">
                <a16:creationId xmlns:a16="http://schemas.microsoft.com/office/drawing/2014/main" id="{010197D4-67B1-42A5-B223-B807641B7464}"/>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1" name="Google Shape;85;p13">
            <a:extLst>
              <a:ext uri="{FF2B5EF4-FFF2-40B4-BE49-F238E27FC236}">
                <a16:creationId xmlns:a16="http://schemas.microsoft.com/office/drawing/2014/main" id="{AE64C82B-1DEF-4050-A729-4A4AEEA8B3FF}"/>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2" name="Google Shape;86;p13">
            <a:extLst>
              <a:ext uri="{FF2B5EF4-FFF2-40B4-BE49-F238E27FC236}">
                <a16:creationId xmlns:a16="http://schemas.microsoft.com/office/drawing/2014/main" id="{77C26B59-E995-41B7-9FA9-2A4F59D784DB}"/>
              </a:ext>
            </a:extLst>
          </p:cNvPr>
          <p:cNvSpPr/>
          <p:nvPr/>
        </p:nvSpPr>
        <p:spPr>
          <a:xfrm rot="10039862">
            <a:off x="4986273" y="-1717994"/>
            <a:ext cx="11026775" cy="9698355"/>
          </a:xfrm>
          <a:prstGeom prst="rtTriangle">
            <a:avLst/>
          </a:prstGeom>
          <a:solidFill>
            <a:srgbClr val="F2F2F2">
              <a:alpha val="9803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alibri"/>
                <a:ea typeface="Calibri"/>
                <a:cs typeface="Calibri"/>
                <a:sym typeface="Calibri"/>
              </a:rPr>
              <a:t>xd</a:t>
            </a:r>
            <a:endParaRPr sz="1800" b="0" i="0" u="none" strike="noStrike" cap="none">
              <a:solidFill>
                <a:schemeClr val="lt1"/>
              </a:solidFill>
              <a:latin typeface="Calibri"/>
              <a:ea typeface="Calibri"/>
              <a:cs typeface="Calibri"/>
              <a:sym typeface="Calibri"/>
            </a:endParaRPr>
          </a:p>
        </p:txBody>
      </p:sp>
      <p:sp>
        <p:nvSpPr>
          <p:cNvPr id="23" name="Google Shape;87;p13">
            <a:extLst>
              <a:ext uri="{FF2B5EF4-FFF2-40B4-BE49-F238E27FC236}">
                <a16:creationId xmlns:a16="http://schemas.microsoft.com/office/drawing/2014/main" id="{B78A84F8-DB21-4346-BD19-56102E5B29E0}"/>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4" name="Google Shape;88;p13">
            <a:extLst>
              <a:ext uri="{FF2B5EF4-FFF2-40B4-BE49-F238E27FC236}">
                <a16:creationId xmlns:a16="http://schemas.microsoft.com/office/drawing/2014/main" id="{801B3FE1-C9B8-4DDA-B173-31D4D0A46253}"/>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25" name="Google Shape;89;p13">
            <a:extLst>
              <a:ext uri="{FF2B5EF4-FFF2-40B4-BE49-F238E27FC236}">
                <a16:creationId xmlns:a16="http://schemas.microsoft.com/office/drawing/2014/main" id="{485BDDA8-162B-4BDA-9043-175278324D5F}"/>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6" name="Google Shape;90;p13">
            <a:extLst>
              <a:ext uri="{FF2B5EF4-FFF2-40B4-BE49-F238E27FC236}">
                <a16:creationId xmlns:a16="http://schemas.microsoft.com/office/drawing/2014/main" id="{E716CDA4-5C80-4C7B-97C0-7B22A12FDF7F}"/>
              </a:ext>
            </a:extLst>
          </p:cNvPr>
          <p:cNvSpPr txBox="1"/>
          <p:nvPr/>
        </p:nvSpPr>
        <p:spPr>
          <a:xfrm>
            <a:off x="3298195" y="9682490"/>
            <a:ext cx="261610"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rgbClr val="0B703C"/>
                </a:solidFill>
                <a:latin typeface="Tahoma"/>
                <a:ea typeface="Tahoma"/>
                <a:cs typeface="Tahoma"/>
                <a:sym typeface="Tahoma"/>
              </a:rPr>
              <a:t>8</a:t>
            </a:r>
            <a:endParaRPr sz="1400" b="0" i="0" u="none" strike="noStrike" cap="none" dirty="0">
              <a:solidFill>
                <a:srgbClr val="000000"/>
              </a:solidFill>
              <a:latin typeface="Arial"/>
              <a:ea typeface="Arial"/>
              <a:cs typeface="Arial"/>
              <a:sym typeface="Arial"/>
            </a:endParaRPr>
          </a:p>
        </p:txBody>
      </p:sp>
      <p:sp>
        <p:nvSpPr>
          <p:cNvPr id="27" name="Google Shape;91;p13">
            <a:extLst>
              <a:ext uri="{FF2B5EF4-FFF2-40B4-BE49-F238E27FC236}">
                <a16:creationId xmlns:a16="http://schemas.microsoft.com/office/drawing/2014/main" id="{B028901B-2A89-4621-B930-841E23700FF0}"/>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i="0" u="none" strike="noStrike" cap="none">
                <a:solidFill>
                  <a:srgbClr val="FFFFFF"/>
                </a:solidFill>
                <a:latin typeface="Arial"/>
                <a:ea typeface="Arial"/>
                <a:cs typeface="Arial"/>
                <a:sym typeface="Arial"/>
              </a:rPr>
              <a:t>Geography</a:t>
            </a:r>
            <a:endParaRPr sz="2000" b="0" i="0" u="none" strike="noStrike" cap="none">
              <a:solidFill>
                <a:schemeClr val="dk1"/>
              </a:solidFill>
              <a:latin typeface="Arial"/>
              <a:ea typeface="Arial"/>
              <a:cs typeface="Arial"/>
              <a:sym typeface="Arial"/>
            </a:endParaRPr>
          </a:p>
        </p:txBody>
      </p:sp>
      <p:graphicFrame>
        <p:nvGraphicFramePr>
          <p:cNvPr id="28" name="Google Shape;92;p13">
            <a:extLst>
              <a:ext uri="{FF2B5EF4-FFF2-40B4-BE49-F238E27FC236}">
                <a16:creationId xmlns:a16="http://schemas.microsoft.com/office/drawing/2014/main" id="{76CEB49E-7A1F-4CA4-AAA1-4FB4ACB5637C}"/>
              </a:ext>
            </a:extLst>
          </p:cNvPr>
          <p:cNvGraphicFramePr/>
          <p:nvPr>
            <p:extLst>
              <p:ext uri="{D42A27DB-BD31-4B8C-83A1-F6EECF244321}">
                <p14:modId xmlns:p14="http://schemas.microsoft.com/office/powerpoint/2010/main" val="4095417163"/>
              </p:ext>
            </p:extLst>
          </p:nvPr>
        </p:nvGraphicFramePr>
        <p:xfrm>
          <a:off x="112758" y="2394536"/>
          <a:ext cx="6632477" cy="6873716"/>
        </p:xfrm>
        <a:graphic>
          <a:graphicData uri="http://schemas.openxmlformats.org/drawingml/2006/table">
            <a:tbl>
              <a:tblPr firstRow="1" firstCol="1" bandRow="1">
                <a:noFill/>
              </a:tblPr>
              <a:tblGrid>
                <a:gridCol w="1211075">
                  <a:extLst>
                    <a:ext uri="{9D8B030D-6E8A-4147-A177-3AD203B41FA5}">
                      <a16:colId xmlns:a16="http://schemas.microsoft.com/office/drawing/2014/main" val="20000"/>
                    </a:ext>
                  </a:extLst>
                </a:gridCol>
                <a:gridCol w="2710701">
                  <a:extLst>
                    <a:ext uri="{9D8B030D-6E8A-4147-A177-3AD203B41FA5}">
                      <a16:colId xmlns:a16="http://schemas.microsoft.com/office/drawing/2014/main" val="20001"/>
                    </a:ext>
                  </a:extLst>
                </a:gridCol>
                <a:gridCol w="2710701">
                  <a:extLst>
                    <a:ext uri="{9D8B030D-6E8A-4147-A177-3AD203B41FA5}">
                      <a16:colId xmlns:a16="http://schemas.microsoft.com/office/drawing/2014/main" val="20002"/>
                    </a:ext>
                  </a:extLst>
                </a:gridCol>
              </a:tblGrid>
              <a:tr h="207250">
                <a:tc>
                  <a:txBody>
                    <a:bodyPr/>
                    <a:lstStyle/>
                    <a:p>
                      <a:pPr marL="0" marR="0" lvl="0" indent="0" algn="l" rtl="0">
                        <a:lnSpc>
                          <a:spcPct val="107000"/>
                        </a:lnSpc>
                        <a:spcBef>
                          <a:spcPts val="0"/>
                        </a:spcBef>
                        <a:spcAft>
                          <a:spcPts val="0"/>
                        </a:spcAft>
                        <a:buClr>
                          <a:srgbClr val="000000"/>
                        </a:buClr>
                        <a:buSzPts val="1400"/>
                        <a:buFont typeface="Arial"/>
                        <a:buNone/>
                      </a:pPr>
                      <a:endParaRPr sz="14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Autumn 1</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Autumn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2081625">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 </a:t>
                      </a:r>
                      <a:r>
                        <a:rPr lang="en-GB" sz="1200" b="1" u="none" strike="noStrike" cap="none" dirty="0">
                          <a:solidFill>
                            <a:schemeClr val="dk1"/>
                          </a:solidFill>
                          <a:latin typeface="Calibri"/>
                          <a:ea typeface="Calibri"/>
                          <a:cs typeface="Calibri"/>
                          <a:sym typeface="Calibri"/>
                        </a:rPr>
                        <a:t>Transition Unit</a:t>
                      </a:r>
                      <a:endParaRPr sz="1200" b="1" u="none" strike="noStrike" cap="none" dirty="0">
                        <a:solidFill>
                          <a:schemeClr val="dk1"/>
                        </a:solidFill>
                        <a:latin typeface="Calibri"/>
                        <a:ea typeface="Calibri"/>
                        <a:cs typeface="Calibri"/>
                        <a:sym typeface="Calibri"/>
                      </a:endParaRPr>
                    </a:p>
                    <a:p>
                      <a:pPr marL="457200" marR="0" lvl="0" indent="-298450" algn="l" rtl="0">
                        <a:lnSpc>
                          <a:spcPct val="107000"/>
                        </a:lnSpc>
                        <a:spcBef>
                          <a:spcPts val="0"/>
                        </a:spcBef>
                        <a:spcAft>
                          <a:spcPts val="0"/>
                        </a:spcAft>
                        <a:buClr>
                          <a:schemeClr val="dk1"/>
                        </a:buClr>
                        <a:buSzPts val="1100"/>
                        <a:buFont typeface="Calibri"/>
                        <a:buChar char="●"/>
                      </a:pPr>
                      <a:r>
                        <a:rPr lang="en-GB" sz="1200" u="none" strike="noStrike" cap="none" dirty="0">
                          <a:solidFill>
                            <a:schemeClr val="dk1"/>
                          </a:solidFill>
                          <a:latin typeface="Calibri"/>
                          <a:ea typeface="Calibri"/>
                          <a:cs typeface="Calibri"/>
                          <a:sym typeface="Calibri"/>
                        </a:rPr>
                        <a:t>Baseline assessment</a:t>
                      </a:r>
                      <a:endParaRPr sz="1200" u="none" strike="noStrike" cap="none" dirty="0">
                        <a:solidFill>
                          <a:schemeClr val="dk1"/>
                        </a:solidFill>
                        <a:latin typeface="Calibri"/>
                        <a:ea typeface="Calibri"/>
                        <a:cs typeface="Calibri"/>
                        <a:sym typeface="Calibri"/>
                      </a:endParaRPr>
                    </a:p>
                    <a:p>
                      <a:pPr marL="457200" marR="0" lvl="0" indent="-298450" algn="l" rtl="0">
                        <a:lnSpc>
                          <a:spcPct val="107000"/>
                        </a:lnSpc>
                        <a:spcBef>
                          <a:spcPts val="0"/>
                        </a:spcBef>
                        <a:spcAft>
                          <a:spcPts val="0"/>
                        </a:spcAft>
                        <a:buClr>
                          <a:schemeClr val="dk1"/>
                        </a:buClr>
                        <a:buSzPts val="1100"/>
                        <a:buFont typeface="Calibri"/>
                        <a:buChar char="●"/>
                      </a:pPr>
                      <a:r>
                        <a:rPr lang="en-GB" sz="1200" u="none" strike="noStrike" cap="none" dirty="0">
                          <a:solidFill>
                            <a:schemeClr val="dk1"/>
                          </a:solidFill>
                          <a:latin typeface="Calibri"/>
                          <a:ea typeface="Calibri"/>
                          <a:cs typeface="Calibri"/>
                          <a:sym typeface="Calibri"/>
                        </a:rPr>
                        <a:t>Physical and human geography of the British Isles</a:t>
                      </a:r>
                      <a:endParaRPr sz="1200" u="none" strike="noStrike" cap="none" dirty="0"/>
                    </a:p>
                    <a:p>
                      <a:pPr marL="457200" marR="0" lvl="0" indent="-298450" algn="l" rtl="0">
                        <a:lnSpc>
                          <a:spcPct val="107000"/>
                        </a:lnSpc>
                        <a:spcBef>
                          <a:spcPts val="0"/>
                        </a:spcBef>
                        <a:spcAft>
                          <a:spcPts val="0"/>
                        </a:spcAft>
                        <a:buClr>
                          <a:schemeClr val="dk1"/>
                        </a:buClr>
                        <a:buSzPts val="1100"/>
                        <a:buFont typeface="Calibri"/>
                        <a:buChar char="●"/>
                      </a:pPr>
                      <a:r>
                        <a:rPr lang="en-GB" sz="1200" u="none" strike="noStrike" cap="none" dirty="0">
                          <a:solidFill>
                            <a:schemeClr val="dk1"/>
                          </a:solidFill>
                          <a:latin typeface="Calibri"/>
                          <a:ea typeface="Calibri"/>
                          <a:cs typeface="Calibri"/>
                          <a:sym typeface="Calibri"/>
                        </a:rPr>
                        <a:t>Location knowledge - continents, oceans and seas </a:t>
                      </a:r>
                      <a:endParaRPr sz="1200" u="none" strike="noStrike" cap="none" dirty="0">
                        <a:solidFill>
                          <a:schemeClr val="dk1"/>
                        </a:solidFill>
                        <a:latin typeface="Calibri"/>
                        <a:ea typeface="Calibri"/>
                        <a:cs typeface="Calibri"/>
                        <a:sym typeface="Calibri"/>
                      </a:endParaRPr>
                    </a:p>
                    <a:p>
                      <a:pPr marL="457200" marR="0" lvl="0" indent="-298450" algn="l" rtl="0">
                        <a:lnSpc>
                          <a:spcPct val="107000"/>
                        </a:lnSpc>
                        <a:spcBef>
                          <a:spcPts val="0"/>
                        </a:spcBef>
                        <a:spcAft>
                          <a:spcPts val="0"/>
                        </a:spcAft>
                        <a:buClr>
                          <a:schemeClr val="dk1"/>
                        </a:buClr>
                        <a:buSzPts val="1100"/>
                        <a:buFont typeface="Calibri"/>
                        <a:buChar char="●"/>
                      </a:pPr>
                      <a:r>
                        <a:rPr lang="en-GB" sz="1200" u="none" strike="noStrike" cap="none" dirty="0">
                          <a:solidFill>
                            <a:schemeClr val="dk1"/>
                          </a:solidFill>
                          <a:latin typeface="Calibri"/>
                          <a:ea typeface="Calibri"/>
                          <a:cs typeface="Calibri"/>
                          <a:sym typeface="Calibri"/>
                        </a:rPr>
                        <a:t>Map skills - grid referencing, map symbols, compass direction, scale, latitude and longitude</a:t>
                      </a:r>
                      <a:endParaRPr sz="1200" u="none" strike="noStrike" cap="none" dirty="0"/>
                    </a:p>
                    <a:p>
                      <a:pPr marL="457200" marR="0" lvl="0" indent="-298450" algn="l" rtl="0">
                        <a:lnSpc>
                          <a:spcPct val="107000"/>
                        </a:lnSpc>
                        <a:spcBef>
                          <a:spcPts val="0"/>
                        </a:spcBef>
                        <a:spcAft>
                          <a:spcPts val="0"/>
                        </a:spcAft>
                        <a:buClr>
                          <a:schemeClr val="dk1"/>
                        </a:buClr>
                        <a:buSzPts val="1100"/>
                        <a:buFont typeface="Calibri"/>
                        <a:buChar char="●"/>
                      </a:pPr>
                      <a:r>
                        <a:rPr lang="en-GB" sz="1200" u="none" strike="noStrike" cap="none" dirty="0">
                          <a:solidFill>
                            <a:schemeClr val="dk1"/>
                          </a:solidFill>
                          <a:latin typeface="Calibri"/>
                          <a:ea typeface="Calibri"/>
                          <a:cs typeface="Calibri"/>
                          <a:sym typeface="Calibri"/>
                        </a:rPr>
                        <a:t>My local place study</a:t>
                      </a:r>
                      <a:endParaRPr sz="1200" u="none" strike="noStrike" cap="none" dirty="0">
                        <a:solidFill>
                          <a:schemeClr val="dk1"/>
                        </a:solidFill>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 </a:t>
                      </a:r>
                      <a:r>
                        <a:rPr lang="en-GB" sz="1200" b="1" u="none" strike="noStrike" cap="none" dirty="0">
                          <a:solidFill>
                            <a:schemeClr val="dk1"/>
                          </a:solidFill>
                          <a:latin typeface="Calibri"/>
                          <a:ea typeface="Calibri"/>
                          <a:cs typeface="Calibri"/>
                          <a:sym typeface="Calibri"/>
                        </a:rPr>
                        <a:t>Africa</a:t>
                      </a:r>
                      <a:endParaRPr sz="1200" u="none" strike="noStrike" cap="none" dirty="0">
                        <a:solidFill>
                          <a:schemeClr val="dk1"/>
                        </a:solidFill>
                        <a:latin typeface="Calibri"/>
                        <a:ea typeface="Calibri"/>
                        <a:cs typeface="Calibri"/>
                        <a:sym typeface="Calibri"/>
                      </a:endParaRPr>
                    </a:p>
                    <a:p>
                      <a:pPr marL="457200" marR="0" lvl="0" indent="-298450" algn="l" rtl="0">
                        <a:lnSpc>
                          <a:spcPct val="107000"/>
                        </a:lnSpc>
                        <a:spcBef>
                          <a:spcPts val="0"/>
                        </a:spcBef>
                        <a:spcAft>
                          <a:spcPts val="0"/>
                        </a:spcAft>
                        <a:buClr>
                          <a:schemeClr val="dk1"/>
                        </a:buClr>
                        <a:buSzPts val="1100"/>
                        <a:buFont typeface="Calibri"/>
                        <a:buChar char="●"/>
                      </a:pPr>
                      <a:r>
                        <a:rPr lang="en-GB" sz="1200" u="none" strike="noStrike" cap="none" dirty="0">
                          <a:solidFill>
                            <a:schemeClr val="dk1"/>
                          </a:solidFill>
                          <a:latin typeface="Calibri"/>
                          <a:ea typeface="Calibri"/>
                          <a:cs typeface="Calibri"/>
                          <a:sym typeface="Calibri"/>
                        </a:rPr>
                        <a:t>Physical geography of Africa - climate, biomes and key features</a:t>
                      </a:r>
                      <a:endParaRPr sz="1200" u="none" strike="noStrike" cap="none" dirty="0">
                        <a:solidFill>
                          <a:schemeClr val="dk1"/>
                        </a:solidFill>
                        <a:latin typeface="Calibri"/>
                        <a:ea typeface="Calibri"/>
                        <a:cs typeface="Calibri"/>
                        <a:sym typeface="Calibri"/>
                      </a:endParaRPr>
                    </a:p>
                    <a:p>
                      <a:pPr marL="457200" marR="0" lvl="0" indent="-298450" algn="l" rtl="0">
                        <a:lnSpc>
                          <a:spcPct val="107000"/>
                        </a:lnSpc>
                        <a:spcBef>
                          <a:spcPts val="0"/>
                        </a:spcBef>
                        <a:spcAft>
                          <a:spcPts val="0"/>
                        </a:spcAft>
                        <a:buClr>
                          <a:schemeClr val="dk1"/>
                        </a:buClr>
                        <a:buSzPts val="1100"/>
                        <a:buFont typeface="Calibri"/>
                        <a:buChar char="●"/>
                      </a:pPr>
                      <a:r>
                        <a:rPr lang="en-GB" sz="1200" u="none" strike="noStrike" cap="none" dirty="0">
                          <a:solidFill>
                            <a:schemeClr val="dk1"/>
                          </a:solidFill>
                          <a:latin typeface="Calibri"/>
                          <a:ea typeface="Calibri"/>
                          <a:cs typeface="Calibri"/>
                          <a:sym typeface="Calibri"/>
                        </a:rPr>
                        <a:t>Population and development within the continent</a:t>
                      </a:r>
                      <a:endParaRPr sz="1200" u="none" strike="noStrike" cap="none" dirty="0">
                        <a:solidFill>
                          <a:schemeClr val="dk1"/>
                        </a:solidFill>
                        <a:latin typeface="Calibri"/>
                        <a:ea typeface="Calibri"/>
                        <a:cs typeface="Calibri"/>
                        <a:sym typeface="Calibri"/>
                      </a:endParaRPr>
                    </a:p>
                    <a:p>
                      <a:pPr marL="457200" marR="0" lvl="0" indent="-298450" algn="l" rtl="0">
                        <a:lnSpc>
                          <a:spcPct val="107000"/>
                        </a:lnSpc>
                        <a:spcBef>
                          <a:spcPts val="0"/>
                        </a:spcBef>
                        <a:spcAft>
                          <a:spcPts val="0"/>
                        </a:spcAft>
                        <a:buClr>
                          <a:schemeClr val="dk1"/>
                        </a:buClr>
                        <a:buSzPts val="1100"/>
                        <a:buFont typeface="Calibri"/>
                        <a:buChar char="●"/>
                      </a:pPr>
                      <a:r>
                        <a:rPr lang="en-GB" sz="1200" u="none" strike="noStrike" cap="none" dirty="0">
                          <a:solidFill>
                            <a:schemeClr val="dk1"/>
                          </a:solidFill>
                          <a:latin typeface="Calibri"/>
                          <a:ea typeface="Calibri"/>
                          <a:cs typeface="Calibri"/>
                          <a:sym typeface="Calibri"/>
                        </a:rPr>
                        <a:t>The Horn of Africa as a region study - physical landscapes, industry, development</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207250">
                <a:tc>
                  <a:txBody>
                    <a:bodyPr/>
                    <a:lstStyle/>
                    <a:p>
                      <a:pPr marL="0" marR="0" lvl="0" indent="0" algn="l" rtl="0">
                        <a:lnSpc>
                          <a:spcPct val="107000"/>
                        </a:lnSpc>
                        <a:spcBef>
                          <a:spcPts val="0"/>
                        </a:spcBef>
                        <a:spcAft>
                          <a:spcPts val="0"/>
                        </a:spcAft>
                        <a:buClr>
                          <a:srgbClr val="000000"/>
                        </a:buClr>
                        <a:buSzPts val="1400"/>
                        <a:buFont typeface="Arial"/>
                        <a:buNone/>
                      </a:pP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endParaRPr sz="13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207250">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a:solidFill>
                            <a:schemeClr val="bg1"/>
                          </a:solidFill>
                        </a:rPr>
                        <a:t> </a:t>
                      </a:r>
                      <a:endParaRPr sz="1400" b="1"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Spring 1</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Spring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1902543">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a:solidFill>
                            <a:schemeClr val="bg1"/>
                          </a:solidFill>
                        </a:rPr>
                        <a:t>Focus/Context for Learning</a:t>
                      </a:r>
                      <a:endParaRPr sz="1400" b="1"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 </a:t>
                      </a:r>
                      <a:r>
                        <a:rPr lang="en-GB" sz="1200" b="1" u="none" strike="noStrike" cap="none" dirty="0">
                          <a:solidFill>
                            <a:schemeClr val="dk1"/>
                          </a:solidFill>
                          <a:latin typeface="Calibri"/>
                          <a:ea typeface="Calibri"/>
                          <a:cs typeface="Calibri"/>
                          <a:sym typeface="Calibri"/>
                        </a:rPr>
                        <a:t>Rivers</a:t>
                      </a:r>
                      <a:endParaRPr sz="1200" u="none" strike="noStrike" cap="none" dirty="0">
                        <a:solidFill>
                          <a:schemeClr val="dk1"/>
                        </a:solidFill>
                        <a:latin typeface="Calibri"/>
                        <a:ea typeface="Calibri"/>
                        <a:cs typeface="Calibri"/>
                        <a:sym typeface="Calibri"/>
                      </a:endParaRPr>
                    </a:p>
                    <a:p>
                      <a:pPr marL="457200" marR="0" lvl="0" indent="-298450" algn="l" rtl="0">
                        <a:lnSpc>
                          <a:spcPct val="107000"/>
                        </a:lnSpc>
                        <a:spcBef>
                          <a:spcPts val="0"/>
                        </a:spcBef>
                        <a:spcAft>
                          <a:spcPts val="0"/>
                        </a:spcAft>
                        <a:buClr>
                          <a:schemeClr val="dk1"/>
                        </a:buClr>
                        <a:buSzPts val="1100"/>
                        <a:buFont typeface="Calibri"/>
                        <a:buChar char="●"/>
                      </a:pPr>
                      <a:r>
                        <a:rPr lang="en-GB" sz="1200" u="none" strike="noStrike" cap="none" dirty="0">
                          <a:solidFill>
                            <a:schemeClr val="dk1"/>
                          </a:solidFill>
                          <a:latin typeface="Calibri"/>
                          <a:ea typeface="Calibri"/>
                          <a:cs typeface="Calibri"/>
                          <a:sym typeface="Calibri"/>
                        </a:rPr>
                        <a:t>Physical landscape of the UK</a:t>
                      </a:r>
                      <a:endParaRPr sz="1200" u="none" strike="noStrike" cap="none" dirty="0">
                        <a:solidFill>
                          <a:schemeClr val="dk1"/>
                        </a:solidFill>
                        <a:latin typeface="Calibri"/>
                        <a:ea typeface="Calibri"/>
                        <a:cs typeface="Calibri"/>
                        <a:sym typeface="Calibri"/>
                      </a:endParaRPr>
                    </a:p>
                    <a:p>
                      <a:pPr marL="457200" marR="0" lvl="0" indent="-298450" algn="l" rtl="0">
                        <a:lnSpc>
                          <a:spcPct val="107000"/>
                        </a:lnSpc>
                        <a:spcBef>
                          <a:spcPts val="0"/>
                        </a:spcBef>
                        <a:spcAft>
                          <a:spcPts val="0"/>
                        </a:spcAft>
                        <a:buClr>
                          <a:schemeClr val="dk1"/>
                        </a:buClr>
                        <a:buSzPts val="1100"/>
                        <a:buFont typeface="Calibri"/>
                        <a:buChar char="●"/>
                      </a:pPr>
                      <a:r>
                        <a:rPr lang="en-GB" sz="1200" u="none" strike="noStrike" cap="none" dirty="0">
                          <a:solidFill>
                            <a:schemeClr val="dk1"/>
                          </a:solidFill>
                          <a:latin typeface="Calibri"/>
                          <a:ea typeface="Calibri"/>
                          <a:cs typeface="Calibri"/>
                          <a:sym typeface="Calibri"/>
                        </a:rPr>
                        <a:t>Hydrological Cycle</a:t>
                      </a:r>
                      <a:endParaRPr sz="1200" u="none" strike="noStrike" cap="none" dirty="0">
                        <a:solidFill>
                          <a:schemeClr val="dk1"/>
                        </a:solidFill>
                        <a:latin typeface="Calibri"/>
                        <a:ea typeface="Calibri"/>
                        <a:cs typeface="Calibri"/>
                        <a:sym typeface="Calibri"/>
                      </a:endParaRPr>
                    </a:p>
                    <a:p>
                      <a:pPr marL="457200" marR="0" lvl="0" indent="-298450" algn="l" rtl="0">
                        <a:lnSpc>
                          <a:spcPct val="107000"/>
                        </a:lnSpc>
                        <a:spcBef>
                          <a:spcPts val="0"/>
                        </a:spcBef>
                        <a:spcAft>
                          <a:spcPts val="0"/>
                        </a:spcAft>
                        <a:buClr>
                          <a:schemeClr val="dk1"/>
                        </a:buClr>
                        <a:buSzPts val="1100"/>
                        <a:buFont typeface="Calibri"/>
                        <a:buChar char="●"/>
                      </a:pPr>
                      <a:r>
                        <a:rPr lang="en-GB" sz="1200" u="none" strike="noStrike" cap="none" dirty="0">
                          <a:solidFill>
                            <a:schemeClr val="dk1"/>
                          </a:solidFill>
                          <a:latin typeface="Calibri"/>
                          <a:ea typeface="Calibri"/>
                          <a:cs typeface="Calibri"/>
                          <a:sym typeface="Calibri"/>
                        </a:rPr>
                        <a:t>River processes </a:t>
                      </a:r>
                      <a:endParaRPr sz="1200" u="none" strike="noStrike" cap="none" dirty="0">
                        <a:solidFill>
                          <a:schemeClr val="dk1"/>
                        </a:solidFill>
                        <a:latin typeface="Calibri"/>
                        <a:ea typeface="Calibri"/>
                        <a:cs typeface="Calibri"/>
                        <a:sym typeface="Calibri"/>
                      </a:endParaRPr>
                    </a:p>
                    <a:p>
                      <a:pPr marL="457200" marR="0" lvl="0" indent="-298450" algn="l" rtl="0">
                        <a:lnSpc>
                          <a:spcPct val="107000"/>
                        </a:lnSpc>
                        <a:spcBef>
                          <a:spcPts val="0"/>
                        </a:spcBef>
                        <a:spcAft>
                          <a:spcPts val="0"/>
                        </a:spcAft>
                        <a:buClr>
                          <a:schemeClr val="dk1"/>
                        </a:buClr>
                        <a:buSzPts val="1100"/>
                        <a:buFont typeface="Calibri"/>
                        <a:buChar char="●"/>
                      </a:pPr>
                      <a:r>
                        <a:rPr lang="en-GB" sz="1200" u="none" strike="noStrike" cap="none" dirty="0">
                          <a:solidFill>
                            <a:schemeClr val="dk1"/>
                          </a:solidFill>
                          <a:latin typeface="Calibri"/>
                          <a:ea typeface="Calibri"/>
                          <a:cs typeface="Calibri"/>
                          <a:sym typeface="Calibri"/>
                        </a:rPr>
                        <a:t>Landforms of erosion and deposition</a:t>
                      </a:r>
                      <a:endParaRPr sz="1200" u="none" strike="noStrike" cap="none" dirty="0">
                        <a:solidFill>
                          <a:schemeClr val="dk1"/>
                        </a:solidFill>
                        <a:latin typeface="Calibri"/>
                        <a:ea typeface="Calibri"/>
                        <a:cs typeface="Calibri"/>
                        <a:sym typeface="Calibri"/>
                      </a:endParaRPr>
                    </a:p>
                    <a:p>
                      <a:pPr marL="457200" marR="0" lvl="0" indent="-298450" algn="l" rtl="0">
                        <a:lnSpc>
                          <a:spcPct val="107000"/>
                        </a:lnSpc>
                        <a:spcBef>
                          <a:spcPts val="0"/>
                        </a:spcBef>
                        <a:spcAft>
                          <a:spcPts val="0"/>
                        </a:spcAft>
                        <a:buClr>
                          <a:schemeClr val="dk1"/>
                        </a:buClr>
                        <a:buSzPts val="1100"/>
                        <a:buFont typeface="Calibri"/>
                        <a:buChar char="●"/>
                      </a:pPr>
                      <a:r>
                        <a:rPr lang="en-GB" sz="1200" u="none" strike="noStrike" cap="none" dirty="0">
                          <a:solidFill>
                            <a:schemeClr val="dk1"/>
                          </a:solidFill>
                          <a:latin typeface="Calibri"/>
                          <a:ea typeface="Calibri"/>
                          <a:cs typeface="Calibri"/>
                          <a:sym typeface="Calibri"/>
                        </a:rPr>
                        <a:t>Flood management - hard and soft engineering strategies t</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solidFill>
                            <a:schemeClr val="dk1"/>
                          </a:solidFill>
                          <a:latin typeface="Calibri"/>
                          <a:ea typeface="Calibri"/>
                          <a:cs typeface="Calibri"/>
                          <a:sym typeface="Calibri"/>
                        </a:rPr>
                        <a:t>Asia</a:t>
                      </a:r>
                      <a:endParaRPr sz="1200" u="none" strike="noStrike" cap="none" dirty="0">
                        <a:solidFill>
                          <a:schemeClr val="dk1"/>
                        </a:solidFill>
                        <a:latin typeface="Calibri"/>
                        <a:ea typeface="Calibri"/>
                        <a:cs typeface="Calibri"/>
                        <a:sym typeface="Calibri"/>
                      </a:endParaRPr>
                    </a:p>
                    <a:p>
                      <a:pPr marL="171450" marR="0" lvl="0" indent="-165100" algn="l" rtl="0">
                        <a:lnSpc>
                          <a:spcPct val="107000"/>
                        </a:lnSpc>
                        <a:spcBef>
                          <a:spcPts val="0"/>
                        </a:spcBef>
                        <a:spcAft>
                          <a:spcPts val="0"/>
                        </a:spcAft>
                        <a:buClr>
                          <a:schemeClr val="dk1"/>
                        </a:buClr>
                        <a:buSzPts val="1100"/>
                        <a:buFont typeface="Arial"/>
                        <a:buChar char="●"/>
                      </a:pPr>
                      <a:r>
                        <a:rPr lang="en-GB" sz="1200" u="none" strike="noStrike" cap="none" dirty="0">
                          <a:solidFill>
                            <a:schemeClr val="dk1"/>
                          </a:solidFill>
                          <a:latin typeface="Calibri"/>
                          <a:ea typeface="Calibri"/>
                          <a:cs typeface="Calibri"/>
                          <a:sym typeface="Calibri"/>
                        </a:rPr>
                        <a:t>Physical geography of Asia including climate, biomes and key features</a:t>
                      </a:r>
                      <a:endParaRPr sz="1200" u="none" strike="noStrike" cap="none" dirty="0">
                        <a:solidFill>
                          <a:schemeClr val="dk1"/>
                        </a:solidFill>
                        <a:latin typeface="Calibri"/>
                        <a:ea typeface="Calibri"/>
                        <a:cs typeface="Calibri"/>
                        <a:sym typeface="Calibri"/>
                      </a:endParaRPr>
                    </a:p>
                    <a:p>
                      <a:pPr marL="171450" marR="0" lvl="0" indent="-165100" algn="l" rtl="0">
                        <a:lnSpc>
                          <a:spcPct val="107000"/>
                        </a:lnSpc>
                        <a:spcBef>
                          <a:spcPts val="0"/>
                        </a:spcBef>
                        <a:spcAft>
                          <a:spcPts val="0"/>
                        </a:spcAft>
                        <a:buClr>
                          <a:schemeClr val="dk1"/>
                        </a:buClr>
                        <a:buSzPts val="1100"/>
                        <a:buFont typeface="Arial"/>
                        <a:buChar char="●"/>
                      </a:pPr>
                      <a:r>
                        <a:rPr lang="en-GB" sz="1200" u="none" strike="noStrike" cap="none" dirty="0">
                          <a:solidFill>
                            <a:schemeClr val="dk1"/>
                          </a:solidFill>
                          <a:latin typeface="Calibri"/>
                          <a:ea typeface="Calibri"/>
                          <a:cs typeface="Calibri"/>
                          <a:sym typeface="Calibri"/>
                        </a:rPr>
                        <a:t>Contrasting levels of development in China, India and Russia as part of the emerging BRIC economies</a:t>
                      </a:r>
                      <a:endParaRPr sz="1200" u="none" strike="noStrike" cap="none" dirty="0">
                        <a:solidFill>
                          <a:schemeClr val="dk1"/>
                        </a:solidFill>
                        <a:latin typeface="Calibri"/>
                        <a:ea typeface="Calibri"/>
                        <a:cs typeface="Calibri"/>
                        <a:sym typeface="Calibri"/>
                      </a:endParaRPr>
                    </a:p>
                    <a:p>
                      <a:pPr marL="171450" marR="0" lvl="0" indent="-165100" algn="l" rtl="0">
                        <a:lnSpc>
                          <a:spcPct val="107000"/>
                        </a:lnSpc>
                        <a:spcBef>
                          <a:spcPts val="0"/>
                        </a:spcBef>
                        <a:spcAft>
                          <a:spcPts val="0"/>
                        </a:spcAft>
                        <a:buClr>
                          <a:schemeClr val="dk1"/>
                        </a:buClr>
                        <a:buSzPts val="1100"/>
                        <a:buFont typeface="Calibri"/>
                        <a:buChar char="●"/>
                      </a:pPr>
                      <a:r>
                        <a:rPr lang="en-GB" sz="1200" u="none" strike="noStrike" cap="none" dirty="0">
                          <a:solidFill>
                            <a:schemeClr val="dk1"/>
                          </a:solidFill>
                          <a:latin typeface="Calibri"/>
                          <a:ea typeface="Calibri"/>
                          <a:cs typeface="Calibri"/>
                          <a:sym typeface="Calibri"/>
                        </a:rPr>
                        <a:t>China’s One Child Policy</a:t>
                      </a:r>
                      <a:endParaRPr sz="1200" u="none" strike="noStrike" cap="none" dirty="0">
                        <a:solidFill>
                          <a:schemeClr val="dk1"/>
                        </a:solidFill>
                        <a:latin typeface="Calibri"/>
                        <a:ea typeface="Calibri"/>
                        <a:cs typeface="Calibri"/>
                        <a:sym typeface="Calibri"/>
                      </a:endParaRPr>
                    </a:p>
                    <a:p>
                      <a:pPr marL="171450" marR="0" lvl="0" indent="-165100" algn="l" rtl="0">
                        <a:lnSpc>
                          <a:spcPct val="107000"/>
                        </a:lnSpc>
                        <a:spcBef>
                          <a:spcPts val="0"/>
                        </a:spcBef>
                        <a:spcAft>
                          <a:spcPts val="0"/>
                        </a:spcAft>
                        <a:buClr>
                          <a:schemeClr val="dk1"/>
                        </a:buClr>
                        <a:buSzPts val="1100"/>
                        <a:buFont typeface="Arial"/>
                        <a:buChar char="●"/>
                      </a:pPr>
                      <a:r>
                        <a:rPr lang="en-GB" sz="1200" u="none" strike="noStrike" cap="none" dirty="0">
                          <a:solidFill>
                            <a:schemeClr val="dk1"/>
                          </a:solidFill>
                          <a:latin typeface="Calibri"/>
                          <a:ea typeface="Calibri"/>
                          <a:cs typeface="Calibri"/>
                          <a:sym typeface="Calibri"/>
                        </a:rPr>
                        <a:t>The growth of manufacturing and trading links between Asia and the wider world.</a:t>
                      </a:r>
                      <a:endParaRPr sz="1200" u="none" strike="noStrike" cap="none" dirty="0">
                        <a:solidFill>
                          <a:schemeClr val="dk1"/>
                        </a:solidFill>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207250">
                <a:tc>
                  <a:txBody>
                    <a:bodyPr/>
                    <a:lstStyle/>
                    <a:p>
                      <a:pPr marL="0" marR="0" lvl="0" indent="0" algn="l" rtl="0">
                        <a:lnSpc>
                          <a:spcPct val="107000"/>
                        </a:lnSpc>
                        <a:spcBef>
                          <a:spcPts val="0"/>
                        </a:spcBef>
                        <a:spcAft>
                          <a:spcPts val="0"/>
                        </a:spcAft>
                        <a:buClr>
                          <a:srgbClr val="000000"/>
                        </a:buClr>
                        <a:buSzPts val="1400"/>
                        <a:buFont typeface="Arial"/>
                        <a:buNone/>
                      </a:pP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207250">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a:solidFill>
                            <a:schemeClr val="bg1"/>
                          </a:solidFill>
                        </a:rPr>
                        <a:t> </a:t>
                      </a:r>
                      <a:endParaRPr sz="1400" b="1"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Summer 1</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Summer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1738625">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Extreme Environments</a:t>
                      </a:r>
                      <a:endParaRPr sz="12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200" u="none" strike="noStrike" cap="none" dirty="0">
                          <a:solidFill>
                            <a:srgbClr val="000000"/>
                          </a:solidFill>
                          <a:latin typeface="Calibri"/>
                          <a:ea typeface="Calibri"/>
                          <a:cs typeface="Calibri"/>
                          <a:sym typeface="Calibri"/>
                        </a:rPr>
                        <a:t>UK during the last Ice Age</a:t>
                      </a:r>
                      <a:endParaRPr sz="12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200" u="none" strike="noStrike" cap="none" dirty="0">
                          <a:solidFill>
                            <a:srgbClr val="000000"/>
                          </a:solidFill>
                          <a:latin typeface="Calibri"/>
                          <a:ea typeface="Calibri"/>
                          <a:cs typeface="Calibri"/>
                          <a:sym typeface="Calibri"/>
                        </a:rPr>
                        <a:t>Glaciers</a:t>
                      </a:r>
                      <a:endParaRPr sz="12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200" u="none" strike="noStrike" cap="none" dirty="0">
                          <a:solidFill>
                            <a:srgbClr val="000000"/>
                          </a:solidFill>
                          <a:latin typeface="Calibri"/>
                          <a:ea typeface="Calibri"/>
                          <a:cs typeface="Calibri"/>
                          <a:sym typeface="Calibri"/>
                        </a:rPr>
                        <a:t>Glaciation processes</a:t>
                      </a:r>
                      <a:endParaRPr sz="12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200" u="none" strike="noStrike" cap="none" dirty="0">
                          <a:solidFill>
                            <a:srgbClr val="000000"/>
                          </a:solidFill>
                          <a:latin typeface="Calibri"/>
                          <a:ea typeface="Calibri"/>
                          <a:cs typeface="Calibri"/>
                          <a:sym typeface="Calibri"/>
                        </a:rPr>
                        <a:t>Landforms of erosion and deposition</a:t>
                      </a:r>
                      <a:endParaRPr sz="12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200" u="none" strike="noStrike" cap="none" dirty="0">
                          <a:solidFill>
                            <a:srgbClr val="000000"/>
                          </a:solidFill>
                          <a:latin typeface="Calibri"/>
                          <a:ea typeface="Calibri"/>
                          <a:cs typeface="Calibri"/>
                          <a:sym typeface="Calibri"/>
                        </a:rPr>
                        <a:t>UK glaciated landscape</a:t>
                      </a:r>
                      <a:endParaRPr sz="12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200" u="none" strike="noStrike" cap="none" dirty="0">
                          <a:solidFill>
                            <a:srgbClr val="000000"/>
                          </a:solidFill>
                          <a:latin typeface="Calibri"/>
                          <a:ea typeface="Calibri"/>
                          <a:cs typeface="Calibri"/>
                          <a:sym typeface="Calibri"/>
                        </a:rPr>
                        <a:t>Extreme tourism</a:t>
                      </a:r>
                      <a:r>
                        <a:rPr lang="en-GB" sz="1200" u="none" strike="noStrike" cap="none" dirty="0">
                          <a:latin typeface="Calibri"/>
                          <a:ea typeface="Calibri"/>
                          <a:cs typeface="Calibri"/>
                          <a:sym typeface="Calibri"/>
                        </a:rPr>
                        <a:t> - </a:t>
                      </a:r>
                      <a:r>
                        <a:rPr lang="en-GB" sz="1200" u="none" strike="noStrike" cap="none" dirty="0">
                          <a:solidFill>
                            <a:srgbClr val="000000"/>
                          </a:solidFill>
                          <a:latin typeface="Calibri"/>
                          <a:ea typeface="Calibri"/>
                          <a:cs typeface="Calibri"/>
                          <a:sym typeface="Calibri"/>
                        </a:rPr>
                        <a:t>Antarctica </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Geology and Soil</a:t>
                      </a:r>
                      <a:endParaRPr sz="12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200" u="none" strike="noStrike" cap="none" dirty="0">
                          <a:solidFill>
                            <a:srgbClr val="000000"/>
                          </a:solidFill>
                          <a:latin typeface="Calibri"/>
                          <a:ea typeface="Calibri"/>
                          <a:cs typeface="Calibri"/>
                          <a:sym typeface="Calibri"/>
                        </a:rPr>
                        <a:t>UK geology</a:t>
                      </a:r>
                      <a:endParaRPr sz="12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200" u="none" strike="noStrike" cap="none" dirty="0">
                          <a:latin typeface="Calibri"/>
                          <a:ea typeface="Calibri"/>
                          <a:cs typeface="Calibri"/>
                          <a:sym typeface="Calibri"/>
                        </a:rPr>
                        <a:t>R</a:t>
                      </a:r>
                      <a:r>
                        <a:rPr lang="en-GB" sz="1200" u="none" strike="noStrike" cap="none" dirty="0">
                          <a:solidFill>
                            <a:srgbClr val="000000"/>
                          </a:solidFill>
                          <a:latin typeface="Calibri"/>
                          <a:ea typeface="Calibri"/>
                          <a:cs typeface="Calibri"/>
                          <a:sym typeface="Calibri"/>
                        </a:rPr>
                        <a:t>ocks ty</a:t>
                      </a:r>
                      <a:r>
                        <a:rPr lang="en-GB" sz="1200" u="none" strike="noStrike" cap="none" dirty="0">
                          <a:latin typeface="Calibri"/>
                          <a:ea typeface="Calibri"/>
                          <a:cs typeface="Calibri"/>
                          <a:sym typeface="Calibri"/>
                        </a:rPr>
                        <a:t>pes </a:t>
                      </a:r>
                      <a:r>
                        <a:rPr lang="en-GB" sz="1200" u="none" strike="noStrike" cap="none" dirty="0">
                          <a:solidFill>
                            <a:srgbClr val="000000"/>
                          </a:solidFill>
                          <a:latin typeface="Calibri"/>
                          <a:ea typeface="Calibri"/>
                          <a:cs typeface="Calibri"/>
                          <a:sym typeface="Calibri"/>
                        </a:rPr>
                        <a:t>and formation</a:t>
                      </a:r>
                      <a:endParaRPr sz="12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200" u="none" strike="noStrike" cap="none" dirty="0">
                          <a:latin typeface="Calibri"/>
                          <a:ea typeface="Calibri"/>
                          <a:cs typeface="Calibri"/>
                          <a:sym typeface="Calibri"/>
                        </a:rPr>
                        <a:t>The r</a:t>
                      </a:r>
                      <a:r>
                        <a:rPr lang="en-GB" sz="1200" u="none" strike="noStrike" cap="none" dirty="0">
                          <a:solidFill>
                            <a:srgbClr val="000000"/>
                          </a:solidFill>
                          <a:latin typeface="Calibri"/>
                          <a:ea typeface="Calibri"/>
                          <a:cs typeface="Calibri"/>
                          <a:sym typeface="Calibri"/>
                        </a:rPr>
                        <a:t>ock </a:t>
                      </a:r>
                      <a:r>
                        <a:rPr lang="en-GB" sz="1200" u="none" strike="noStrike" cap="none" dirty="0">
                          <a:latin typeface="Calibri"/>
                          <a:ea typeface="Calibri"/>
                          <a:cs typeface="Calibri"/>
                          <a:sym typeface="Calibri"/>
                        </a:rPr>
                        <a:t>c</a:t>
                      </a:r>
                      <a:r>
                        <a:rPr lang="en-GB" sz="1200" u="none" strike="noStrike" cap="none" dirty="0">
                          <a:solidFill>
                            <a:srgbClr val="000000"/>
                          </a:solidFill>
                          <a:latin typeface="Calibri"/>
                          <a:ea typeface="Calibri"/>
                          <a:cs typeface="Calibri"/>
                          <a:sym typeface="Calibri"/>
                        </a:rPr>
                        <a:t>ycle</a:t>
                      </a:r>
                      <a:endParaRPr sz="12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200" u="none" strike="noStrike" cap="none" dirty="0">
                          <a:solidFill>
                            <a:srgbClr val="000000"/>
                          </a:solidFill>
                          <a:latin typeface="Calibri"/>
                          <a:ea typeface="Calibri"/>
                          <a:cs typeface="Calibri"/>
                          <a:sym typeface="Calibri"/>
                        </a:rPr>
                        <a:t>Weathering</a:t>
                      </a:r>
                      <a:endParaRPr sz="12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200" u="none" strike="noStrike" cap="none" dirty="0">
                          <a:solidFill>
                            <a:srgbClr val="000000"/>
                          </a:solidFill>
                          <a:latin typeface="Calibri"/>
                          <a:ea typeface="Calibri"/>
                          <a:cs typeface="Calibri"/>
                          <a:sym typeface="Calibri"/>
                        </a:rPr>
                        <a:t>Soils </a:t>
                      </a:r>
                      <a:endParaRPr sz="12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200" u="none" strike="noStrike" cap="none" dirty="0">
                          <a:solidFill>
                            <a:srgbClr val="000000"/>
                          </a:solidFill>
                          <a:latin typeface="Calibri"/>
                          <a:ea typeface="Calibri"/>
                          <a:cs typeface="Calibri"/>
                          <a:sym typeface="Calibri"/>
                        </a:rPr>
                        <a:t>Nutrient cycle</a:t>
                      </a:r>
                      <a:endParaRPr sz="12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200" u="none" strike="noStrike" cap="none" dirty="0">
                          <a:solidFill>
                            <a:srgbClr val="000000"/>
                          </a:solidFill>
                          <a:latin typeface="Calibri"/>
                          <a:ea typeface="Calibri"/>
                          <a:cs typeface="Calibri"/>
                          <a:sym typeface="Calibri"/>
                        </a:rPr>
                        <a:t>Links between the water and carbon cycles</a:t>
                      </a:r>
                      <a:r>
                        <a:rPr lang="en-GB" sz="1200" b="1" u="none" strike="noStrike" cap="none" dirty="0">
                          <a:latin typeface="Calibri"/>
                          <a:ea typeface="Calibri"/>
                          <a:cs typeface="Calibri"/>
                          <a:sym typeface="Calibri"/>
                        </a:rPr>
                        <a:t> </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29" name="Google Shape;93;p13">
            <a:extLst>
              <a:ext uri="{FF2B5EF4-FFF2-40B4-BE49-F238E27FC236}">
                <a16:creationId xmlns:a16="http://schemas.microsoft.com/office/drawing/2014/main" id="{98F44991-16AF-4E47-ADB5-82D1632946FD}"/>
              </a:ext>
            </a:extLst>
          </p:cNvPr>
          <p:cNvSpPr/>
          <p:nvPr/>
        </p:nvSpPr>
        <p:spPr>
          <a:xfrm>
            <a:off x="1" y="886977"/>
            <a:ext cx="6223000"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rgbClr val="0B703C"/>
                </a:solidFill>
                <a:latin typeface="Tahoma"/>
                <a:ea typeface="Tahoma"/>
                <a:cs typeface="Tahoma"/>
                <a:sym typeface="Tahoma"/>
              </a:rPr>
              <a:t>Head of Department:  Ms G. Briody</a:t>
            </a:r>
            <a:endParaRPr sz="1800" b="0" i="0" u="none" strike="noStrike" cap="none">
              <a:solidFill>
                <a:schemeClr val="dk1"/>
              </a:solidFill>
              <a:latin typeface="Tahoma"/>
              <a:ea typeface="Tahoma"/>
              <a:cs typeface="Tahoma"/>
              <a:sym typeface="Tahoma"/>
            </a:endParaRPr>
          </a:p>
        </p:txBody>
      </p:sp>
      <p:sp>
        <p:nvSpPr>
          <p:cNvPr id="30" name="Google Shape;94;p13">
            <a:extLst>
              <a:ext uri="{FF2B5EF4-FFF2-40B4-BE49-F238E27FC236}">
                <a16:creationId xmlns:a16="http://schemas.microsoft.com/office/drawing/2014/main" id="{8E8546E6-6C3C-4FD3-A59B-00B425BB6FE6}"/>
              </a:ext>
            </a:extLst>
          </p:cNvPr>
          <p:cNvSpPr txBox="1"/>
          <p:nvPr/>
        </p:nvSpPr>
        <p:spPr>
          <a:xfrm>
            <a:off x="268335" y="1328946"/>
            <a:ext cx="6460126" cy="1031011"/>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Calibri"/>
                <a:ea typeface="Calibri"/>
                <a:cs typeface="Calibri"/>
                <a:sym typeface="Calibri"/>
              </a:rPr>
              <a:t>“Geography is a living, breathing subject, constantly adapting itself to change. It is dynamic and relevant. For me, geography is a great adventure with a purpose.”</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0" marR="0" lvl="0" indent="0" algn="r" rtl="0">
              <a:lnSpc>
                <a:spcPct val="100000"/>
              </a:lnSpc>
              <a:spcBef>
                <a:spcPts val="600"/>
              </a:spcBef>
              <a:spcAft>
                <a:spcPts val="0"/>
              </a:spcAft>
              <a:buClr>
                <a:srgbClr val="000000"/>
              </a:buClr>
              <a:buSzPts val="1400"/>
              <a:buFont typeface="Arial"/>
              <a:buNone/>
            </a:pPr>
            <a:r>
              <a:rPr lang="en-GB" sz="1400" b="0" i="0" u="none" strike="noStrike" cap="none">
                <a:solidFill>
                  <a:schemeClr val="dk1"/>
                </a:solidFill>
                <a:latin typeface="Calibri"/>
                <a:ea typeface="Calibri"/>
                <a:cs typeface="Calibri"/>
                <a:sym typeface="Calibri"/>
              </a:rPr>
              <a:t>	</a:t>
            </a:r>
            <a:r>
              <a:rPr lang="en-GB" sz="1400" b="1" i="0" u="none" strike="noStrike" cap="none">
                <a:solidFill>
                  <a:schemeClr val="dk1"/>
                </a:solidFill>
                <a:latin typeface="Calibri"/>
                <a:ea typeface="Calibri"/>
                <a:cs typeface="Calibri"/>
                <a:sym typeface="Calibri"/>
              </a:rPr>
              <a:t>      - Michael Palin</a:t>
            </a:r>
            <a:endParaRPr sz="1400" b="0" i="0" u="none" strike="noStrike" cap="none">
              <a:solidFill>
                <a:srgbClr val="000000"/>
              </a:solidFill>
              <a:latin typeface="Arial"/>
              <a:ea typeface="Arial"/>
              <a:cs typeface="Arial"/>
              <a:sym typeface="Arial"/>
            </a:endParaRPr>
          </a:p>
        </p:txBody>
      </p:sp>
      <p:sp>
        <p:nvSpPr>
          <p:cNvPr id="31" name="Google Shape;95;p13">
            <a:extLst>
              <a:ext uri="{FF2B5EF4-FFF2-40B4-BE49-F238E27FC236}">
                <a16:creationId xmlns:a16="http://schemas.microsoft.com/office/drawing/2014/main" id="{1B66E3AC-2091-4E04-A651-585CD303921C}"/>
              </a:ext>
            </a:extLst>
          </p:cNvPr>
          <p:cNvSpPr/>
          <p:nvPr/>
        </p:nvSpPr>
        <p:spPr>
          <a:xfrm>
            <a:off x="50408" y="852719"/>
            <a:ext cx="6368267" cy="369332"/>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800"/>
              <a:buFont typeface="Arial"/>
              <a:buNone/>
            </a:pPr>
            <a:r>
              <a:rPr lang="en-GB" sz="1800" b="1" i="0" u="none" strike="noStrike" cap="none">
                <a:solidFill>
                  <a:srgbClr val="AFABAB"/>
                </a:solidFill>
                <a:latin typeface="Tahoma"/>
                <a:ea typeface="Tahoma"/>
                <a:cs typeface="Tahoma"/>
                <a:sym typeface="Tahoma"/>
              </a:rPr>
              <a:t>Year 7</a:t>
            </a:r>
            <a:endParaRPr sz="1800" b="0" i="0" u="none" strike="noStrike" cap="none">
              <a:solidFill>
                <a:srgbClr val="AFABAB"/>
              </a:solidFill>
              <a:latin typeface="Tahoma"/>
              <a:ea typeface="Tahoma"/>
              <a:cs typeface="Tahoma"/>
              <a:sym typeface="Tahoma"/>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Google Shape;84;p13">
            <a:extLst>
              <a:ext uri="{FF2B5EF4-FFF2-40B4-BE49-F238E27FC236}">
                <a16:creationId xmlns:a16="http://schemas.microsoft.com/office/drawing/2014/main" id="{B48466D9-C9BF-43CE-9B47-CC6D65995B1C}"/>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3" name="Google Shape;85;p13">
            <a:extLst>
              <a:ext uri="{FF2B5EF4-FFF2-40B4-BE49-F238E27FC236}">
                <a16:creationId xmlns:a16="http://schemas.microsoft.com/office/drawing/2014/main" id="{E8E8A7D4-89D4-4508-98CB-CF732A50AF88}"/>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 name="Google Shape;86;p13">
            <a:extLst>
              <a:ext uri="{FF2B5EF4-FFF2-40B4-BE49-F238E27FC236}">
                <a16:creationId xmlns:a16="http://schemas.microsoft.com/office/drawing/2014/main" id="{F36544A6-4D80-49A4-B064-7287EC7BE53A}"/>
              </a:ext>
            </a:extLst>
          </p:cNvPr>
          <p:cNvSpPr/>
          <p:nvPr/>
        </p:nvSpPr>
        <p:spPr>
          <a:xfrm rot="10039862">
            <a:off x="4986273" y="-1717994"/>
            <a:ext cx="11026775" cy="9698355"/>
          </a:xfrm>
          <a:prstGeom prst="rtTriangle">
            <a:avLst/>
          </a:prstGeom>
          <a:solidFill>
            <a:srgbClr val="F2F2F2">
              <a:alpha val="98431"/>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 name="Google Shape;87;p13">
            <a:extLst>
              <a:ext uri="{FF2B5EF4-FFF2-40B4-BE49-F238E27FC236}">
                <a16:creationId xmlns:a16="http://schemas.microsoft.com/office/drawing/2014/main" id="{DD67F117-6004-48D1-AF88-7C3CA5931C16}"/>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6" name="Google Shape;88;p13">
            <a:extLst>
              <a:ext uri="{FF2B5EF4-FFF2-40B4-BE49-F238E27FC236}">
                <a16:creationId xmlns:a16="http://schemas.microsoft.com/office/drawing/2014/main" id="{C39FFADF-B949-471D-AF41-171A2043E113}"/>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37" name="Google Shape;89;p13">
            <a:extLst>
              <a:ext uri="{FF2B5EF4-FFF2-40B4-BE49-F238E27FC236}">
                <a16:creationId xmlns:a16="http://schemas.microsoft.com/office/drawing/2014/main" id="{8D2AB6E2-E373-4850-813C-C1F91AA5359A}"/>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8" name="Google Shape;90;p13">
            <a:extLst>
              <a:ext uri="{FF2B5EF4-FFF2-40B4-BE49-F238E27FC236}">
                <a16:creationId xmlns:a16="http://schemas.microsoft.com/office/drawing/2014/main" id="{D0F08DF3-A046-41DC-8219-C616BDD7E1A6}"/>
              </a:ext>
            </a:extLst>
          </p:cNvPr>
          <p:cNvSpPr txBox="1"/>
          <p:nvPr/>
        </p:nvSpPr>
        <p:spPr>
          <a:xfrm>
            <a:off x="3298195" y="9682490"/>
            <a:ext cx="261610"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rgbClr val="0B703C"/>
                </a:solidFill>
                <a:latin typeface="Tahoma"/>
                <a:ea typeface="Tahoma"/>
                <a:cs typeface="Tahoma"/>
                <a:sym typeface="Tahoma"/>
              </a:rPr>
              <a:t>9</a:t>
            </a:r>
            <a:endParaRPr sz="1400" b="0" i="0" u="none" strike="noStrike" cap="none" dirty="0">
              <a:solidFill>
                <a:srgbClr val="000000"/>
              </a:solidFill>
              <a:latin typeface="Arial"/>
              <a:ea typeface="Arial"/>
              <a:cs typeface="Arial"/>
              <a:sym typeface="Arial"/>
            </a:endParaRPr>
          </a:p>
        </p:txBody>
      </p:sp>
      <p:sp>
        <p:nvSpPr>
          <p:cNvPr id="39" name="Google Shape;91;p13">
            <a:extLst>
              <a:ext uri="{FF2B5EF4-FFF2-40B4-BE49-F238E27FC236}">
                <a16:creationId xmlns:a16="http://schemas.microsoft.com/office/drawing/2014/main" id="{D1DD1400-AA82-45DC-97CD-538E9F67E6FF}"/>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i="0" u="none" strike="noStrike" cap="none">
                <a:solidFill>
                  <a:srgbClr val="FFFFFF"/>
                </a:solidFill>
                <a:latin typeface="Arial"/>
                <a:ea typeface="Arial"/>
                <a:cs typeface="Arial"/>
                <a:sym typeface="Arial"/>
              </a:rPr>
              <a:t>History</a:t>
            </a:r>
            <a:endParaRPr sz="2000" b="0" i="0" u="none" strike="noStrike" cap="none">
              <a:solidFill>
                <a:schemeClr val="dk1"/>
              </a:solidFill>
              <a:latin typeface="Arial"/>
              <a:ea typeface="Arial"/>
              <a:cs typeface="Arial"/>
              <a:sym typeface="Arial"/>
            </a:endParaRPr>
          </a:p>
        </p:txBody>
      </p:sp>
      <p:graphicFrame>
        <p:nvGraphicFramePr>
          <p:cNvPr id="40" name="Google Shape;92;p13">
            <a:extLst>
              <a:ext uri="{FF2B5EF4-FFF2-40B4-BE49-F238E27FC236}">
                <a16:creationId xmlns:a16="http://schemas.microsoft.com/office/drawing/2014/main" id="{FBB7FA01-5D06-46A8-A68C-4F8548B329C8}"/>
              </a:ext>
            </a:extLst>
          </p:cNvPr>
          <p:cNvGraphicFramePr/>
          <p:nvPr>
            <p:extLst>
              <p:ext uri="{D42A27DB-BD31-4B8C-83A1-F6EECF244321}">
                <p14:modId xmlns:p14="http://schemas.microsoft.com/office/powerpoint/2010/main" val="3320233679"/>
              </p:ext>
            </p:extLst>
          </p:nvPr>
        </p:nvGraphicFramePr>
        <p:xfrm>
          <a:off x="129600" y="2311740"/>
          <a:ext cx="6598800" cy="7018416"/>
        </p:xfrm>
        <a:graphic>
          <a:graphicData uri="http://schemas.openxmlformats.org/drawingml/2006/table">
            <a:tbl>
              <a:tblPr firstRow="1" firstCol="1" bandRow="1">
                <a:noFill/>
              </a:tblPr>
              <a:tblGrid>
                <a:gridCol w="1442128">
                  <a:extLst>
                    <a:ext uri="{9D8B030D-6E8A-4147-A177-3AD203B41FA5}">
                      <a16:colId xmlns:a16="http://schemas.microsoft.com/office/drawing/2014/main" val="20000"/>
                    </a:ext>
                  </a:extLst>
                </a:gridCol>
                <a:gridCol w="2578336">
                  <a:extLst>
                    <a:ext uri="{9D8B030D-6E8A-4147-A177-3AD203B41FA5}">
                      <a16:colId xmlns:a16="http://schemas.microsoft.com/office/drawing/2014/main" val="20001"/>
                    </a:ext>
                  </a:extLst>
                </a:gridCol>
                <a:gridCol w="2578336">
                  <a:extLst>
                    <a:ext uri="{9D8B030D-6E8A-4147-A177-3AD203B41FA5}">
                      <a16:colId xmlns:a16="http://schemas.microsoft.com/office/drawing/2014/main" val="20002"/>
                    </a:ext>
                  </a:extLst>
                </a:gridCol>
              </a:tblGrid>
              <a:tr h="233100">
                <a:tc>
                  <a:txBody>
                    <a:bodyPr/>
                    <a:lstStyle/>
                    <a:p>
                      <a:pPr marL="0" marR="0" lvl="0" indent="0" algn="l" rtl="0">
                        <a:lnSpc>
                          <a:spcPct val="107000"/>
                        </a:lnSpc>
                        <a:spcBef>
                          <a:spcPts val="0"/>
                        </a:spcBef>
                        <a:spcAft>
                          <a:spcPts val="0"/>
                        </a:spcAft>
                        <a:buClr>
                          <a:srgbClr val="000000"/>
                        </a:buClr>
                        <a:buSzPts val="1400"/>
                        <a:buFont typeface="Arial"/>
                        <a:buNone/>
                      </a:pPr>
                      <a:endParaRPr sz="1400" u="none" strike="noStrike" cap="none" dirty="0">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Autumn 1</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Autumn 2</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extLst>
                  <a:ext uri="{0D108BD9-81ED-4DB2-BD59-A6C34878D82A}">
                    <a16:rowId xmlns:a16="http://schemas.microsoft.com/office/drawing/2014/main" val="10000"/>
                  </a:ext>
                </a:extLst>
              </a:tr>
              <a:tr h="1663525">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Focus/ Context for Learning</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09E00"/>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 Unit 1:</a:t>
                      </a:r>
                      <a:r>
                        <a:rPr lang="en-GB" sz="1200" u="none" strike="noStrike" cap="none" dirty="0">
                          <a:latin typeface="Calibri"/>
                          <a:ea typeface="Calibri"/>
                          <a:cs typeface="Calibri"/>
                          <a:sym typeface="Calibri"/>
                        </a:rPr>
                        <a:t> England before 1066, the movement of different groups of people and the influences they had on the developing country.</a:t>
                      </a:r>
                      <a:endParaRPr sz="1100" u="none" strike="noStrike" cap="none" dirty="0">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Unit 2:</a:t>
                      </a:r>
                      <a:r>
                        <a:rPr lang="en-GB" sz="1200" u="none" strike="noStrike" cap="none" dirty="0">
                          <a:latin typeface="Calibri"/>
                          <a:ea typeface="Calibri"/>
                          <a:cs typeface="Calibri"/>
                          <a:sym typeface="Calibri"/>
                        </a:rPr>
                        <a:t>  The Norman Conquest and the Battle of Hastings 1066.</a:t>
                      </a:r>
                      <a:endParaRPr sz="110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 Unit 3:</a:t>
                      </a:r>
                      <a:r>
                        <a:rPr lang="en-GB" sz="1200" u="none" strike="noStrike" cap="none" dirty="0">
                          <a:latin typeface="Calibri"/>
                          <a:ea typeface="Calibri"/>
                          <a:cs typeface="Calibri"/>
                          <a:sym typeface="Calibri"/>
                        </a:rPr>
                        <a:t> The conquest of England, how did King William enforce his rule on England? </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The Domesday Book</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The Feudal system</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Castle building</a:t>
                      </a:r>
                      <a:endParaRPr sz="110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extLst>
                  <a:ext uri="{0D108BD9-81ED-4DB2-BD59-A6C34878D82A}">
                    <a16:rowId xmlns:a16="http://schemas.microsoft.com/office/drawing/2014/main" val="10001"/>
                  </a:ext>
                </a:extLst>
              </a:tr>
              <a:tr h="46845">
                <a:tc>
                  <a:txBody>
                    <a:bodyPr/>
                    <a:lstStyle/>
                    <a:p>
                      <a:pPr marL="0" marR="0" lvl="0" indent="0" algn="l" rtl="0">
                        <a:lnSpc>
                          <a:spcPct val="107000"/>
                        </a:lnSpc>
                        <a:spcBef>
                          <a:spcPts val="0"/>
                        </a:spcBef>
                        <a:spcAft>
                          <a:spcPts val="0"/>
                        </a:spcAft>
                        <a:buClr>
                          <a:srgbClr val="000000"/>
                        </a:buClr>
                        <a:buSzPts val="1400"/>
                        <a:buFont typeface="Arial"/>
                        <a:buNone/>
                      </a:pPr>
                      <a:endParaRPr sz="12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endParaRPr sz="1300" u="none" strike="noStrike" cap="none">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endParaRPr sz="1300" u="none" strike="noStrike" cap="none" dirty="0">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extLst>
                  <a:ext uri="{0D108BD9-81ED-4DB2-BD59-A6C34878D82A}">
                    <a16:rowId xmlns:a16="http://schemas.microsoft.com/office/drawing/2014/main" val="10002"/>
                  </a:ext>
                </a:extLst>
              </a:tr>
              <a:tr h="233100">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a:solidFill>
                            <a:schemeClr val="bg1"/>
                          </a:solidFill>
                        </a:rPr>
                        <a:t> </a:t>
                      </a:r>
                      <a:endParaRPr sz="1400" b="1" u="none" strike="noStrike" cap="none">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lt1"/>
                          </a:solidFill>
                        </a:rPr>
                        <a:t>Spring 1</a:t>
                      </a:r>
                      <a:endParaRPr sz="1400" b="1" u="none" strike="noStrike" cap="none" dirty="0">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Spring 2</a:t>
                      </a:r>
                      <a:endParaRPr sz="1400" b="1" u="none" strike="noStrike" cap="none">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extLst>
                  <a:ext uri="{0D108BD9-81ED-4DB2-BD59-A6C34878D82A}">
                    <a16:rowId xmlns:a16="http://schemas.microsoft.com/office/drawing/2014/main" val="10003"/>
                  </a:ext>
                </a:extLst>
              </a:tr>
              <a:tr h="2322097">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Focus/ Context for Learning</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09E00"/>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 Unit 4:</a:t>
                      </a:r>
                      <a:r>
                        <a:rPr lang="en-GB" sz="1200" u="none" strike="noStrike" cap="none" dirty="0">
                          <a:latin typeface="Calibri"/>
                          <a:ea typeface="Calibri"/>
                          <a:cs typeface="Calibri"/>
                          <a:sym typeface="Calibri"/>
                        </a:rPr>
                        <a:t> To investigate the importance of religion in Medieval times.</a:t>
                      </a:r>
                      <a:endParaRPr sz="1200" u="none" strike="noStrike" cap="none" dirty="0">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Thomas Becket and Henry 11</a:t>
                      </a:r>
                      <a:endParaRPr sz="1200" u="none" strike="noStrike" cap="none" dirty="0">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The medieval Church including monasteries.</a:t>
                      </a:r>
                      <a:endParaRPr sz="1200" u="none" strike="noStrike" cap="none" dirty="0">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 </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Unit 5:</a:t>
                      </a:r>
                      <a:endParaRPr sz="1200" u="none" strike="noStrike" cap="none" dirty="0">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Comparison  of England and other Medieval societies e.g.</a:t>
                      </a:r>
                      <a:endParaRPr sz="1200" u="none" strike="noStrike" cap="none" dirty="0">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The Mali Empire, The Ottoman Empire and Great Zimbabwe </a:t>
                      </a:r>
                      <a:endParaRPr sz="120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tc>
                  <a:txBody>
                    <a:bodyPr/>
                    <a:lstStyle/>
                    <a:p>
                      <a:pPr marL="0" marR="0" lvl="0" indent="0" algn="ctr"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Unit 6:</a:t>
                      </a:r>
                      <a:r>
                        <a:rPr lang="en-GB" sz="1200" u="none" strike="noStrike" cap="none" dirty="0">
                          <a:latin typeface="Calibri"/>
                          <a:ea typeface="Calibri"/>
                          <a:cs typeface="Calibri"/>
                          <a:sym typeface="Calibri"/>
                        </a:rPr>
                        <a:t> The Black Death and the Peasants Revolt.</a:t>
                      </a:r>
                      <a:endParaRPr sz="1200" u="none" strike="noStrike" cap="none" dirty="0">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 </a:t>
                      </a:r>
                      <a:endParaRPr sz="1200" u="none" strike="noStrike" cap="none" dirty="0">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Overview:</a:t>
                      </a:r>
                      <a:r>
                        <a:rPr lang="en-GB" sz="1200" u="none" strike="noStrike" cap="none" dirty="0">
                          <a:latin typeface="Calibri"/>
                          <a:ea typeface="Calibri"/>
                          <a:cs typeface="Calibri"/>
                          <a:sym typeface="Calibri"/>
                        </a:rPr>
                        <a:t> Change and continuity over the Medieval period.</a:t>
                      </a:r>
                      <a:endParaRPr sz="120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extLst>
                  <a:ext uri="{0D108BD9-81ED-4DB2-BD59-A6C34878D82A}">
                    <a16:rowId xmlns:a16="http://schemas.microsoft.com/office/drawing/2014/main" val="10004"/>
                  </a:ext>
                </a:extLst>
              </a:tr>
              <a:tr h="157072">
                <a:tc>
                  <a:txBody>
                    <a:bodyPr/>
                    <a:lstStyle/>
                    <a:p>
                      <a:pPr marL="0" marR="0" lvl="0" indent="0" algn="l" rtl="0">
                        <a:lnSpc>
                          <a:spcPct val="107000"/>
                        </a:lnSpc>
                        <a:spcBef>
                          <a:spcPts val="0"/>
                        </a:spcBef>
                        <a:spcAft>
                          <a:spcPts val="0"/>
                        </a:spcAft>
                        <a:buClr>
                          <a:srgbClr val="000000"/>
                        </a:buClr>
                        <a:buSzPts val="1400"/>
                        <a:buFont typeface="Arial"/>
                        <a:buNone/>
                      </a:pPr>
                      <a:endParaRPr sz="10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endParaRPr sz="1300" u="none" strike="noStrike" cap="none" dirty="0">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dirty="0"/>
                        <a:t> </a:t>
                      </a:r>
                      <a:endParaRPr sz="1300" u="none" strike="noStrike" cap="none" dirty="0">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extLst>
                  <a:ext uri="{0D108BD9-81ED-4DB2-BD59-A6C34878D82A}">
                    <a16:rowId xmlns:a16="http://schemas.microsoft.com/office/drawing/2014/main" val="10005"/>
                  </a:ext>
                </a:extLst>
              </a:tr>
              <a:tr h="233100">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 </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Summer 1</a:t>
                      </a:r>
                      <a:endParaRPr sz="1400" b="1" u="none" strike="noStrike" cap="none">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lt1"/>
                          </a:solidFill>
                        </a:rPr>
                        <a:t>Summer 2</a:t>
                      </a:r>
                      <a:endParaRPr sz="1400" b="1" u="none" strike="noStrike" cap="none" dirty="0">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703C"/>
                    </a:solidFill>
                  </a:tcPr>
                </a:tc>
                <a:extLst>
                  <a:ext uri="{0D108BD9-81ED-4DB2-BD59-A6C34878D82A}">
                    <a16:rowId xmlns:a16="http://schemas.microsoft.com/office/drawing/2014/main" val="10006"/>
                  </a:ext>
                </a:extLst>
              </a:tr>
              <a:tr h="1928364">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Focus/ Context for Learning</a:t>
                      </a:r>
                      <a:endParaRPr sz="1400" b="1" u="none" strike="noStrike" cap="none" dirty="0">
                        <a:solidFill>
                          <a:schemeClr val="bg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09E00"/>
                    </a:solidFill>
                  </a:tcPr>
                </a:tc>
                <a:tc>
                  <a:txBody>
                    <a:bodyPr/>
                    <a:lstStyle/>
                    <a:p>
                      <a:pPr marL="0" marR="0" lvl="0" indent="0" algn="ctr"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 Unit 7:</a:t>
                      </a:r>
                      <a:r>
                        <a:rPr lang="en-GB" sz="1200" u="none" strike="noStrike" cap="none" dirty="0">
                          <a:latin typeface="Calibri"/>
                          <a:ea typeface="Calibri"/>
                          <a:cs typeface="Calibri"/>
                          <a:sym typeface="Calibri"/>
                        </a:rPr>
                        <a:t> Introduction to the Tudors:</a:t>
                      </a:r>
                      <a:endParaRPr sz="1100" u="none" strike="noStrike" cap="none" dirty="0">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How powerful was Henry V111?</a:t>
                      </a:r>
                      <a:endParaRPr sz="1100" u="none" strike="noStrike" cap="none" dirty="0">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Henry V111 and the Church</a:t>
                      </a:r>
                      <a:endParaRPr sz="1100" u="none" strike="noStrike" cap="none" dirty="0">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Elizabeth 1:</a:t>
                      </a:r>
                      <a:r>
                        <a:rPr lang="en-GB" sz="1200" u="none" strike="noStrike" cap="none" dirty="0">
                          <a:latin typeface="Calibri"/>
                          <a:ea typeface="Calibri"/>
                          <a:cs typeface="Calibri"/>
                          <a:sym typeface="Calibri"/>
                        </a:rPr>
                        <a:t> How was she portrayed? The significance of portraits as historical sources.</a:t>
                      </a:r>
                      <a:endParaRPr sz="1100" u="none" strike="noStrike" cap="none" dirty="0">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Attacked! The Spanish Armada</a:t>
                      </a:r>
                      <a:endParaRPr sz="110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tc>
                  <a:txBody>
                    <a:bodyPr/>
                    <a:lstStyle/>
                    <a:p>
                      <a:pPr marL="0" marR="0" lvl="0" indent="0" algn="ctr"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Unit 7:</a:t>
                      </a:r>
                      <a:r>
                        <a:rPr lang="en-GB" sz="1200" u="none" strike="noStrike" cap="none" dirty="0">
                          <a:latin typeface="Calibri"/>
                          <a:ea typeface="Calibri"/>
                          <a:cs typeface="Calibri"/>
                          <a:sym typeface="Calibri"/>
                        </a:rPr>
                        <a:t> The wider Tudor world.</a:t>
                      </a:r>
                      <a:endParaRPr sz="1100" u="none" strike="noStrike" cap="none" dirty="0">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The importance of trade </a:t>
                      </a:r>
                      <a:endParaRPr sz="1100" u="none" strike="noStrike" cap="none" dirty="0">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What was life like for Black people in the Tudor period?</a:t>
                      </a:r>
                      <a:endParaRPr sz="1100" u="none" strike="noStrike" cap="none" dirty="0">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The Renaissance</a:t>
                      </a:r>
                      <a:endParaRPr sz="110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CDCDC"/>
                    </a:solidFill>
                  </a:tcPr>
                </a:tc>
                <a:extLst>
                  <a:ext uri="{0D108BD9-81ED-4DB2-BD59-A6C34878D82A}">
                    <a16:rowId xmlns:a16="http://schemas.microsoft.com/office/drawing/2014/main" val="10007"/>
                  </a:ext>
                </a:extLst>
              </a:tr>
            </a:tbl>
          </a:graphicData>
        </a:graphic>
      </p:graphicFrame>
      <p:sp>
        <p:nvSpPr>
          <p:cNvPr id="41" name="Google Shape;93;p13">
            <a:extLst>
              <a:ext uri="{FF2B5EF4-FFF2-40B4-BE49-F238E27FC236}">
                <a16:creationId xmlns:a16="http://schemas.microsoft.com/office/drawing/2014/main" id="{B12BD1AC-3549-4F29-831E-486397538B73}"/>
              </a:ext>
            </a:extLst>
          </p:cNvPr>
          <p:cNvSpPr/>
          <p:nvPr/>
        </p:nvSpPr>
        <p:spPr>
          <a:xfrm>
            <a:off x="1" y="886977"/>
            <a:ext cx="6223000"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rgbClr val="0B703C"/>
                </a:solidFill>
                <a:latin typeface="Tahoma"/>
                <a:ea typeface="Tahoma"/>
                <a:cs typeface="Tahoma"/>
                <a:sym typeface="Tahoma"/>
              </a:rPr>
              <a:t>Head of Department:  Mrs G. Rimmer</a:t>
            </a:r>
            <a:endParaRPr sz="1800" b="0" i="0" u="none" strike="noStrike" cap="none">
              <a:solidFill>
                <a:schemeClr val="dk1"/>
              </a:solidFill>
              <a:latin typeface="Tahoma"/>
              <a:ea typeface="Tahoma"/>
              <a:cs typeface="Tahoma"/>
              <a:sym typeface="Tahoma"/>
            </a:endParaRPr>
          </a:p>
        </p:txBody>
      </p:sp>
      <p:sp>
        <p:nvSpPr>
          <p:cNvPr id="42" name="Google Shape;94;p13">
            <a:extLst>
              <a:ext uri="{FF2B5EF4-FFF2-40B4-BE49-F238E27FC236}">
                <a16:creationId xmlns:a16="http://schemas.microsoft.com/office/drawing/2014/main" id="{8BDD5FAD-8048-4822-8E50-3DA6AC17A6F4}"/>
              </a:ext>
            </a:extLst>
          </p:cNvPr>
          <p:cNvSpPr txBox="1"/>
          <p:nvPr/>
        </p:nvSpPr>
        <p:spPr>
          <a:xfrm>
            <a:off x="198937" y="1277430"/>
            <a:ext cx="6460126" cy="95406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400" b="0" i="0" u="none" strike="noStrike" cap="none" dirty="0">
                <a:solidFill>
                  <a:schemeClr val="dk1"/>
                </a:solidFill>
                <a:latin typeface="Calibri"/>
                <a:ea typeface="Calibri"/>
                <a:cs typeface="Calibri"/>
                <a:sym typeface="Calibri"/>
              </a:rPr>
              <a:t>In your study in History during Year 7 you will study the Medieval world through to the Tudor Age. This will provide you with an understanding of how the past has changed over a period of time, what influences changed how people lived and how Great Britain began to expand it influence in different parts of the world.</a:t>
            </a:r>
            <a:endParaRPr sz="1200" b="0" i="0" u="none" strike="noStrike" cap="none" dirty="0">
              <a:solidFill>
                <a:srgbClr val="000000"/>
              </a:solidFill>
              <a:latin typeface="Arial"/>
              <a:ea typeface="Arial"/>
              <a:cs typeface="Arial"/>
              <a:sym typeface="Arial"/>
            </a:endParaRPr>
          </a:p>
        </p:txBody>
      </p:sp>
      <p:sp>
        <p:nvSpPr>
          <p:cNvPr id="43" name="Google Shape;95;p13">
            <a:extLst>
              <a:ext uri="{FF2B5EF4-FFF2-40B4-BE49-F238E27FC236}">
                <a16:creationId xmlns:a16="http://schemas.microsoft.com/office/drawing/2014/main" id="{B48F0363-22D8-4163-8BEF-B3130C06750B}"/>
              </a:ext>
            </a:extLst>
          </p:cNvPr>
          <p:cNvSpPr/>
          <p:nvPr/>
        </p:nvSpPr>
        <p:spPr>
          <a:xfrm>
            <a:off x="50408" y="865782"/>
            <a:ext cx="6368267" cy="369332"/>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800"/>
              <a:buFont typeface="Arial"/>
              <a:buNone/>
            </a:pPr>
            <a:r>
              <a:rPr lang="en-GB" sz="1800" b="1" i="0" u="none" strike="noStrike" cap="none">
                <a:solidFill>
                  <a:srgbClr val="AFABAB"/>
                </a:solidFill>
                <a:latin typeface="Tahoma"/>
                <a:ea typeface="Tahoma"/>
                <a:cs typeface="Tahoma"/>
                <a:sym typeface="Tahoma"/>
              </a:rPr>
              <a:t>Year 7</a:t>
            </a:r>
            <a:endParaRPr sz="1800" b="0" i="0" u="none" strike="noStrike" cap="none">
              <a:solidFill>
                <a:srgbClr val="AFABAB"/>
              </a:solidFill>
              <a:latin typeface="Tahoma"/>
              <a:ea typeface="Tahoma"/>
              <a:cs typeface="Tahoma"/>
              <a:sym typeface="Tahoma"/>
            </a:endParaRPr>
          </a:p>
        </p:txBody>
      </p:sp>
    </p:spTree>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Google Shape;84;p13">
            <a:extLst>
              <a:ext uri="{FF2B5EF4-FFF2-40B4-BE49-F238E27FC236}">
                <a16:creationId xmlns:a16="http://schemas.microsoft.com/office/drawing/2014/main" id="{4657A0DD-4B23-4EE7-BC60-1A68A3B7D667}"/>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 name="Google Shape;85;p13">
            <a:extLst>
              <a:ext uri="{FF2B5EF4-FFF2-40B4-BE49-F238E27FC236}">
                <a16:creationId xmlns:a16="http://schemas.microsoft.com/office/drawing/2014/main" id="{906D14A3-E11B-411A-BA10-DCF47D4C2360}"/>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2" name="Google Shape;86;p13">
            <a:extLst>
              <a:ext uri="{FF2B5EF4-FFF2-40B4-BE49-F238E27FC236}">
                <a16:creationId xmlns:a16="http://schemas.microsoft.com/office/drawing/2014/main" id="{43E054EE-D865-410B-81AC-15431FF2419C}"/>
              </a:ext>
            </a:extLst>
          </p:cNvPr>
          <p:cNvSpPr/>
          <p:nvPr/>
        </p:nvSpPr>
        <p:spPr>
          <a:xfrm rot="10039862">
            <a:off x="4986273" y="-1717994"/>
            <a:ext cx="11026775" cy="9698355"/>
          </a:xfrm>
          <a:prstGeom prst="rtTriangle">
            <a:avLst/>
          </a:prstGeom>
          <a:solidFill>
            <a:srgbClr val="F2F2F2">
              <a:alpha val="98823"/>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3" name="Google Shape;87;p13">
            <a:extLst>
              <a:ext uri="{FF2B5EF4-FFF2-40B4-BE49-F238E27FC236}">
                <a16:creationId xmlns:a16="http://schemas.microsoft.com/office/drawing/2014/main" id="{6C5EF7C5-5C07-46C6-A913-C37D33872B42}"/>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24" name="Google Shape;88;p13">
            <a:extLst>
              <a:ext uri="{FF2B5EF4-FFF2-40B4-BE49-F238E27FC236}">
                <a16:creationId xmlns:a16="http://schemas.microsoft.com/office/drawing/2014/main" id="{15A7CD42-B3D2-4779-83B8-B87611A442C9}"/>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25" name="Google Shape;89;p13">
            <a:extLst>
              <a:ext uri="{FF2B5EF4-FFF2-40B4-BE49-F238E27FC236}">
                <a16:creationId xmlns:a16="http://schemas.microsoft.com/office/drawing/2014/main" id="{4C1951FE-7674-4CF3-A1A1-8C1C7550CF51}"/>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 name="Google Shape;90;p13">
            <a:extLst>
              <a:ext uri="{FF2B5EF4-FFF2-40B4-BE49-F238E27FC236}">
                <a16:creationId xmlns:a16="http://schemas.microsoft.com/office/drawing/2014/main" id="{3620AEC1-1839-4C2A-8165-DA603BD6C7A2}"/>
              </a:ext>
            </a:extLst>
          </p:cNvPr>
          <p:cNvSpPr txBox="1"/>
          <p:nvPr/>
        </p:nvSpPr>
        <p:spPr>
          <a:xfrm>
            <a:off x="3370997" y="9682490"/>
            <a:ext cx="341194" cy="26157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100" dirty="0">
                <a:solidFill>
                  <a:srgbClr val="0B703C"/>
                </a:solidFill>
                <a:latin typeface="Tahoma"/>
                <a:ea typeface="Tahoma"/>
                <a:cs typeface="Tahoma"/>
                <a:sym typeface="Tahoma"/>
              </a:rPr>
              <a:t>10</a:t>
            </a:r>
            <a:endParaRPr sz="1100" dirty="0">
              <a:solidFill>
                <a:srgbClr val="0B703C"/>
              </a:solidFill>
              <a:latin typeface="Tahoma"/>
              <a:ea typeface="Tahoma"/>
              <a:cs typeface="Tahoma"/>
              <a:sym typeface="Tahoma"/>
            </a:endParaRPr>
          </a:p>
        </p:txBody>
      </p:sp>
      <p:sp>
        <p:nvSpPr>
          <p:cNvPr id="27" name="Google Shape;91;p13">
            <a:extLst>
              <a:ext uri="{FF2B5EF4-FFF2-40B4-BE49-F238E27FC236}">
                <a16:creationId xmlns:a16="http://schemas.microsoft.com/office/drawing/2014/main" id="{1144DE84-6D25-4B4C-9AD5-18B879B8C596}"/>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a:solidFill>
                  <a:srgbClr val="FFFFFF"/>
                </a:solidFill>
                <a:latin typeface="Arial"/>
                <a:ea typeface="Arial"/>
                <a:cs typeface="Arial"/>
                <a:sym typeface="Arial"/>
              </a:rPr>
              <a:t>Mathematics</a:t>
            </a:r>
            <a:endParaRPr sz="2000" b="0" i="0" u="none" strike="noStrike" cap="none">
              <a:solidFill>
                <a:schemeClr val="dk1"/>
              </a:solidFill>
              <a:latin typeface="Arial"/>
              <a:ea typeface="Arial"/>
              <a:cs typeface="Arial"/>
              <a:sym typeface="Arial"/>
            </a:endParaRPr>
          </a:p>
        </p:txBody>
      </p:sp>
      <p:graphicFrame>
        <p:nvGraphicFramePr>
          <p:cNvPr id="28" name="Google Shape;92;p13">
            <a:extLst>
              <a:ext uri="{FF2B5EF4-FFF2-40B4-BE49-F238E27FC236}">
                <a16:creationId xmlns:a16="http://schemas.microsoft.com/office/drawing/2014/main" id="{DEEBE7B0-77A4-478E-8DE7-4CAF9CEB1307}"/>
              </a:ext>
            </a:extLst>
          </p:cNvPr>
          <p:cNvGraphicFramePr/>
          <p:nvPr>
            <p:extLst>
              <p:ext uri="{D42A27DB-BD31-4B8C-83A1-F6EECF244321}">
                <p14:modId xmlns:p14="http://schemas.microsoft.com/office/powerpoint/2010/main" val="2658627897"/>
              </p:ext>
            </p:extLst>
          </p:nvPr>
        </p:nvGraphicFramePr>
        <p:xfrm>
          <a:off x="95978" y="3091163"/>
          <a:ext cx="6631200" cy="6626842"/>
        </p:xfrm>
        <a:graphic>
          <a:graphicData uri="http://schemas.openxmlformats.org/drawingml/2006/table">
            <a:tbl>
              <a:tblPr firstRow="1" firstCol="1" bandRow="1">
                <a:noFill/>
              </a:tblPr>
              <a:tblGrid>
                <a:gridCol w="1385092">
                  <a:extLst>
                    <a:ext uri="{9D8B030D-6E8A-4147-A177-3AD203B41FA5}">
                      <a16:colId xmlns:a16="http://schemas.microsoft.com/office/drawing/2014/main" val="20000"/>
                    </a:ext>
                  </a:extLst>
                </a:gridCol>
                <a:gridCol w="2623054">
                  <a:extLst>
                    <a:ext uri="{9D8B030D-6E8A-4147-A177-3AD203B41FA5}">
                      <a16:colId xmlns:a16="http://schemas.microsoft.com/office/drawing/2014/main" val="20001"/>
                    </a:ext>
                  </a:extLst>
                </a:gridCol>
                <a:gridCol w="2623054">
                  <a:extLst>
                    <a:ext uri="{9D8B030D-6E8A-4147-A177-3AD203B41FA5}">
                      <a16:colId xmlns:a16="http://schemas.microsoft.com/office/drawing/2014/main" val="20002"/>
                    </a:ext>
                  </a:extLst>
                </a:gridCol>
              </a:tblGrid>
              <a:tr h="198750">
                <a:tc>
                  <a:txBody>
                    <a:bodyPr/>
                    <a:lstStyle/>
                    <a:p>
                      <a:pPr marL="0" marR="0" lvl="0" indent="0" algn="l" rtl="0">
                        <a:lnSpc>
                          <a:spcPct val="107000"/>
                        </a:lnSpc>
                        <a:spcBef>
                          <a:spcPts val="0"/>
                        </a:spcBef>
                        <a:spcAft>
                          <a:spcPts val="0"/>
                        </a:spcAft>
                        <a:buNone/>
                      </a:pPr>
                      <a:endParaRPr sz="14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i="0" u="none" strike="noStrike" cap="none" dirty="0">
                          <a:solidFill>
                            <a:schemeClr val="lt1"/>
                          </a:solidFill>
                          <a:latin typeface="Arial"/>
                          <a:cs typeface="Arial"/>
                          <a:sym typeface="Arial"/>
                        </a:rPr>
                        <a:t>Autumn 1</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i="0" u="none" strike="noStrike" cap="none" dirty="0">
                          <a:solidFill>
                            <a:schemeClr val="lt1"/>
                          </a:solidFill>
                          <a:latin typeface="Arial"/>
                          <a:cs typeface="Arial"/>
                          <a:sym typeface="Arial"/>
                        </a:rPr>
                        <a:t>Autumn 2</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2061700">
                <a:tc>
                  <a:txBody>
                    <a:bodyPr/>
                    <a:lstStyle/>
                    <a:p>
                      <a:pPr marL="0" marR="0" lvl="0" indent="0" algn="l" rtl="0">
                        <a:lnSpc>
                          <a:spcPct val="107000"/>
                        </a:lnSpc>
                        <a:spcBef>
                          <a:spcPts val="0"/>
                        </a:spcBef>
                        <a:spcAft>
                          <a:spcPts val="0"/>
                        </a:spcAft>
                        <a:buNone/>
                      </a:pPr>
                      <a:r>
                        <a:rPr lang="en-GB" sz="1400" b="1" i="0" u="none" strike="noStrike" cap="none" dirty="0">
                          <a:solidFill>
                            <a:schemeClr val="lt1"/>
                          </a:solidFill>
                          <a:latin typeface="Arial"/>
                          <a:cs typeface="Arial"/>
                          <a:sym typeface="Arial"/>
                        </a:rPr>
                        <a:t>Focus/Context for Learning</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rgbClr val="000000"/>
                        </a:buClr>
                        <a:buFont typeface="Arial"/>
                        <a:buNone/>
                      </a:pPr>
                      <a:r>
                        <a:rPr lang="en-GB" sz="1200" b="0" i="0" u="none" strike="noStrike" cap="none" dirty="0">
                          <a:solidFill>
                            <a:srgbClr val="000000"/>
                          </a:solidFill>
                          <a:latin typeface="Calibri"/>
                          <a:ea typeface="Calibri"/>
                          <a:cs typeface="Calibri"/>
                          <a:sym typeface="Calibri"/>
                        </a:rPr>
                        <a:t>Graphs and sequences</a:t>
                      </a:r>
                      <a:endParaRPr sz="1200" b="0" i="0" u="none" strike="noStrike" cap="none" dirty="0">
                        <a:solidFill>
                          <a:srgbClr val="000000"/>
                        </a:solidFill>
                        <a:latin typeface="Calibri"/>
                        <a:cs typeface="Calibri"/>
                        <a:sym typeface="Arial"/>
                      </a:endParaRPr>
                    </a:p>
                    <a:p>
                      <a:pPr marL="0" marR="0" lvl="0" indent="0" algn="l" rtl="0">
                        <a:lnSpc>
                          <a:spcPct val="107000"/>
                        </a:lnSpc>
                        <a:spcBef>
                          <a:spcPts val="0"/>
                        </a:spcBef>
                        <a:spcAft>
                          <a:spcPts val="0"/>
                        </a:spcAft>
                        <a:buClr>
                          <a:srgbClr val="000000"/>
                        </a:buClr>
                        <a:buFont typeface="Arial"/>
                        <a:buNone/>
                      </a:pPr>
                      <a:r>
                        <a:rPr lang="en-GB" sz="1200" b="0" i="0" u="none" strike="noStrike" cap="none" dirty="0">
                          <a:solidFill>
                            <a:srgbClr val="000000"/>
                          </a:solidFill>
                          <a:latin typeface="Calibri"/>
                          <a:ea typeface="Calibri"/>
                          <a:cs typeface="Calibri"/>
                          <a:sym typeface="Calibri"/>
                        </a:rPr>
                        <a:t>Mensuration</a:t>
                      </a:r>
                      <a:endParaRPr sz="1200" b="0" i="0" u="none" strike="noStrike" cap="none" dirty="0">
                        <a:solidFill>
                          <a:srgbClr val="000000"/>
                        </a:solidFill>
                        <a:latin typeface="Calibri"/>
                        <a:cs typeface="Calibri"/>
                        <a:sym typeface="Arial"/>
                      </a:endParaRPr>
                    </a:p>
                    <a:p>
                      <a:pPr marL="0" marR="0" lvl="0" indent="0" algn="l" rtl="0">
                        <a:lnSpc>
                          <a:spcPct val="107000"/>
                        </a:lnSpc>
                        <a:spcBef>
                          <a:spcPts val="0"/>
                        </a:spcBef>
                        <a:spcAft>
                          <a:spcPts val="0"/>
                        </a:spcAft>
                        <a:buClr>
                          <a:srgbClr val="000000"/>
                        </a:buClr>
                        <a:buFont typeface="Arial"/>
                        <a:buNone/>
                      </a:pPr>
                      <a:r>
                        <a:rPr lang="en-GB" sz="1200" b="0" i="0" u="none" strike="noStrike" cap="none" dirty="0">
                          <a:solidFill>
                            <a:srgbClr val="000000"/>
                          </a:solidFill>
                          <a:latin typeface="Calibri"/>
                          <a:ea typeface="Calibri"/>
                          <a:cs typeface="Calibri"/>
                          <a:sym typeface="Calibri"/>
                        </a:rPr>
                        <a:t>Calculations</a:t>
                      </a:r>
                      <a:endParaRPr sz="1200" b="0" i="0" u="none" strike="noStrike" cap="none" dirty="0">
                        <a:solidFill>
                          <a:srgbClr val="000000"/>
                        </a:solidFill>
                        <a:latin typeface="Calibri"/>
                        <a:cs typeface="Calibri"/>
                        <a:sym typeface="Arial"/>
                      </a:endParaRPr>
                    </a:p>
                    <a:p>
                      <a:pPr marL="0" marR="0" lvl="0" indent="0" algn="l" rtl="0">
                        <a:lnSpc>
                          <a:spcPct val="107000"/>
                        </a:lnSpc>
                        <a:spcBef>
                          <a:spcPts val="0"/>
                        </a:spcBef>
                        <a:spcAft>
                          <a:spcPts val="0"/>
                        </a:spcAft>
                        <a:buClr>
                          <a:srgbClr val="000000"/>
                        </a:buClr>
                        <a:buFont typeface="Arial"/>
                        <a:buNone/>
                      </a:pPr>
                      <a:r>
                        <a:rPr lang="en-GB" sz="1200" b="0" i="0" u="none" strike="noStrike" cap="none" dirty="0">
                          <a:solidFill>
                            <a:srgbClr val="000000"/>
                          </a:solidFill>
                          <a:latin typeface="Calibri"/>
                          <a:ea typeface="Calibri"/>
                          <a:cs typeface="Calibri"/>
                          <a:sym typeface="Calibri"/>
                        </a:rPr>
                        <a:t>Proportion and percentages</a:t>
                      </a:r>
                      <a:endParaRPr sz="1200" b="0" i="0" u="none" strike="noStrike" cap="none" dirty="0">
                        <a:solidFill>
                          <a:srgbClr val="000000"/>
                        </a:solidFill>
                        <a:latin typeface="Calibri"/>
                        <a:cs typeface="Calibri"/>
                        <a:sym typeface="Arial"/>
                      </a:endParaRPr>
                    </a:p>
                    <a:p>
                      <a:pPr marL="0" marR="0" lvl="0" indent="0" algn="l" rtl="0">
                        <a:lnSpc>
                          <a:spcPct val="107000"/>
                        </a:lnSpc>
                        <a:spcBef>
                          <a:spcPts val="0"/>
                        </a:spcBef>
                        <a:spcAft>
                          <a:spcPts val="0"/>
                        </a:spcAft>
                        <a:buClr>
                          <a:srgbClr val="000000"/>
                        </a:buClr>
                        <a:buFont typeface="Arial"/>
                        <a:buNone/>
                      </a:pPr>
                      <a:r>
                        <a:rPr lang="en-GB" sz="1200" b="0" i="0" u="none" strike="noStrike" cap="none" dirty="0">
                          <a:solidFill>
                            <a:srgbClr val="000000"/>
                          </a:solidFill>
                          <a:latin typeface="Calibri"/>
                          <a:ea typeface="Calibri"/>
                          <a:cs typeface="Calibri"/>
                          <a:sym typeface="Calibri"/>
                        </a:rPr>
                        <a:t>Equations and formulae  </a:t>
                      </a:r>
                      <a:endParaRPr sz="1200" b="0" i="0" u="none" strike="noStrike" cap="none" dirty="0">
                        <a:solidFill>
                          <a:srgbClr val="000000"/>
                        </a:solidFill>
                        <a:latin typeface="Calibri"/>
                        <a:ea typeface="Calibri"/>
                        <a:cs typeface="Calibri"/>
                        <a:sym typeface="Calibri"/>
                      </a:endParaRPr>
                    </a:p>
                    <a:p>
                      <a:pPr marL="0" marR="0" lvl="0" indent="0" algn="l" rtl="0">
                        <a:spcBef>
                          <a:spcPts val="0"/>
                        </a:spcBef>
                        <a:spcAft>
                          <a:spcPts val="0"/>
                        </a:spcAft>
                        <a:buNone/>
                      </a:pPr>
                      <a:endParaRPr sz="1200" b="1" u="none" strike="noStrike" cap="none" dirty="0">
                        <a:solidFill>
                          <a:srgbClr val="000000"/>
                        </a:solidFill>
                        <a:latin typeface="Calibri"/>
                        <a:ea typeface="Calibri"/>
                        <a:cs typeface="Calibri"/>
                        <a:sym typeface="Calibri"/>
                      </a:endParaRPr>
                    </a:p>
                    <a:p>
                      <a:pPr marL="0" marR="0" lvl="0" indent="0" algn="l" rtl="0">
                        <a:spcBef>
                          <a:spcPts val="0"/>
                        </a:spcBef>
                        <a:spcAft>
                          <a:spcPts val="0"/>
                        </a:spcAft>
                        <a:buNone/>
                      </a:pPr>
                      <a:r>
                        <a:rPr lang="en-GB" sz="1200" b="1" u="none" strike="noStrike" cap="none" dirty="0">
                          <a:solidFill>
                            <a:srgbClr val="000000"/>
                          </a:solidFill>
                          <a:latin typeface="Calibri"/>
                          <a:ea typeface="Calibri"/>
                          <a:cs typeface="Calibri"/>
                          <a:sym typeface="Calibri"/>
                        </a:rPr>
                        <a:t>Assessment: Class test, progress test, </a:t>
                      </a:r>
                      <a:r>
                        <a:rPr lang="en-GB" sz="1200" b="1" u="none" strike="noStrike" cap="none" dirty="0" err="1">
                          <a:solidFill>
                            <a:srgbClr val="000000"/>
                          </a:solidFill>
                          <a:latin typeface="Calibri"/>
                          <a:ea typeface="Calibri"/>
                          <a:cs typeface="Calibri"/>
                          <a:sym typeface="Calibri"/>
                        </a:rPr>
                        <a:t>MemRi</a:t>
                      </a:r>
                      <a:r>
                        <a:rPr lang="en-GB" sz="1200" b="1" u="none" strike="noStrike" cap="none" dirty="0">
                          <a:solidFill>
                            <a:srgbClr val="000000"/>
                          </a:solidFill>
                          <a:latin typeface="Calibri"/>
                          <a:ea typeface="Calibri"/>
                          <a:cs typeface="Calibri"/>
                          <a:sym typeface="Calibri"/>
                        </a:rPr>
                        <a:t>, Hegarty maths, Written and past exam question homework.</a:t>
                      </a:r>
                      <a:endParaRPr sz="1200" u="none" strike="noStrike" cap="none" dirty="0">
                        <a:solidFill>
                          <a:srgbClr val="000000"/>
                        </a:solidFill>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Number</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Angles</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Data</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Transformations</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Calculations</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 </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solidFill>
                            <a:srgbClr val="000000"/>
                          </a:solidFill>
                          <a:latin typeface="Calibri"/>
                          <a:ea typeface="Calibri"/>
                          <a:cs typeface="Calibri"/>
                          <a:sym typeface="Calibri"/>
                        </a:rPr>
                        <a:t>Assessment: Progress test, </a:t>
                      </a:r>
                      <a:r>
                        <a:rPr lang="en-GB" sz="1200" b="1" u="none" strike="noStrike" cap="none" dirty="0" err="1">
                          <a:solidFill>
                            <a:srgbClr val="000000"/>
                          </a:solidFill>
                          <a:latin typeface="Calibri"/>
                          <a:ea typeface="Calibri"/>
                          <a:cs typeface="Calibri"/>
                          <a:sym typeface="Calibri"/>
                        </a:rPr>
                        <a:t>MemRi</a:t>
                      </a:r>
                      <a:r>
                        <a:rPr lang="en-GB" sz="1200" b="1" u="none" strike="noStrike" cap="none" dirty="0">
                          <a:solidFill>
                            <a:srgbClr val="000000"/>
                          </a:solidFill>
                          <a:latin typeface="Calibri"/>
                          <a:ea typeface="Calibri"/>
                          <a:cs typeface="Calibri"/>
                          <a:sym typeface="Calibri"/>
                        </a:rPr>
                        <a:t>, Hegarty maths, Written and past exam question homework.</a:t>
                      </a:r>
                      <a:r>
                        <a:rPr lang="en-GB" sz="600" u="none" strike="noStrike" cap="none" dirty="0">
                          <a:latin typeface="Calibri"/>
                          <a:ea typeface="Calibri"/>
                          <a:cs typeface="Calibri"/>
                          <a:sym typeface="Calibri"/>
                        </a:rPr>
                        <a:t>  </a:t>
                      </a:r>
                      <a:endParaRPr sz="6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AP1</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128150">
                <a:tc>
                  <a:txBody>
                    <a:bodyPr/>
                    <a:lstStyle/>
                    <a:p>
                      <a:pPr marL="0" marR="0" lvl="0" indent="0" algn="l" rtl="0">
                        <a:lnSpc>
                          <a:spcPct val="107000"/>
                        </a:lnSpc>
                        <a:spcBef>
                          <a:spcPts val="0"/>
                        </a:spcBef>
                        <a:spcAft>
                          <a:spcPts val="0"/>
                        </a:spcAft>
                        <a:buNone/>
                      </a:pPr>
                      <a:endParaRPr sz="12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198750">
                <a:tc>
                  <a:txBody>
                    <a:bodyPr/>
                    <a:lstStyle/>
                    <a:p>
                      <a:pPr marL="0" marR="0" lvl="0" indent="0" algn="l" rtl="0">
                        <a:lnSpc>
                          <a:spcPct val="107000"/>
                        </a:lnSpc>
                        <a:spcBef>
                          <a:spcPts val="0"/>
                        </a:spcBef>
                        <a:spcAft>
                          <a:spcPts val="0"/>
                        </a:spcAft>
                        <a:buNone/>
                      </a:pPr>
                      <a:r>
                        <a:rPr lang="en-GB" sz="1400" b="1" i="0" u="none" strike="noStrike" cap="none">
                          <a:solidFill>
                            <a:schemeClr val="lt1"/>
                          </a:solidFill>
                          <a:latin typeface="Arial"/>
                          <a:cs typeface="Arial"/>
                          <a:sym typeface="Arial"/>
                        </a:rPr>
                        <a:t> </a:t>
                      </a:r>
                      <a:endParaRPr sz="1400" b="1" i="0" u="none" strike="noStrike" cap="none">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lt1"/>
                          </a:solidFill>
                        </a:rPr>
                        <a:t>Spring 1</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rPr>
                        <a:t>Spring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1596550">
                <a:tc>
                  <a:txBody>
                    <a:bodyPr/>
                    <a:lstStyle/>
                    <a:p>
                      <a:pPr marL="0" marR="0" lvl="0" indent="0" algn="l" rtl="0">
                        <a:lnSpc>
                          <a:spcPct val="107000"/>
                        </a:lnSpc>
                        <a:spcBef>
                          <a:spcPts val="0"/>
                        </a:spcBef>
                        <a:spcAft>
                          <a:spcPts val="0"/>
                        </a:spcAft>
                        <a:buNone/>
                      </a:pPr>
                      <a:r>
                        <a:rPr lang="en-GB" sz="1400" b="1" i="0" u="none" strike="noStrike" cap="none" dirty="0">
                          <a:solidFill>
                            <a:schemeClr val="lt1"/>
                          </a:solidFill>
                          <a:latin typeface="Arial"/>
                          <a:cs typeface="Arial"/>
                          <a:sym typeface="Arial"/>
                        </a:rPr>
                        <a:t>Focus/Context for Learning</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Equations and formulae</a:t>
                      </a:r>
                      <a:endParaRPr sz="1200" u="none" strike="noStrike" cap="none">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Data</a:t>
                      </a:r>
                      <a:endParaRPr sz="1200" u="none" strike="noStrike" cap="none">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Number</a:t>
                      </a:r>
                      <a:endParaRPr sz="1200" u="none" strike="noStrike" cap="none">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Angles</a:t>
                      </a:r>
                      <a:endParaRPr/>
                    </a:p>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Mensuration</a:t>
                      </a:r>
                      <a:endParaRPr sz="1200" u="none" strike="noStrike" cap="none">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 </a:t>
                      </a:r>
                      <a:endParaRPr sz="1200" u="none" strike="noStrike" cap="none">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a:solidFill>
                            <a:srgbClr val="000000"/>
                          </a:solidFill>
                          <a:latin typeface="Calibri"/>
                          <a:ea typeface="Calibri"/>
                          <a:cs typeface="Calibri"/>
                          <a:sym typeface="Calibri"/>
                        </a:rPr>
                        <a:t>Assessment: Class test, progress test, MemRi, Hegarty maths, Written and past exam question homework</a:t>
                      </a:r>
                      <a:endParaRPr sz="1200" u="none" strike="noStrike" cap="none">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Proportion and percentages</a:t>
                      </a:r>
                      <a:endParaRPr/>
                    </a:p>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Transformations</a:t>
                      </a:r>
                      <a:endParaRPr/>
                    </a:p>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Graphs and sequences</a:t>
                      </a:r>
                      <a:endParaRPr sz="1200" u="none" strike="noStrike" cap="none">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 </a:t>
                      </a:r>
                      <a:endParaRPr sz="1200" u="none" strike="noStrike" cap="none">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a:solidFill>
                            <a:srgbClr val="000000"/>
                          </a:solidFill>
                          <a:latin typeface="Calibri"/>
                          <a:ea typeface="Calibri"/>
                          <a:cs typeface="Calibri"/>
                          <a:sym typeface="Calibri"/>
                        </a:rPr>
                        <a:t>Assessment: Progress test, MemRi, Hegarty maths, Written and past exam question homework and</a:t>
                      </a:r>
                      <a:endParaRPr/>
                    </a:p>
                    <a:p>
                      <a:pPr marL="0" marR="0" lvl="0" indent="0" algn="l" rtl="0">
                        <a:lnSpc>
                          <a:spcPct val="107000"/>
                        </a:lnSpc>
                        <a:spcBef>
                          <a:spcPts val="0"/>
                        </a:spcBef>
                        <a:spcAft>
                          <a:spcPts val="0"/>
                        </a:spcAft>
                        <a:buNone/>
                      </a:pPr>
                      <a:r>
                        <a:rPr lang="en-GB" sz="1200" b="1" u="none" strike="noStrike" cap="none">
                          <a:solidFill>
                            <a:srgbClr val="000000"/>
                          </a:solidFill>
                          <a:latin typeface="Calibri"/>
                          <a:ea typeface="Calibri"/>
                          <a:cs typeface="Calibri"/>
                          <a:sym typeface="Calibri"/>
                        </a:rPr>
                        <a:t>Progress check.</a:t>
                      </a:r>
                      <a:endParaRPr sz="600" b="0" u="none" strike="noStrike" cap="none">
                        <a:solidFill>
                          <a:schemeClr val="dk1"/>
                        </a:solidFill>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198750">
                <a:tc>
                  <a:txBody>
                    <a:bodyPr/>
                    <a:lstStyle/>
                    <a:p>
                      <a:pPr marL="0" marR="0" lvl="0" indent="0" algn="l" rtl="0">
                        <a:lnSpc>
                          <a:spcPct val="107000"/>
                        </a:lnSpc>
                        <a:spcBef>
                          <a:spcPts val="0"/>
                        </a:spcBef>
                        <a:spcAft>
                          <a:spcPts val="0"/>
                        </a:spcAft>
                        <a:buNone/>
                      </a:pPr>
                      <a:endParaRPr sz="12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198750">
                <a:tc>
                  <a:txBody>
                    <a:bodyPr/>
                    <a:lstStyle/>
                    <a:p>
                      <a:pPr marL="0" marR="0" lvl="0" indent="0" algn="l" rtl="0">
                        <a:lnSpc>
                          <a:spcPct val="107000"/>
                        </a:lnSpc>
                        <a:spcBef>
                          <a:spcPts val="0"/>
                        </a:spcBef>
                        <a:spcAft>
                          <a:spcPts val="0"/>
                        </a:spcAft>
                        <a:buNone/>
                      </a:pPr>
                      <a:r>
                        <a:rPr lang="en-GB" sz="1400" b="1" i="0" u="none" strike="noStrike" cap="none" dirty="0">
                          <a:solidFill>
                            <a:schemeClr val="lt1"/>
                          </a:solidFill>
                          <a:latin typeface="Arial"/>
                          <a:cs typeface="Arial"/>
                          <a:sym typeface="Arial"/>
                        </a:rPr>
                        <a:t> </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rPr>
                        <a:t>Summer 1</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rPr>
                        <a:t>Summer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1418300">
                <a:tc>
                  <a:txBody>
                    <a:bodyPr/>
                    <a:lstStyle/>
                    <a:p>
                      <a:pPr marL="0" marR="0" lvl="0" indent="0" algn="l" rtl="0">
                        <a:lnSpc>
                          <a:spcPct val="107000"/>
                        </a:lnSpc>
                        <a:spcBef>
                          <a:spcPts val="0"/>
                        </a:spcBef>
                        <a:spcAft>
                          <a:spcPts val="0"/>
                        </a:spcAft>
                        <a:buNone/>
                      </a:pPr>
                      <a:r>
                        <a:rPr lang="en-GB" sz="1400" b="1" i="0" u="none" strike="noStrike" cap="none" dirty="0">
                          <a:solidFill>
                            <a:schemeClr val="lt1"/>
                          </a:solidFill>
                          <a:latin typeface="Arial"/>
                          <a:cs typeface="Arial"/>
                          <a:sym typeface="Arial"/>
                        </a:rPr>
                        <a:t>Focus/Context for Learning</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Angles</a:t>
                      </a:r>
                      <a:endParaRPr dirty="0"/>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Probability</a:t>
                      </a:r>
                      <a:endParaRPr dirty="0"/>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Equations and formulae</a:t>
                      </a:r>
                      <a:endParaRPr dirty="0"/>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Number</a:t>
                      </a:r>
                      <a:endParaRPr dirty="0"/>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Graphs and sequences</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solidFill>
                            <a:srgbClr val="000000"/>
                          </a:solidFill>
                          <a:latin typeface="Calibri"/>
                          <a:ea typeface="Calibri"/>
                          <a:cs typeface="Calibri"/>
                          <a:sym typeface="Calibri"/>
                        </a:rPr>
                        <a:t>Assessment: Class test, progress test, </a:t>
                      </a:r>
                      <a:r>
                        <a:rPr lang="en-GB" sz="1200" b="1" u="none" strike="noStrike" cap="none" dirty="0" err="1">
                          <a:solidFill>
                            <a:srgbClr val="000000"/>
                          </a:solidFill>
                          <a:latin typeface="Calibri"/>
                          <a:ea typeface="Calibri"/>
                          <a:cs typeface="Calibri"/>
                          <a:sym typeface="Calibri"/>
                        </a:rPr>
                        <a:t>MemRi</a:t>
                      </a:r>
                      <a:r>
                        <a:rPr lang="en-GB" sz="1200" b="1" u="none" strike="noStrike" cap="none" dirty="0">
                          <a:solidFill>
                            <a:srgbClr val="000000"/>
                          </a:solidFill>
                          <a:latin typeface="Calibri"/>
                          <a:ea typeface="Calibri"/>
                          <a:cs typeface="Calibri"/>
                          <a:sym typeface="Calibri"/>
                        </a:rPr>
                        <a:t>, Hegarty maths, Written and past exam question homework</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Calculations </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Constructions</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solidFill>
                            <a:srgbClr val="000000"/>
                          </a:solidFill>
                          <a:latin typeface="Calibri"/>
                          <a:ea typeface="Calibri"/>
                          <a:cs typeface="Calibri"/>
                          <a:sym typeface="Calibri"/>
                        </a:rPr>
                        <a:t>Assessment: Progress test, </a:t>
                      </a:r>
                      <a:r>
                        <a:rPr lang="en-GB" sz="1200" b="1" u="none" strike="noStrike" cap="none" dirty="0" err="1">
                          <a:solidFill>
                            <a:srgbClr val="000000"/>
                          </a:solidFill>
                          <a:latin typeface="Calibri"/>
                          <a:ea typeface="Calibri"/>
                          <a:cs typeface="Calibri"/>
                          <a:sym typeface="Calibri"/>
                        </a:rPr>
                        <a:t>MemRi</a:t>
                      </a:r>
                      <a:r>
                        <a:rPr lang="en-GB" sz="1200" b="1" u="none" strike="noStrike" cap="none" dirty="0">
                          <a:solidFill>
                            <a:srgbClr val="000000"/>
                          </a:solidFill>
                          <a:latin typeface="Calibri"/>
                          <a:ea typeface="Calibri"/>
                          <a:cs typeface="Calibri"/>
                          <a:sym typeface="Calibri"/>
                        </a:rPr>
                        <a:t>, Hegarty maths, Written and past exam question homework and</a:t>
                      </a:r>
                      <a:endParaRPr dirty="0"/>
                    </a:p>
                    <a:p>
                      <a:pPr marL="0" marR="0" lvl="0" indent="0" algn="l" rtl="0">
                        <a:lnSpc>
                          <a:spcPct val="107000"/>
                        </a:lnSpc>
                        <a:spcBef>
                          <a:spcPts val="0"/>
                        </a:spcBef>
                        <a:spcAft>
                          <a:spcPts val="0"/>
                        </a:spcAft>
                        <a:buNone/>
                      </a:pPr>
                      <a:r>
                        <a:rPr lang="en-GB" sz="1200" b="1" u="none" strike="noStrike" cap="none" dirty="0">
                          <a:solidFill>
                            <a:srgbClr val="000000"/>
                          </a:solidFill>
                          <a:latin typeface="Calibri"/>
                          <a:ea typeface="Calibri"/>
                          <a:cs typeface="Calibri"/>
                          <a:sym typeface="Calibri"/>
                        </a:rPr>
                        <a:t>Progress check.</a:t>
                      </a:r>
                      <a:endParaRPr sz="600" b="0" u="none" strike="noStrike" cap="none" dirty="0">
                        <a:solidFill>
                          <a:schemeClr val="dk1"/>
                        </a:solidFill>
                        <a:latin typeface="Calibri"/>
                        <a:ea typeface="Calibri"/>
                        <a:cs typeface="Calibri"/>
                        <a:sym typeface="Calibri"/>
                      </a:endParaRPr>
                    </a:p>
                    <a:p>
                      <a:pPr marL="0" marR="0" lvl="0" indent="0" algn="l" rtl="0">
                        <a:lnSpc>
                          <a:spcPct val="107000"/>
                        </a:lnSpc>
                        <a:spcBef>
                          <a:spcPts val="0"/>
                        </a:spcBef>
                        <a:spcAft>
                          <a:spcPts val="0"/>
                        </a:spcAft>
                        <a:buNone/>
                      </a:pPr>
                      <a:r>
                        <a:rPr lang="en-GB" sz="600" u="none" strike="noStrike" cap="none" dirty="0">
                          <a:latin typeface="Calibri"/>
                          <a:ea typeface="Calibri"/>
                          <a:cs typeface="Calibri"/>
                          <a:sym typeface="Calibri"/>
                        </a:rPr>
                        <a:t> </a:t>
                      </a:r>
                      <a:endParaRPr sz="6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AP2</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29" name="Google Shape;93;p13">
            <a:extLst>
              <a:ext uri="{FF2B5EF4-FFF2-40B4-BE49-F238E27FC236}">
                <a16:creationId xmlns:a16="http://schemas.microsoft.com/office/drawing/2014/main" id="{C8A78E7C-D6CC-4B4A-BE67-9E4A95EE3260}"/>
              </a:ext>
            </a:extLst>
          </p:cNvPr>
          <p:cNvSpPr/>
          <p:nvPr/>
        </p:nvSpPr>
        <p:spPr>
          <a:xfrm>
            <a:off x="1" y="840483"/>
            <a:ext cx="6223000"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b="1">
                <a:solidFill>
                  <a:srgbClr val="0B703C"/>
                </a:solidFill>
                <a:latin typeface="Tahoma"/>
                <a:ea typeface="Tahoma"/>
                <a:cs typeface="Tahoma"/>
                <a:sym typeface="Tahoma"/>
              </a:rPr>
              <a:t>Head of Department:  Ms A. Toprak</a:t>
            </a:r>
            <a:endParaRPr sz="1800">
              <a:solidFill>
                <a:schemeClr val="dk1"/>
              </a:solidFill>
              <a:latin typeface="Tahoma"/>
              <a:ea typeface="Tahoma"/>
              <a:cs typeface="Tahoma"/>
              <a:sym typeface="Tahoma"/>
            </a:endParaRPr>
          </a:p>
        </p:txBody>
      </p:sp>
      <p:sp>
        <p:nvSpPr>
          <p:cNvPr id="30" name="Google Shape;94;p13">
            <a:extLst>
              <a:ext uri="{FF2B5EF4-FFF2-40B4-BE49-F238E27FC236}">
                <a16:creationId xmlns:a16="http://schemas.microsoft.com/office/drawing/2014/main" id="{428CE6AA-123F-4793-A038-0212531A0EC8}"/>
              </a:ext>
            </a:extLst>
          </p:cNvPr>
          <p:cNvSpPr txBox="1"/>
          <p:nvPr/>
        </p:nvSpPr>
        <p:spPr>
          <a:xfrm>
            <a:off x="268335" y="1235958"/>
            <a:ext cx="6195966" cy="181588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400" dirty="0">
                <a:solidFill>
                  <a:schemeClr val="dk1"/>
                </a:solidFill>
                <a:latin typeface="Calibri"/>
                <a:ea typeface="Calibri"/>
                <a:cs typeface="Calibri"/>
                <a:sym typeface="Calibri"/>
              </a:rPr>
              <a:t>Mathematics is a creative and highly interconnected discipline that has been developed over centuries, providing the solution to some of history’s most intriguing problems. It is essential to everyday life, critical to science, technology and engineering, and necessary for financial literacy and most forms of employment. A high-quality mathematics education therefore provides a foundation for understanding the world, the ability to reason mathematically, an appreciation of the beauty and power of mathematics, and a sense of enjoyment and curiosity about the subject.</a:t>
            </a:r>
            <a:endParaRPr sz="1400" b="1" dirty="0">
              <a:solidFill>
                <a:schemeClr val="dk1"/>
              </a:solidFill>
              <a:latin typeface="Calibri"/>
              <a:ea typeface="Calibri"/>
              <a:cs typeface="Calibri"/>
              <a:sym typeface="Calibri"/>
            </a:endParaRPr>
          </a:p>
        </p:txBody>
      </p:sp>
      <p:sp>
        <p:nvSpPr>
          <p:cNvPr id="31" name="Google Shape;95;p13">
            <a:extLst>
              <a:ext uri="{FF2B5EF4-FFF2-40B4-BE49-F238E27FC236}">
                <a16:creationId xmlns:a16="http://schemas.microsoft.com/office/drawing/2014/main" id="{B295ADE8-8B9C-444C-9140-5E626C6C0171}"/>
              </a:ext>
            </a:extLst>
          </p:cNvPr>
          <p:cNvSpPr/>
          <p:nvPr/>
        </p:nvSpPr>
        <p:spPr>
          <a:xfrm>
            <a:off x="50408" y="826593"/>
            <a:ext cx="6368267" cy="369332"/>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GB" sz="1800" b="1">
                <a:solidFill>
                  <a:srgbClr val="AFABAB"/>
                </a:solidFill>
                <a:latin typeface="Tahoma"/>
                <a:ea typeface="Tahoma"/>
                <a:cs typeface="Tahoma"/>
                <a:sym typeface="Tahoma"/>
              </a:rPr>
              <a:t>Year 7</a:t>
            </a:r>
            <a:endParaRPr sz="1800">
              <a:solidFill>
                <a:srgbClr val="AFABAB"/>
              </a:solidFill>
              <a:latin typeface="Tahoma"/>
              <a:ea typeface="Tahoma"/>
              <a:cs typeface="Tahoma"/>
              <a:sym typeface="Tahoma"/>
            </a:endParaRPr>
          </a:p>
        </p:txBody>
      </p:sp>
    </p:spTree>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Google Shape;84;p13">
            <a:extLst>
              <a:ext uri="{FF2B5EF4-FFF2-40B4-BE49-F238E27FC236}">
                <a16:creationId xmlns:a16="http://schemas.microsoft.com/office/drawing/2014/main" id="{99671381-FEB1-4CFF-8831-B2AEE5E30FAB}"/>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 name="Google Shape;85;p13">
            <a:extLst>
              <a:ext uri="{FF2B5EF4-FFF2-40B4-BE49-F238E27FC236}">
                <a16:creationId xmlns:a16="http://schemas.microsoft.com/office/drawing/2014/main" id="{2E52F855-4D32-4D9F-87F3-FF4DB18E4029}"/>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2" name="Google Shape;86;p13">
            <a:extLst>
              <a:ext uri="{FF2B5EF4-FFF2-40B4-BE49-F238E27FC236}">
                <a16:creationId xmlns:a16="http://schemas.microsoft.com/office/drawing/2014/main" id="{F542E390-CA1D-4AB7-A1C1-0B9FAD804B9B}"/>
              </a:ext>
            </a:extLst>
          </p:cNvPr>
          <p:cNvSpPr/>
          <p:nvPr/>
        </p:nvSpPr>
        <p:spPr>
          <a:xfrm rot="10039862">
            <a:off x="4986273" y="-1717994"/>
            <a:ext cx="11026775" cy="9698355"/>
          </a:xfrm>
          <a:prstGeom prst="rtTriangle">
            <a:avLst/>
          </a:prstGeom>
          <a:solidFill>
            <a:srgbClr val="F2F2F2">
              <a:alpha val="98823"/>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3" name="Google Shape;87;p13">
            <a:extLst>
              <a:ext uri="{FF2B5EF4-FFF2-40B4-BE49-F238E27FC236}">
                <a16:creationId xmlns:a16="http://schemas.microsoft.com/office/drawing/2014/main" id="{4BF86566-9ABD-480C-90F5-31C2EE758737}"/>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24" name="Google Shape;88;p13">
            <a:extLst>
              <a:ext uri="{FF2B5EF4-FFF2-40B4-BE49-F238E27FC236}">
                <a16:creationId xmlns:a16="http://schemas.microsoft.com/office/drawing/2014/main" id="{1AE2B785-EEFD-43CC-BE47-2F751C02C50B}"/>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25" name="Google Shape;89;p13">
            <a:extLst>
              <a:ext uri="{FF2B5EF4-FFF2-40B4-BE49-F238E27FC236}">
                <a16:creationId xmlns:a16="http://schemas.microsoft.com/office/drawing/2014/main" id="{1A76F8BE-E980-4124-8B4C-3BBBB61E6A62}"/>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 name="Google Shape;90;p13">
            <a:extLst>
              <a:ext uri="{FF2B5EF4-FFF2-40B4-BE49-F238E27FC236}">
                <a16:creationId xmlns:a16="http://schemas.microsoft.com/office/drawing/2014/main" id="{7CC666FA-76EA-4B77-A7CA-DB1DFF14C87C}"/>
              </a:ext>
            </a:extLst>
          </p:cNvPr>
          <p:cNvSpPr txBox="1"/>
          <p:nvPr/>
        </p:nvSpPr>
        <p:spPr>
          <a:xfrm>
            <a:off x="3298195" y="9682490"/>
            <a:ext cx="338554" cy="2616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100" dirty="0">
                <a:solidFill>
                  <a:srgbClr val="0B703C"/>
                </a:solidFill>
                <a:latin typeface="Tahoma"/>
                <a:ea typeface="Tahoma"/>
                <a:cs typeface="Tahoma"/>
                <a:sym typeface="Tahoma"/>
              </a:rPr>
              <a:t>11</a:t>
            </a:r>
            <a:endParaRPr sz="1100" dirty="0">
              <a:solidFill>
                <a:srgbClr val="0B703C"/>
              </a:solidFill>
              <a:latin typeface="Tahoma"/>
              <a:ea typeface="Tahoma"/>
              <a:cs typeface="Tahoma"/>
              <a:sym typeface="Tahoma"/>
            </a:endParaRPr>
          </a:p>
        </p:txBody>
      </p:sp>
      <p:sp>
        <p:nvSpPr>
          <p:cNvPr id="27" name="Google Shape;91;p13">
            <a:extLst>
              <a:ext uri="{FF2B5EF4-FFF2-40B4-BE49-F238E27FC236}">
                <a16:creationId xmlns:a16="http://schemas.microsoft.com/office/drawing/2014/main" id="{1A2008EE-D9BB-409A-8970-B7FBED3CF645}"/>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a:solidFill>
                  <a:srgbClr val="FFFFFF"/>
                </a:solidFill>
                <a:latin typeface="Arial"/>
                <a:ea typeface="Arial"/>
                <a:cs typeface="Arial"/>
                <a:sym typeface="Arial"/>
              </a:rPr>
              <a:t>MFL: French</a:t>
            </a:r>
            <a:endParaRPr sz="2000" b="0" i="0" u="none" strike="noStrike" cap="none">
              <a:solidFill>
                <a:schemeClr val="dk1"/>
              </a:solidFill>
              <a:latin typeface="Arial"/>
              <a:ea typeface="Arial"/>
              <a:cs typeface="Arial"/>
              <a:sym typeface="Arial"/>
            </a:endParaRPr>
          </a:p>
        </p:txBody>
      </p:sp>
      <p:sp>
        <p:nvSpPr>
          <p:cNvPr id="28" name="Google Shape;92;p13">
            <a:extLst>
              <a:ext uri="{FF2B5EF4-FFF2-40B4-BE49-F238E27FC236}">
                <a16:creationId xmlns:a16="http://schemas.microsoft.com/office/drawing/2014/main" id="{2161AD6F-1DD5-4658-9065-A077C4DF107C}"/>
              </a:ext>
            </a:extLst>
          </p:cNvPr>
          <p:cNvSpPr/>
          <p:nvPr/>
        </p:nvSpPr>
        <p:spPr>
          <a:xfrm>
            <a:off x="1" y="886977"/>
            <a:ext cx="6223000"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b="1">
                <a:solidFill>
                  <a:srgbClr val="0B703C"/>
                </a:solidFill>
                <a:latin typeface="Tahoma"/>
                <a:ea typeface="Tahoma"/>
                <a:cs typeface="Tahoma"/>
                <a:sym typeface="Tahoma"/>
              </a:rPr>
              <a:t>Head of Department:  Ms C. Mauris-Blanc</a:t>
            </a:r>
            <a:endParaRPr sz="1800">
              <a:solidFill>
                <a:schemeClr val="dk1"/>
              </a:solidFill>
              <a:latin typeface="Tahoma"/>
              <a:ea typeface="Tahoma"/>
              <a:cs typeface="Tahoma"/>
              <a:sym typeface="Tahoma"/>
            </a:endParaRPr>
          </a:p>
        </p:txBody>
      </p:sp>
      <p:graphicFrame>
        <p:nvGraphicFramePr>
          <p:cNvPr id="29" name="Google Shape;93;p13">
            <a:extLst>
              <a:ext uri="{FF2B5EF4-FFF2-40B4-BE49-F238E27FC236}">
                <a16:creationId xmlns:a16="http://schemas.microsoft.com/office/drawing/2014/main" id="{642EE5D1-2D47-49FF-A2AB-FEE457152CA2}"/>
              </a:ext>
            </a:extLst>
          </p:cNvPr>
          <p:cNvGraphicFramePr/>
          <p:nvPr>
            <p:extLst>
              <p:ext uri="{D42A27DB-BD31-4B8C-83A1-F6EECF244321}">
                <p14:modId xmlns:p14="http://schemas.microsoft.com/office/powerpoint/2010/main" val="2479410625"/>
              </p:ext>
            </p:extLst>
          </p:nvPr>
        </p:nvGraphicFramePr>
        <p:xfrm>
          <a:off x="203401" y="1414638"/>
          <a:ext cx="6451199" cy="8264373"/>
        </p:xfrm>
        <a:graphic>
          <a:graphicData uri="http://schemas.openxmlformats.org/drawingml/2006/table">
            <a:tbl>
              <a:tblPr firstRow="1" firstCol="1" bandRow="1">
                <a:noFill/>
              </a:tblPr>
              <a:tblGrid>
                <a:gridCol w="1281702">
                  <a:extLst>
                    <a:ext uri="{9D8B030D-6E8A-4147-A177-3AD203B41FA5}">
                      <a16:colId xmlns:a16="http://schemas.microsoft.com/office/drawing/2014/main" val="20000"/>
                    </a:ext>
                  </a:extLst>
                </a:gridCol>
                <a:gridCol w="2559246">
                  <a:extLst>
                    <a:ext uri="{9D8B030D-6E8A-4147-A177-3AD203B41FA5}">
                      <a16:colId xmlns:a16="http://schemas.microsoft.com/office/drawing/2014/main" val="20001"/>
                    </a:ext>
                  </a:extLst>
                </a:gridCol>
                <a:gridCol w="2610251">
                  <a:extLst>
                    <a:ext uri="{9D8B030D-6E8A-4147-A177-3AD203B41FA5}">
                      <a16:colId xmlns:a16="http://schemas.microsoft.com/office/drawing/2014/main" val="20002"/>
                    </a:ext>
                  </a:extLst>
                </a:gridCol>
              </a:tblGrid>
              <a:tr h="218675">
                <a:tc>
                  <a:txBody>
                    <a:bodyPr/>
                    <a:lstStyle/>
                    <a:p>
                      <a:pPr marL="0" marR="0" lvl="0" indent="0" algn="l" rtl="0">
                        <a:lnSpc>
                          <a:spcPct val="107000"/>
                        </a:lnSpc>
                        <a:spcBef>
                          <a:spcPts val="0"/>
                        </a:spcBef>
                        <a:spcAft>
                          <a:spcPts val="0"/>
                        </a:spcAft>
                        <a:buNone/>
                      </a:pPr>
                      <a:endParaRPr sz="14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i="0" u="none" strike="noStrike" cap="none" dirty="0">
                          <a:solidFill>
                            <a:schemeClr val="lt1"/>
                          </a:solidFill>
                          <a:latin typeface="Calibri"/>
                          <a:ea typeface="Calibri"/>
                          <a:cs typeface="Calibri"/>
                          <a:sym typeface="Calibri"/>
                        </a:rPr>
                        <a:t>Autumn 1</a:t>
                      </a:r>
                      <a:endParaRPr sz="1400" b="1" i="0"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i="0" u="none" strike="noStrike" cap="none" dirty="0">
                          <a:solidFill>
                            <a:schemeClr val="lt1"/>
                          </a:solidFill>
                          <a:latin typeface="Calibri"/>
                          <a:ea typeface="Calibri"/>
                          <a:cs typeface="Calibri"/>
                          <a:sym typeface="Calibri"/>
                        </a:rPr>
                        <a:t>Autumn 2</a:t>
                      </a:r>
                      <a:endParaRPr sz="1400" b="1" i="0"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2327142">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Focus/ Context for Learning</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1" u="sng" strike="noStrike" cap="none" dirty="0">
                          <a:latin typeface="Calibri"/>
                          <a:ea typeface="Calibri"/>
                          <a:cs typeface="Calibri"/>
                          <a:sym typeface="Calibri"/>
                        </a:rPr>
                        <a:t>Tout sur </a:t>
                      </a:r>
                      <a:r>
                        <a:rPr lang="en-GB" sz="1200" b="1" u="sng" strike="noStrike" cap="none" dirty="0" err="1">
                          <a:latin typeface="Calibri"/>
                          <a:ea typeface="Calibri"/>
                          <a:cs typeface="Calibri"/>
                          <a:sym typeface="Calibri"/>
                        </a:rPr>
                        <a:t>moi</a:t>
                      </a:r>
                      <a:r>
                        <a:rPr lang="en-GB" sz="1200" b="1" u="sng" strike="noStrike" cap="none" dirty="0">
                          <a:latin typeface="Calibri"/>
                          <a:ea typeface="Calibri"/>
                          <a:cs typeface="Calibri"/>
                          <a:sym typeface="Calibri"/>
                        </a:rPr>
                        <a:t>.</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Learn numbers and the months of the year. Say where you live, what languages you speak and your nationality.</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Describe your appearance and that of another person</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Name and describe your favourite object.</a:t>
                      </a:r>
                      <a:endParaRPr sz="12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Name some French-speaking parts of the world.</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b="1" u="sng" strike="noStrike" cap="none" dirty="0">
                          <a:latin typeface="Calibri"/>
                          <a:ea typeface="Calibri"/>
                          <a:cs typeface="Calibri"/>
                          <a:sym typeface="Calibri"/>
                        </a:rPr>
                        <a:t>Mon Monde</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Describe personality. </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Describe your family. </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Give opinions of school subjects</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your friends and how long you have known them.</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in detail about your family and home.</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Analyse differences in your personality (past/present).</a:t>
                      </a:r>
                      <a:endParaRPr sz="1200" u="none" strike="noStrike" cap="none" dirty="0">
                        <a:latin typeface="Calibri"/>
                        <a:ea typeface="Calibri"/>
                        <a:cs typeface="Calibri"/>
                        <a:sym typeface="Calibri"/>
                      </a:endParaRPr>
                    </a:p>
                    <a:p>
                      <a:pPr marL="0" marR="0" lvl="0" indent="0" algn="l" rtl="0">
                        <a:lnSpc>
                          <a:spcPct val="107000"/>
                        </a:lnSpc>
                        <a:spcBef>
                          <a:spcPts val="200"/>
                        </a:spcBef>
                        <a:spcAft>
                          <a:spcPts val="0"/>
                        </a:spcAft>
                        <a:buNone/>
                      </a:pPr>
                      <a:r>
                        <a:rPr lang="en-GB" sz="1200" u="none" strike="noStrike" cap="none" dirty="0">
                          <a:latin typeface="Calibri"/>
                          <a:ea typeface="Calibri"/>
                          <a:cs typeface="Calibri"/>
                          <a:sym typeface="Calibri"/>
                        </a:rPr>
                        <a:t> </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218675">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 </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218675">
                <a:tc>
                  <a:txBody>
                    <a:bodyPr/>
                    <a:lstStyle/>
                    <a:p>
                      <a:pPr marL="0" marR="0" lvl="0" indent="0" algn="l" rtl="0">
                        <a:lnSpc>
                          <a:spcPct val="107000"/>
                        </a:lnSpc>
                        <a:spcBef>
                          <a:spcPts val="0"/>
                        </a:spcBef>
                        <a:spcAft>
                          <a:spcPts val="0"/>
                        </a:spcAft>
                        <a:buNone/>
                      </a:pPr>
                      <a:r>
                        <a:rPr lang="en-GB" sz="1400" b="1" u="none" strike="noStrike" cap="none">
                          <a:solidFill>
                            <a:schemeClr val="bg1"/>
                          </a:solidFill>
                          <a:latin typeface="Calibri"/>
                          <a:ea typeface="Calibri"/>
                          <a:cs typeface="Calibri"/>
                          <a:sym typeface="Calibri"/>
                        </a:rPr>
                        <a:t> </a:t>
                      </a:r>
                      <a:endParaRPr sz="1400" b="1"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lt1"/>
                          </a:solidFill>
                          <a:latin typeface="Calibri"/>
                          <a:ea typeface="Calibri"/>
                          <a:cs typeface="Calibri"/>
                          <a:sym typeface="Calibri"/>
                        </a:rPr>
                        <a:t>Spring 1</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Spring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1909394">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Focus/ Context for Learning</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1" u="sng" strike="noStrike" cap="none" dirty="0" err="1">
                          <a:latin typeface="Calibri"/>
                          <a:ea typeface="Calibri"/>
                          <a:cs typeface="Calibri"/>
                          <a:sym typeface="Calibri"/>
                        </a:rPr>
                        <a:t>Autour</a:t>
                      </a:r>
                      <a:r>
                        <a:rPr lang="en-GB" sz="1200" b="1" u="sng" strike="noStrike" cap="none" dirty="0">
                          <a:latin typeface="Calibri"/>
                          <a:ea typeface="Calibri"/>
                          <a:cs typeface="Calibri"/>
                          <a:sym typeface="Calibri"/>
                        </a:rPr>
                        <a:t> de Moi </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the school and where you live.</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different places to live.</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leisure activities and personal possessions.</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animals and colours.</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b="1" u="sng" strike="noStrike" cap="none" dirty="0">
                          <a:latin typeface="Calibri"/>
                          <a:ea typeface="Calibri"/>
                          <a:cs typeface="Calibri"/>
                          <a:sym typeface="Calibri"/>
                        </a:rPr>
                        <a:t>À table!</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food.</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Give opinions of food and drink.</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your favourite restaurant and order food. </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Understand quantities and recipes.</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food and art.</a:t>
                      </a:r>
                      <a:endParaRPr dirty="0"/>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Grammar, language strategies and pronunciation.</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218675">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 </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218675">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 </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Summer 1</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Summer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2744890">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Focus/ Context for Learning</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1" u="sng" strike="noStrike" cap="none" dirty="0">
                          <a:latin typeface="Calibri"/>
                          <a:ea typeface="Calibri"/>
                          <a:cs typeface="Calibri"/>
                          <a:sym typeface="Calibri"/>
                        </a:rPr>
                        <a:t>Mon Quartier.</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Understand places in town.</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Describe a town.</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Say what activities you can do at different places.</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Ask for and give directions. </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Arrange to go out.</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Discuss meeting places.</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Identify and describe the location of places on a map.</a:t>
                      </a:r>
                      <a:endParaRPr sz="1200" u="none" strike="noStrike" cap="none" dirty="0">
                        <a:latin typeface="Calibri"/>
                        <a:ea typeface="Calibri"/>
                        <a:cs typeface="Calibri"/>
                        <a:sym typeface="Calibri"/>
                      </a:endParaRPr>
                    </a:p>
                    <a:p>
                      <a:pPr marL="0" marR="0" lvl="0" indent="0" algn="l" rtl="0">
                        <a:lnSpc>
                          <a:spcPct val="107000"/>
                        </a:lnSpc>
                        <a:spcBef>
                          <a:spcPts val="200"/>
                        </a:spcBef>
                        <a:spcAft>
                          <a:spcPts val="0"/>
                        </a:spcAft>
                        <a:buFont typeface="Arial" panose="020B0604020202020204" pitchFamily="34" charset="0"/>
                        <a:buNone/>
                      </a:pP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 </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b="1" u="sng" strike="noStrike" cap="none" dirty="0" err="1">
                          <a:latin typeface="Calibri"/>
                          <a:ea typeface="Calibri"/>
                          <a:cs typeface="Calibri"/>
                          <a:sym typeface="Calibri"/>
                        </a:rPr>
                        <a:t>Ça</a:t>
                      </a:r>
                      <a:r>
                        <a:rPr lang="en-GB" sz="1200" b="1" u="sng" strike="noStrike" cap="none" dirty="0">
                          <a:latin typeface="Calibri"/>
                          <a:ea typeface="Calibri"/>
                          <a:cs typeface="Calibri"/>
                          <a:sym typeface="Calibri"/>
                        </a:rPr>
                        <a:t> </a:t>
                      </a:r>
                      <a:r>
                        <a:rPr lang="en-GB" sz="1200" b="1" u="sng" strike="noStrike" cap="none" dirty="0" err="1">
                          <a:latin typeface="Calibri"/>
                          <a:ea typeface="Calibri"/>
                          <a:cs typeface="Calibri"/>
                          <a:sym typeface="Calibri"/>
                        </a:rPr>
                        <a:t>c’est</a:t>
                      </a:r>
                      <a:r>
                        <a:rPr lang="en-GB" sz="1200" b="1" u="sng" strike="noStrike" cap="none" dirty="0">
                          <a:latin typeface="Calibri"/>
                          <a:ea typeface="Calibri"/>
                          <a:cs typeface="Calibri"/>
                          <a:sym typeface="Calibri"/>
                        </a:rPr>
                        <a:t> mon </a:t>
                      </a:r>
                      <a:r>
                        <a:rPr lang="en-GB" sz="1200" b="1" u="sng" strike="noStrike" cap="none" dirty="0" err="1">
                          <a:latin typeface="Calibri"/>
                          <a:ea typeface="Calibri"/>
                          <a:cs typeface="Calibri"/>
                          <a:sym typeface="Calibri"/>
                        </a:rPr>
                        <a:t>truc</a:t>
                      </a:r>
                      <a:r>
                        <a:rPr lang="en-GB" sz="1200" b="1" u="sng" strike="noStrike" cap="none" dirty="0">
                          <a:latin typeface="Calibri"/>
                          <a:ea typeface="Calibri"/>
                          <a:cs typeface="Calibri"/>
                          <a:sym typeface="Calibri"/>
                        </a:rPr>
                        <a:t>!</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Present tense of regular and irregular verbs.</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Possessive adjectives (Son-</a:t>
                      </a:r>
                      <a:r>
                        <a:rPr lang="en-GB" sz="1200" u="none" strike="noStrike" cap="none" dirty="0" err="1">
                          <a:latin typeface="Calibri"/>
                          <a:ea typeface="Calibri"/>
                          <a:cs typeface="Calibri"/>
                          <a:sym typeface="Calibri"/>
                        </a:rPr>
                        <a:t>sa</a:t>
                      </a:r>
                      <a:r>
                        <a:rPr lang="en-GB" sz="1200" u="none" strike="noStrike" cap="none" dirty="0">
                          <a:latin typeface="Calibri"/>
                          <a:ea typeface="Calibri"/>
                          <a:cs typeface="Calibri"/>
                          <a:sym typeface="Calibri"/>
                        </a:rPr>
                        <a:t>-</a:t>
                      </a:r>
                      <a:r>
                        <a:rPr lang="en-GB" sz="1200" u="none" strike="noStrike" cap="none" dirty="0" err="1">
                          <a:latin typeface="Calibri"/>
                          <a:ea typeface="Calibri"/>
                          <a:cs typeface="Calibri"/>
                          <a:sym typeface="Calibri"/>
                        </a:rPr>
                        <a:t>ses</a:t>
                      </a:r>
                      <a:r>
                        <a:rPr lang="en-GB" sz="1200" u="none" strike="noStrike" cap="none" dirty="0">
                          <a:latin typeface="Calibri"/>
                          <a:ea typeface="Calibri"/>
                          <a:cs typeface="Calibri"/>
                          <a:sym typeface="Calibri"/>
                        </a:rPr>
                        <a:t>).</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Reflexive verbs( se lever et se </a:t>
                      </a:r>
                      <a:r>
                        <a:rPr lang="en-GB" sz="1200" u="none" strike="noStrike" cap="none" dirty="0" err="1">
                          <a:latin typeface="Calibri"/>
                          <a:ea typeface="Calibri"/>
                          <a:cs typeface="Calibri"/>
                          <a:sym typeface="Calibri"/>
                        </a:rPr>
                        <a:t>coucher</a:t>
                      </a:r>
                      <a:r>
                        <a:rPr lang="en-GB" sz="1200" u="none" strike="noStrike" cap="none" dirty="0">
                          <a:latin typeface="Calibri"/>
                          <a:ea typeface="Calibri"/>
                          <a:cs typeface="Calibri"/>
                          <a:sym typeface="Calibri"/>
                        </a:rPr>
                        <a:t>).</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clothes and say what style you like.</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the weather and what you wear on different occasions.</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Say how often you do an activity. </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weekend activities.</a:t>
                      </a:r>
                      <a:endParaRPr sz="1200" u="none" strike="noStrike" cap="none" dirty="0">
                        <a:latin typeface="Calibri"/>
                        <a:ea typeface="Calibri"/>
                        <a:cs typeface="Calibri"/>
                        <a:sym typeface="Calibri"/>
                      </a:endParaRPr>
                    </a:p>
                    <a:p>
                      <a:pPr marL="171450" marR="0" lvl="0" indent="-171450" algn="l" rtl="0">
                        <a:lnSpc>
                          <a:spcPct val="107000"/>
                        </a:lnSpc>
                        <a:spcBef>
                          <a:spcPts val="20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music and national events.</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30" name="Google Shape;94;p13">
            <a:extLst>
              <a:ext uri="{FF2B5EF4-FFF2-40B4-BE49-F238E27FC236}">
                <a16:creationId xmlns:a16="http://schemas.microsoft.com/office/drawing/2014/main" id="{1E13A8D9-AD57-4BCB-AE8D-0F63FD6DDEFA}"/>
              </a:ext>
            </a:extLst>
          </p:cNvPr>
          <p:cNvSpPr/>
          <p:nvPr/>
        </p:nvSpPr>
        <p:spPr>
          <a:xfrm>
            <a:off x="50408" y="865782"/>
            <a:ext cx="6368267" cy="369332"/>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GB" sz="1800" b="1">
                <a:solidFill>
                  <a:srgbClr val="AFABAB"/>
                </a:solidFill>
                <a:latin typeface="Tahoma"/>
                <a:ea typeface="Tahoma"/>
                <a:cs typeface="Tahoma"/>
                <a:sym typeface="Tahoma"/>
              </a:rPr>
              <a:t>Year 7</a:t>
            </a:r>
            <a:endParaRPr sz="1800">
              <a:solidFill>
                <a:srgbClr val="AFABAB"/>
              </a:solidFill>
              <a:latin typeface="Tahoma"/>
              <a:ea typeface="Tahoma"/>
              <a:cs typeface="Tahoma"/>
              <a:sym typeface="Tahoma"/>
            </a:endParaRPr>
          </a:p>
        </p:txBody>
      </p:sp>
    </p:spTree>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Google Shape;84;p13">
            <a:extLst>
              <a:ext uri="{FF2B5EF4-FFF2-40B4-BE49-F238E27FC236}">
                <a16:creationId xmlns:a16="http://schemas.microsoft.com/office/drawing/2014/main" id="{C2BCC6E3-87AE-4B42-979C-523087687816}"/>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 name="Google Shape;85;p13">
            <a:extLst>
              <a:ext uri="{FF2B5EF4-FFF2-40B4-BE49-F238E27FC236}">
                <a16:creationId xmlns:a16="http://schemas.microsoft.com/office/drawing/2014/main" id="{606E179F-8146-423E-8FA7-3B038C9F4710}"/>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1" name="Google Shape;86;p13">
            <a:extLst>
              <a:ext uri="{FF2B5EF4-FFF2-40B4-BE49-F238E27FC236}">
                <a16:creationId xmlns:a16="http://schemas.microsoft.com/office/drawing/2014/main" id="{84A8AA20-490E-43E7-90C1-70FD3B04E54E}"/>
              </a:ext>
            </a:extLst>
          </p:cNvPr>
          <p:cNvSpPr/>
          <p:nvPr/>
        </p:nvSpPr>
        <p:spPr>
          <a:xfrm rot="10039862">
            <a:off x="4986273" y="-1717994"/>
            <a:ext cx="11026775" cy="9698355"/>
          </a:xfrm>
          <a:prstGeom prst="rtTriangle">
            <a:avLst/>
          </a:prstGeom>
          <a:solidFill>
            <a:srgbClr val="F2F2F2">
              <a:alpha val="98823"/>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2" name="Google Shape;87;p13">
            <a:extLst>
              <a:ext uri="{FF2B5EF4-FFF2-40B4-BE49-F238E27FC236}">
                <a16:creationId xmlns:a16="http://schemas.microsoft.com/office/drawing/2014/main" id="{9BEEA056-8547-4C94-84B5-A04C36D2F5E8}"/>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23" name="Google Shape;88;p13">
            <a:extLst>
              <a:ext uri="{FF2B5EF4-FFF2-40B4-BE49-F238E27FC236}">
                <a16:creationId xmlns:a16="http://schemas.microsoft.com/office/drawing/2014/main" id="{32ECB362-AB39-4DFB-9F97-7E12260FFA61}"/>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24" name="Google Shape;89;p13">
            <a:extLst>
              <a:ext uri="{FF2B5EF4-FFF2-40B4-BE49-F238E27FC236}">
                <a16:creationId xmlns:a16="http://schemas.microsoft.com/office/drawing/2014/main" id="{B7F3EED4-B69C-4BD8-8270-9D23F4BDC887}"/>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 name="Google Shape;90;p13">
            <a:extLst>
              <a:ext uri="{FF2B5EF4-FFF2-40B4-BE49-F238E27FC236}">
                <a16:creationId xmlns:a16="http://schemas.microsoft.com/office/drawing/2014/main" id="{467DFD63-BB22-4DBF-A88C-BB79E28414A7}"/>
              </a:ext>
            </a:extLst>
          </p:cNvPr>
          <p:cNvSpPr txBox="1"/>
          <p:nvPr/>
        </p:nvSpPr>
        <p:spPr>
          <a:xfrm>
            <a:off x="3298195" y="9682490"/>
            <a:ext cx="338554" cy="2616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100" dirty="0">
                <a:solidFill>
                  <a:srgbClr val="0B703C"/>
                </a:solidFill>
                <a:latin typeface="Tahoma"/>
                <a:ea typeface="Tahoma"/>
                <a:cs typeface="Tahoma"/>
                <a:sym typeface="Tahoma"/>
              </a:rPr>
              <a:t>12</a:t>
            </a:r>
            <a:endParaRPr dirty="0"/>
          </a:p>
        </p:txBody>
      </p:sp>
      <p:sp>
        <p:nvSpPr>
          <p:cNvPr id="26" name="Google Shape;91;p13">
            <a:extLst>
              <a:ext uri="{FF2B5EF4-FFF2-40B4-BE49-F238E27FC236}">
                <a16:creationId xmlns:a16="http://schemas.microsoft.com/office/drawing/2014/main" id="{241424DC-ED21-4BB8-AD4D-57C11019FD93}"/>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a:solidFill>
                  <a:srgbClr val="FFFFFF"/>
                </a:solidFill>
                <a:latin typeface="Arial"/>
                <a:ea typeface="Arial"/>
                <a:cs typeface="Arial"/>
                <a:sym typeface="Arial"/>
              </a:rPr>
              <a:t>MFL: Spanish</a:t>
            </a:r>
            <a:endParaRPr sz="2000" b="0" i="0" u="none" strike="noStrike" cap="none">
              <a:solidFill>
                <a:schemeClr val="dk1"/>
              </a:solidFill>
              <a:latin typeface="Arial"/>
              <a:ea typeface="Arial"/>
              <a:cs typeface="Arial"/>
              <a:sym typeface="Arial"/>
            </a:endParaRPr>
          </a:p>
        </p:txBody>
      </p:sp>
      <p:graphicFrame>
        <p:nvGraphicFramePr>
          <p:cNvPr id="27" name="Google Shape;92;p13">
            <a:extLst>
              <a:ext uri="{FF2B5EF4-FFF2-40B4-BE49-F238E27FC236}">
                <a16:creationId xmlns:a16="http://schemas.microsoft.com/office/drawing/2014/main" id="{57CD6083-5F79-4F5B-A591-7D4F9F2F7352}"/>
              </a:ext>
            </a:extLst>
          </p:cNvPr>
          <p:cNvGraphicFramePr/>
          <p:nvPr>
            <p:extLst>
              <p:ext uri="{D42A27DB-BD31-4B8C-83A1-F6EECF244321}">
                <p14:modId xmlns:p14="http://schemas.microsoft.com/office/powerpoint/2010/main" val="1329158672"/>
              </p:ext>
            </p:extLst>
          </p:nvPr>
        </p:nvGraphicFramePr>
        <p:xfrm>
          <a:off x="100817" y="1358898"/>
          <a:ext cx="6632475" cy="7413430"/>
        </p:xfrm>
        <a:graphic>
          <a:graphicData uri="http://schemas.openxmlformats.org/drawingml/2006/table">
            <a:tbl>
              <a:tblPr firstRow="1" firstCol="1" bandRow="1">
                <a:noFill/>
              </a:tblPr>
              <a:tblGrid>
                <a:gridCol w="1279050">
                  <a:extLst>
                    <a:ext uri="{9D8B030D-6E8A-4147-A177-3AD203B41FA5}">
                      <a16:colId xmlns:a16="http://schemas.microsoft.com/office/drawing/2014/main" val="20000"/>
                    </a:ext>
                  </a:extLst>
                </a:gridCol>
                <a:gridCol w="2676550">
                  <a:extLst>
                    <a:ext uri="{9D8B030D-6E8A-4147-A177-3AD203B41FA5}">
                      <a16:colId xmlns:a16="http://schemas.microsoft.com/office/drawing/2014/main" val="20001"/>
                    </a:ext>
                  </a:extLst>
                </a:gridCol>
                <a:gridCol w="2676875">
                  <a:extLst>
                    <a:ext uri="{9D8B030D-6E8A-4147-A177-3AD203B41FA5}">
                      <a16:colId xmlns:a16="http://schemas.microsoft.com/office/drawing/2014/main" val="20002"/>
                    </a:ext>
                  </a:extLst>
                </a:gridCol>
              </a:tblGrid>
              <a:tr h="184125">
                <a:tc>
                  <a:txBody>
                    <a:bodyPr/>
                    <a:lstStyle/>
                    <a:p>
                      <a:pPr marL="0" marR="0" lvl="0" indent="0" algn="l" rtl="0">
                        <a:lnSpc>
                          <a:spcPct val="107000"/>
                        </a:lnSpc>
                        <a:spcBef>
                          <a:spcPts val="0"/>
                        </a:spcBef>
                        <a:spcAft>
                          <a:spcPts val="0"/>
                        </a:spcAft>
                        <a:buNone/>
                      </a:pP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bg1"/>
                          </a:solidFill>
                        </a:rPr>
                        <a:t>Autumn 1</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bg1"/>
                          </a:solidFill>
                        </a:rPr>
                        <a:t>Autumn 2</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1871150">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rPr>
                        <a:t>Focus/ Context for Learning</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r>
                        <a:rPr lang="en-GB" sz="1200" b="1" u="sng" strike="noStrike" cap="none" dirty="0" err="1">
                          <a:solidFill>
                            <a:schemeClr val="dk1"/>
                          </a:solidFill>
                          <a:latin typeface="Calibri"/>
                          <a:ea typeface="Calibri"/>
                          <a:cs typeface="Calibri"/>
                          <a:sym typeface="Calibri"/>
                        </a:rPr>
                        <a:t>Módulo</a:t>
                      </a:r>
                      <a:r>
                        <a:rPr lang="en-GB" sz="1200" b="1" u="sng" strike="noStrike" cap="none" dirty="0">
                          <a:solidFill>
                            <a:schemeClr val="dk1"/>
                          </a:solidFill>
                          <a:latin typeface="Calibri"/>
                          <a:ea typeface="Calibri"/>
                          <a:cs typeface="Calibri"/>
                          <a:sym typeface="Calibri"/>
                        </a:rPr>
                        <a:t> 1: ¡</a:t>
                      </a:r>
                      <a:r>
                        <a:rPr lang="en-GB" sz="1200" b="1" u="sng" strike="noStrike" cap="none" dirty="0" err="1">
                          <a:solidFill>
                            <a:schemeClr val="dk1"/>
                          </a:solidFill>
                          <a:latin typeface="Calibri"/>
                          <a:ea typeface="Calibri"/>
                          <a:cs typeface="Calibri"/>
                          <a:sym typeface="Calibri"/>
                        </a:rPr>
                        <a:t>Bienvenidos</a:t>
                      </a:r>
                      <a:r>
                        <a:rPr lang="en-GB" sz="1200" b="1" u="sng" strike="noStrike" cap="none" dirty="0">
                          <a:solidFill>
                            <a:schemeClr val="dk1"/>
                          </a:solidFill>
                          <a:latin typeface="Calibri"/>
                          <a:ea typeface="Calibri"/>
                          <a:cs typeface="Calibri"/>
                          <a:sym typeface="Calibri"/>
                        </a:rPr>
                        <a:t>! </a:t>
                      </a:r>
                      <a:endParaRPr dirty="0"/>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Ask / say your name &amp; greetings.</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Say what is in your school bag.</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Ask and give your age.</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Ask and give your birthday (dates).</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Understand classroom instructions.</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Spell your and other people’s names (alphabet).</a:t>
                      </a:r>
                      <a:endParaRPr dirty="0"/>
                    </a:p>
                    <a:p>
                      <a:pPr marL="171450" marR="0" lvl="0" indent="-171450" algn="l" rtl="0">
                        <a:lnSpc>
                          <a:spcPct val="107000"/>
                        </a:lnSpc>
                        <a:spcBef>
                          <a:spcPts val="0"/>
                        </a:spcBef>
                        <a:spcAft>
                          <a:spcPts val="0"/>
                        </a:spcAft>
                        <a:buClr>
                          <a:schemeClr val="dk1"/>
                        </a:buClr>
                        <a:buSzPts val="1100"/>
                        <a:buFont typeface="Arial" panose="020B0604020202020204" pitchFamily="34" charset="0"/>
                        <a:buChar char="•"/>
                      </a:pPr>
                      <a:r>
                        <a:rPr lang="en-GB" sz="1100" u="none" strike="noStrike" cap="none" dirty="0">
                          <a:latin typeface="Calibri"/>
                          <a:ea typeface="Calibri"/>
                          <a:cs typeface="Calibri"/>
                          <a:sym typeface="Calibri"/>
                        </a:rPr>
                        <a:t>Name the parts of a computer.</a:t>
                      </a:r>
                      <a:endParaRPr sz="105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chemeClr val="dk1"/>
                        </a:buClr>
                        <a:buSzPts val="1100"/>
                        <a:buFont typeface="Noto Sans Symbols"/>
                        <a:buNone/>
                      </a:pP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r>
                        <a:rPr lang="en-GB" sz="1200" b="1" u="sng" strike="noStrike" cap="none" dirty="0" err="1">
                          <a:solidFill>
                            <a:schemeClr val="dk1"/>
                          </a:solidFill>
                          <a:latin typeface="Calibri"/>
                          <a:ea typeface="Calibri"/>
                          <a:cs typeface="Calibri"/>
                          <a:sym typeface="Calibri"/>
                        </a:rPr>
                        <a:t>Módulo</a:t>
                      </a:r>
                      <a:r>
                        <a:rPr lang="en-GB" sz="1200" b="1" u="sng" strike="noStrike" cap="none" dirty="0">
                          <a:solidFill>
                            <a:schemeClr val="dk1"/>
                          </a:solidFill>
                          <a:latin typeface="Calibri"/>
                          <a:ea typeface="Calibri"/>
                          <a:cs typeface="Calibri"/>
                          <a:sym typeface="Calibri"/>
                        </a:rPr>
                        <a:t> 2: Tú y </a:t>
                      </a:r>
                      <a:r>
                        <a:rPr lang="en-GB" sz="1200" b="1" u="sng" strike="noStrike" cap="none" dirty="0" err="1">
                          <a:solidFill>
                            <a:schemeClr val="dk1"/>
                          </a:solidFill>
                          <a:latin typeface="Calibri"/>
                          <a:ea typeface="Calibri"/>
                          <a:cs typeface="Calibri"/>
                          <a:sym typeface="Calibri"/>
                        </a:rPr>
                        <a:t>yo</a:t>
                      </a:r>
                      <a:r>
                        <a:rPr lang="en-GB" sz="1200" b="1" u="sng" strike="noStrike" cap="none" dirty="0">
                          <a:solidFill>
                            <a:schemeClr val="dk1"/>
                          </a:solidFill>
                          <a:latin typeface="Calibri"/>
                          <a:ea typeface="Calibri"/>
                          <a:cs typeface="Calibri"/>
                          <a:sym typeface="Calibri"/>
                        </a:rPr>
                        <a:t> </a:t>
                      </a:r>
                      <a:endParaRPr dirty="0"/>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Ask/say where you are from (nationalities) and what languages you speak.</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Ask/say where you live.</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your family and pets.</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Describe your eyes and hair.</a:t>
                      </a:r>
                      <a:endParaRPr dirty="0"/>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your size.</a:t>
                      </a:r>
                      <a:endParaRPr dirty="0"/>
                    </a:p>
                    <a:p>
                      <a:pPr marL="0" marR="0" lvl="0" indent="0" algn="l" rtl="0">
                        <a:lnSpc>
                          <a:spcPct val="107000"/>
                        </a:lnSpc>
                        <a:spcBef>
                          <a:spcPts val="0"/>
                        </a:spcBef>
                        <a:spcAft>
                          <a:spcPts val="0"/>
                        </a:spcAft>
                        <a:buClr>
                          <a:schemeClr val="dk1"/>
                        </a:buClr>
                        <a:buSzPts val="1200"/>
                        <a:buFont typeface="Noto Sans Symbols"/>
                        <a:buNone/>
                      </a:pPr>
                      <a:r>
                        <a:rPr lang="en-GB" sz="1200"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184125">
                <a:tc>
                  <a:txBody>
                    <a:bodyPr/>
                    <a:lstStyle/>
                    <a:p>
                      <a:pPr marL="0" marR="0" lvl="0" indent="0" algn="l" rtl="0">
                        <a:lnSpc>
                          <a:spcPct val="107000"/>
                        </a:lnSpc>
                        <a:spcBef>
                          <a:spcPts val="0"/>
                        </a:spcBef>
                        <a:spcAft>
                          <a:spcPts val="0"/>
                        </a:spcAft>
                        <a:buNone/>
                      </a:pPr>
                      <a:r>
                        <a:rPr lang="en-GB" sz="1400" b="1" u="none" strike="noStrike" cap="none">
                          <a:solidFill>
                            <a:schemeClr val="bg1"/>
                          </a:solidFill>
                        </a:rPr>
                        <a:t> </a:t>
                      </a:r>
                      <a:endParaRPr sz="1400" b="1"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dirty="0"/>
                        <a:t> </a:t>
                      </a:r>
                      <a:endParaRPr sz="13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184125">
                <a:tc>
                  <a:txBody>
                    <a:bodyPr/>
                    <a:lstStyle/>
                    <a:p>
                      <a:pPr marL="0" marR="0" lvl="0" indent="0" algn="l" rtl="0">
                        <a:lnSpc>
                          <a:spcPct val="107000"/>
                        </a:lnSpc>
                        <a:spcBef>
                          <a:spcPts val="0"/>
                        </a:spcBef>
                        <a:spcAft>
                          <a:spcPts val="0"/>
                        </a:spcAft>
                        <a:buNone/>
                      </a:pPr>
                      <a:r>
                        <a:rPr lang="en-GB" sz="1400" b="1" u="none" strike="noStrike" cap="none">
                          <a:solidFill>
                            <a:schemeClr val="bg1"/>
                          </a:solidFill>
                        </a:rPr>
                        <a:t> </a:t>
                      </a:r>
                      <a:endParaRPr sz="1400" b="1"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rPr>
                        <a:t>Spring 1</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rPr>
                        <a:t>Spring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1871150">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rPr>
                        <a:t>Focus/ Context for Learning</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1" u="sng" strike="noStrike" cap="none" dirty="0" err="1">
                          <a:solidFill>
                            <a:schemeClr val="dk1"/>
                          </a:solidFill>
                          <a:latin typeface="Calibri"/>
                          <a:ea typeface="Calibri"/>
                          <a:cs typeface="Calibri"/>
                          <a:sym typeface="Calibri"/>
                        </a:rPr>
                        <a:t>Módulo</a:t>
                      </a:r>
                      <a:r>
                        <a:rPr lang="en-GB" sz="1200" b="1" u="sng" strike="noStrike" cap="none" dirty="0">
                          <a:solidFill>
                            <a:schemeClr val="dk1"/>
                          </a:solidFill>
                          <a:latin typeface="Calibri"/>
                          <a:ea typeface="Calibri"/>
                          <a:cs typeface="Calibri"/>
                          <a:sym typeface="Calibri"/>
                        </a:rPr>
                        <a:t> 3: ¡</a:t>
                      </a:r>
                      <a:r>
                        <a:rPr lang="en-GB" sz="1200" b="1" u="sng" strike="noStrike" cap="none" dirty="0" err="1">
                          <a:solidFill>
                            <a:schemeClr val="dk1"/>
                          </a:solidFill>
                          <a:latin typeface="Calibri"/>
                          <a:ea typeface="Calibri"/>
                          <a:cs typeface="Calibri"/>
                          <a:sym typeface="Calibri"/>
                        </a:rPr>
                        <a:t>Vamos</a:t>
                      </a:r>
                      <a:r>
                        <a:rPr lang="en-GB" sz="1200" b="1" u="sng" strike="noStrike" cap="none" dirty="0">
                          <a:solidFill>
                            <a:schemeClr val="dk1"/>
                          </a:solidFill>
                          <a:latin typeface="Calibri"/>
                          <a:ea typeface="Calibri"/>
                          <a:cs typeface="Calibri"/>
                          <a:sym typeface="Calibri"/>
                        </a:rPr>
                        <a:t> al </a:t>
                      </a:r>
                      <a:r>
                        <a:rPr lang="en-GB" sz="1200" b="1" u="sng" strike="noStrike" cap="none" dirty="0" err="1">
                          <a:solidFill>
                            <a:schemeClr val="dk1"/>
                          </a:solidFill>
                          <a:latin typeface="Calibri"/>
                          <a:ea typeface="Calibri"/>
                          <a:cs typeface="Calibri"/>
                          <a:sym typeface="Calibri"/>
                        </a:rPr>
                        <a:t>instituto</a:t>
                      </a:r>
                      <a:r>
                        <a:rPr lang="en-GB" sz="1200" b="1" u="sng" strike="noStrike" cap="none" dirty="0">
                          <a:solidFill>
                            <a:schemeClr val="dk1"/>
                          </a:solidFill>
                          <a:latin typeface="Calibri"/>
                          <a:ea typeface="Calibri"/>
                          <a:cs typeface="Calibri"/>
                          <a:sym typeface="Calibri"/>
                        </a:rPr>
                        <a:t>!</a:t>
                      </a:r>
                      <a:endParaRPr dirty="0"/>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school subjects.</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Give opinions about school subjects.</a:t>
                      </a:r>
                      <a:endParaRPr dirty="0"/>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Ask and tell the time and talk about your school timetable.</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school mealtimes.</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Describe your school.</a:t>
                      </a:r>
                      <a:endParaRPr dirty="0"/>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Say how to get to school.</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r>
                        <a:rPr lang="en-GB" sz="1200" b="1" i="0" u="sng" strike="noStrike" cap="none" dirty="0" err="1">
                          <a:solidFill>
                            <a:schemeClr val="dk1"/>
                          </a:solidFill>
                          <a:latin typeface="Calibri"/>
                          <a:ea typeface="Calibri"/>
                          <a:cs typeface="Calibri"/>
                          <a:sym typeface="Calibri"/>
                        </a:rPr>
                        <a:t>Módulo</a:t>
                      </a:r>
                      <a:r>
                        <a:rPr lang="en-GB" sz="1200" b="1" i="0" u="sng" strike="noStrike" cap="none" dirty="0">
                          <a:solidFill>
                            <a:schemeClr val="dk1"/>
                          </a:solidFill>
                          <a:latin typeface="Calibri"/>
                          <a:ea typeface="Calibri"/>
                          <a:cs typeface="Calibri"/>
                          <a:sym typeface="Calibri"/>
                        </a:rPr>
                        <a:t> 4: </a:t>
                      </a:r>
                      <a:r>
                        <a:rPr lang="en-GB" sz="1200" b="1" i="0" u="sng" strike="noStrike" cap="none" dirty="0" err="1">
                          <a:solidFill>
                            <a:schemeClr val="dk1"/>
                          </a:solidFill>
                          <a:latin typeface="Calibri"/>
                          <a:ea typeface="Calibri"/>
                          <a:cs typeface="Calibri"/>
                          <a:sym typeface="Calibri"/>
                        </a:rPr>
                        <a:t>En</a:t>
                      </a:r>
                      <a:r>
                        <a:rPr lang="en-GB" sz="1200" b="1" i="0" u="sng" strike="noStrike" cap="none" dirty="0">
                          <a:solidFill>
                            <a:schemeClr val="dk1"/>
                          </a:solidFill>
                          <a:latin typeface="Calibri"/>
                          <a:ea typeface="Calibri"/>
                          <a:cs typeface="Calibri"/>
                          <a:sym typeface="Calibri"/>
                        </a:rPr>
                        <a:t> casa</a:t>
                      </a:r>
                      <a:endParaRPr dirty="0"/>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your home and say where it is.</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Describe your house and the rooms in your house.</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Describe your bedroom.</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your morning routine.</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what you do after school.</a:t>
                      </a:r>
                      <a:endParaRPr sz="1400" dirty="0"/>
                    </a:p>
                    <a:p>
                      <a:pPr marL="0" marR="0" lvl="0" indent="0" algn="l" rtl="0">
                        <a:lnSpc>
                          <a:spcPct val="107000"/>
                        </a:lnSpc>
                        <a:spcBef>
                          <a:spcPts val="0"/>
                        </a:spcBef>
                        <a:spcAft>
                          <a:spcPts val="0"/>
                        </a:spcAft>
                        <a:buClr>
                          <a:schemeClr val="dk1"/>
                        </a:buClr>
                        <a:buSzPts val="1200"/>
                        <a:buFont typeface="Noto Sans Symbols"/>
                        <a:buNone/>
                      </a:pPr>
                      <a:r>
                        <a:rPr lang="en-GB" sz="1200" b="1"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184125">
                <a:tc>
                  <a:txBody>
                    <a:bodyPr/>
                    <a:lstStyle/>
                    <a:p>
                      <a:pPr marL="0" marR="0" lvl="0" indent="0" algn="l" rtl="0">
                        <a:lnSpc>
                          <a:spcPct val="107000"/>
                        </a:lnSpc>
                        <a:spcBef>
                          <a:spcPts val="0"/>
                        </a:spcBef>
                        <a:spcAft>
                          <a:spcPts val="0"/>
                        </a:spcAft>
                        <a:buNone/>
                      </a:pPr>
                      <a:r>
                        <a:rPr lang="en-GB" sz="1400" b="1" u="none" strike="noStrike" cap="none">
                          <a:solidFill>
                            <a:schemeClr val="bg1"/>
                          </a:solidFill>
                        </a:rPr>
                        <a:t> </a:t>
                      </a:r>
                      <a:endParaRPr sz="1400" b="1"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dirty="0"/>
                        <a:t> </a:t>
                      </a:r>
                      <a:endParaRPr sz="13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184125">
                <a:tc>
                  <a:txBody>
                    <a:bodyPr/>
                    <a:lstStyle/>
                    <a:p>
                      <a:pPr marL="0" marR="0" lvl="0" indent="0" algn="l" rtl="0">
                        <a:lnSpc>
                          <a:spcPct val="107000"/>
                        </a:lnSpc>
                        <a:spcBef>
                          <a:spcPts val="0"/>
                        </a:spcBef>
                        <a:spcAft>
                          <a:spcPts val="0"/>
                        </a:spcAft>
                        <a:buNone/>
                      </a:pPr>
                      <a:r>
                        <a:rPr lang="en-GB" sz="1400" b="1" u="none" strike="noStrike" cap="none">
                          <a:solidFill>
                            <a:schemeClr val="bg1"/>
                          </a:solidFill>
                        </a:rPr>
                        <a:t> </a:t>
                      </a:r>
                      <a:endParaRPr sz="1400" b="1"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rPr>
                        <a:t>Summer 1</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rPr>
                        <a:t>Summer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1579300">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rPr>
                        <a:t>Focus/ Context for Learning</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r>
                        <a:rPr lang="en-GB" sz="1200" b="1" i="0" u="sng" strike="noStrike" cap="none" dirty="0" err="1">
                          <a:solidFill>
                            <a:schemeClr val="dk1"/>
                          </a:solidFill>
                          <a:latin typeface="Calibri"/>
                          <a:ea typeface="Calibri"/>
                          <a:cs typeface="Calibri"/>
                          <a:sym typeface="Calibri"/>
                        </a:rPr>
                        <a:t>Módulo</a:t>
                      </a:r>
                      <a:r>
                        <a:rPr lang="en-GB" sz="1200" b="1" i="0" u="sng" strike="noStrike" cap="none" dirty="0">
                          <a:solidFill>
                            <a:schemeClr val="dk1"/>
                          </a:solidFill>
                          <a:latin typeface="Calibri"/>
                          <a:ea typeface="Calibri"/>
                          <a:cs typeface="Calibri"/>
                          <a:sym typeface="Calibri"/>
                        </a:rPr>
                        <a:t> 5: Mi pueblo </a:t>
                      </a:r>
                      <a:endParaRPr dirty="0"/>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Say where you are going in the area.</a:t>
                      </a:r>
                      <a:endParaRPr dirty="0"/>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Give and understand directions.</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Describe locations of places in a town and give more detailed directions.</a:t>
                      </a:r>
                      <a:endParaRPr dirty="0"/>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distance.</a:t>
                      </a:r>
                      <a:endParaRPr dirty="0"/>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what your town is like.</a:t>
                      </a:r>
                      <a:endParaRPr dirty="0"/>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the weather.</a:t>
                      </a:r>
                      <a:endParaRPr dirty="0"/>
                    </a:p>
                    <a:p>
                      <a:pPr marL="342900" marR="0" lvl="0" indent="-273050" algn="l" rtl="0">
                        <a:lnSpc>
                          <a:spcPct val="107000"/>
                        </a:lnSpc>
                        <a:spcBef>
                          <a:spcPts val="0"/>
                        </a:spcBef>
                        <a:spcAft>
                          <a:spcPts val="0"/>
                        </a:spcAft>
                        <a:buClr>
                          <a:schemeClr val="dk1"/>
                        </a:buClr>
                        <a:buSzPts val="1100"/>
                        <a:buFont typeface="Noto Sans Symbols"/>
                        <a:buNone/>
                      </a:pP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r>
                        <a:rPr lang="en-GB" sz="1200" b="1" u="sng" strike="noStrike" cap="none" dirty="0" err="1">
                          <a:solidFill>
                            <a:schemeClr val="dk1"/>
                          </a:solidFill>
                          <a:latin typeface="Calibri"/>
                          <a:ea typeface="Calibri"/>
                          <a:cs typeface="Calibri"/>
                          <a:sym typeface="Calibri"/>
                        </a:rPr>
                        <a:t>Módulo</a:t>
                      </a:r>
                      <a:r>
                        <a:rPr lang="en-GB" sz="1200" b="1" u="sng" strike="noStrike" cap="none" dirty="0">
                          <a:solidFill>
                            <a:schemeClr val="dk1"/>
                          </a:solidFill>
                          <a:latin typeface="Calibri"/>
                          <a:ea typeface="Calibri"/>
                          <a:cs typeface="Calibri"/>
                          <a:sym typeface="Calibri"/>
                        </a:rPr>
                        <a:t> 6: El </a:t>
                      </a:r>
                      <a:r>
                        <a:rPr lang="en-GB" sz="1200" b="1" u="sng" strike="noStrike" cap="none" dirty="0" err="1">
                          <a:solidFill>
                            <a:schemeClr val="dk1"/>
                          </a:solidFill>
                          <a:latin typeface="Calibri"/>
                          <a:ea typeface="Calibri"/>
                          <a:cs typeface="Calibri"/>
                          <a:sym typeface="Calibri"/>
                        </a:rPr>
                        <a:t>tiempo</a:t>
                      </a:r>
                      <a:r>
                        <a:rPr lang="en-GB" sz="1200" b="1" u="sng" strike="noStrike" cap="none" dirty="0">
                          <a:solidFill>
                            <a:schemeClr val="dk1"/>
                          </a:solidFill>
                          <a:latin typeface="Calibri"/>
                          <a:ea typeface="Calibri"/>
                          <a:cs typeface="Calibri"/>
                          <a:sym typeface="Calibri"/>
                        </a:rPr>
                        <a:t> libre </a:t>
                      </a:r>
                      <a:endParaRPr sz="1200" b="1" u="sng"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sports.</a:t>
                      </a:r>
                      <a:endParaRPr dirty="0"/>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what you like doing in your free time.</a:t>
                      </a:r>
                      <a:endParaRPr dirty="0"/>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what you do during the week and at weekends.</a:t>
                      </a:r>
                      <a:endParaRPr dirty="0"/>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Arrange to go out.</a:t>
                      </a:r>
                      <a:endParaRPr dirty="0"/>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Say what you are going to do at the weekends.</a:t>
                      </a:r>
                      <a:endParaRPr dirty="0"/>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Say how you help at home and how you are going to help at the weekend.</a:t>
                      </a:r>
                      <a:endParaRPr dirty="0"/>
                    </a:p>
                    <a:p>
                      <a:pPr marL="0" marR="0" lvl="0" indent="0" algn="l" rtl="0">
                        <a:lnSpc>
                          <a:spcPct val="107000"/>
                        </a:lnSpc>
                        <a:spcBef>
                          <a:spcPts val="0"/>
                        </a:spcBef>
                        <a:spcAft>
                          <a:spcPts val="0"/>
                        </a:spcAft>
                        <a:buClr>
                          <a:schemeClr val="dk1"/>
                        </a:buClr>
                        <a:buSzPts val="1200"/>
                        <a:buFont typeface="Noto Sans Symbols"/>
                        <a:buNone/>
                      </a:pP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28" name="Google Shape;93;p13">
            <a:extLst>
              <a:ext uri="{FF2B5EF4-FFF2-40B4-BE49-F238E27FC236}">
                <a16:creationId xmlns:a16="http://schemas.microsoft.com/office/drawing/2014/main" id="{37BE8FAF-CF5D-41BC-A8AE-559714BA8A72}"/>
              </a:ext>
            </a:extLst>
          </p:cNvPr>
          <p:cNvSpPr/>
          <p:nvPr/>
        </p:nvSpPr>
        <p:spPr>
          <a:xfrm>
            <a:off x="1" y="886977"/>
            <a:ext cx="6223000"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b="1">
                <a:solidFill>
                  <a:srgbClr val="0B703C"/>
                </a:solidFill>
                <a:latin typeface="Tahoma"/>
                <a:ea typeface="Tahoma"/>
                <a:cs typeface="Tahoma"/>
                <a:sym typeface="Tahoma"/>
              </a:rPr>
              <a:t>Head of Department:  Ms C. Mauris-Blanc</a:t>
            </a:r>
            <a:endParaRPr sz="1800">
              <a:solidFill>
                <a:schemeClr val="dk1"/>
              </a:solidFill>
              <a:latin typeface="Tahoma"/>
              <a:ea typeface="Tahoma"/>
              <a:cs typeface="Tahoma"/>
              <a:sym typeface="Tahoma"/>
            </a:endParaRPr>
          </a:p>
        </p:txBody>
      </p:sp>
      <p:sp>
        <p:nvSpPr>
          <p:cNvPr id="29" name="Google Shape;94;p13">
            <a:extLst>
              <a:ext uri="{FF2B5EF4-FFF2-40B4-BE49-F238E27FC236}">
                <a16:creationId xmlns:a16="http://schemas.microsoft.com/office/drawing/2014/main" id="{66673D13-8B30-4E0C-BD50-6F4FFE00A7EA}"/>
              </a:ext>
            </a:extLst>
          </p:cNvPr>
          <p:cNvSpPr/>
          <p:nvPr/>
        </p:nvSpPr>
        <p:spPr>
          <a:xfrm>
            <a:off x="50408" y="865782"/>
            <a:ext cx="6368267" cy="369332"/>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GB" sz="1800" b="1">
                <a:solidFill>
                  <a:srgbClr val="AFABAB"/>
                </a:solidFill>
                <a:latin typeface="Tahoma"/>
                <a:ea typeface="Tahoma"/>
                <a:cs typeface="Tahoma"/>
                <a:sym typeface="Tahoma"/>
              </a:rPr>
              <a:t>Year 7</a:t>
            </a:r>
            <a:endParaRPr sz="1800">
              <a:solidFill>
                <a:srgbClr val="AFABAB"/>
              </a:solidFill>
              <a:latin typeface="Tahoma"/>
              <a:ea typeface="Tahoma"/>
              <a:cs typeface="Tahoma"/>
              <a:sym typeface="Tahoma"/>
            </a:endParaRPr>
          </a:p>
        </p:txBody>
      </p:sp>
    </p:spTree>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7">
            <a:extLst>
              <a:ext uri="{FF2B5EF4-FFF2-40B4-BE49-F238E27FC236}">
                <a16:creationId xmlns:a16="http://schemas.microsoft.com/office/drawing/2014/main" id="{3C5C55F5-DA82-4A64-8BE1-D1E24F2C8043}"/>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9" name="Right Triangle 18">
            <a:extLst>
              <a:ext uri="{FF2B5EF4-FFF2-40B4-BE49-F238E27FC236}">
                <a16:creationId xmlns:a16="http://schemas.microsoft.com/office/drawing/2014/main" id="{B321451A-67CD-4057-864E-F5B9DC405C3A}"/>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20" name="Right Triangle 19">
            <a:extLst>
              <a:ext uri="{FF2B5EF4-FFF2-40B4-BE49-F238E27FC236}">
                <a16:creationId xmlns:a16="http://schemas.microsoft.com/office/drawing/2014/main" id="{57E6BB15-D865-4E42-B7E8-A16279452CA7}"/>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21" name="Right Triangle 20">
            <a:extLst>
              <a:ext uri="{FF2B5EF4-FFF2-40B4-BE49-F238E27FC236}">
                <a16:creationId xmlns:a16="http://schemas.microsoft.com/office/drawing/2014/main" id="{8FDD103B-5062-4793-BDDB-5BBB2A615CAD}"/>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22" name="Picture 21">
            <a:extLst>
              <a:ext uri="{FF2B5EF4-FFF2-40B4-BE49-F238E27FC236}">
                <a16:creationId xmlns:a16="http://schemas.microsoft.com/office/drawing/2014/main" id="{EF439C4E-ECFD-4596-AFC6-D95EE7E0EBA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23" name="TextBox 22">
            <a:extLst>
              <a:ext uri="{FF2B5EF4-FFF2-40B4-BE49-F238E27FC236}">
                <a16:creationId xmlns:a16="http://schemas.microsoft.com/office/drawing/2014/main" id="{1CE315DC-5114-4C57-B956-42F14F86475F}"/>
              </a:ext>
            </a:extLst>
          </p:cNvPr>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24" name="TextBox 23">
            <a:extLst>
              <a:ext uri="{FF2B5EF4-FFF2-40B4-BE49-F238E27FC236}">
                <a16:creationId xmlns:a16="http://schemas.microsoft.com/office/drawing/2014/main" id="{C6CEFF2B-F8C0-40A2-9CD3-958F485A2D5F}"/>
              </a:ext>
            </a:extLst>
          </p:cNvPr>
          <p:cNvSpPr txBox="1"/>
          <p:nvPr/>
        </p:nvSpPr>
        <p:spPr>
          <a:xfrm>
            <a:off x="3298195"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13</a:t>
            </a:r>
          </a:p>
        </p:txBody>
      </p:sp>
      <p:sp>
        <p:nvSpPr>
          <p:cNvPr id="25" name="TextBox 26">
            <a:extLst>
              <a:ext uri="{FF2B5EF4-FFF2-40B4-BE49-F238E27FC236}">
                <a16:creationId xmlns:a16="http://schemas.microsoft.com/office/drawing/2014/main" id="{396DF293-5720-4A54-A55A-86F555ADEEF2}"/>
              </a:ext>
            </a:extLst>
          </p:cNvPr>
          <p:cNvSpPr txBox="1">
            <a:spLocks noChangeArrowheads="1"/>
          </p:cNvSpPr>
          <p:nvPr/>
        </p:nvSpPr>
        <p:spPr bwMode="auto">
          <a:xfrm>
            <a:off x="1008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Music</a:t>
            </a:r>
            <a:endParaRPr kumimoji="0" lang="en-US" altLang="en-US" sz="20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graphicFrame>
        <p:nvGraphicFramePr>
          <p:cNvPr id="26" name="Table 25">
            <a:extLst>
              <a:ext uri="{FF2B5EF4-FFF2-40B4-BE49-F238E27FC236}">
                <a16:creationId xmlns:a16="http://schemas.microsoft.com/office/drawing/2014/main" id="{82DA341A-0DF4-4EFE-862F-A3E3177C3D93}"/>
              </a:ext>
            </a:extLst>
          </p:cNvPr>
          <p:cNvGraphicFramePr>
            <a:graphicFrameLocks noGrp="1"/>
          </p:cNvGraphicFramePr>
          <p:nvPr>
            <p:extLst>
              <p:ext uri="{D42A27DB-BD31-4B8C-83A1-F6EECF244321}">
                <p14:modId xmlns:p14="http://schemas.microsoft.com/office/powerpoint/2010/main" val="3540801366"/>
              </p:ext>
            </p:extLst>
          </p:nvPr>
        </p:nvGraphicFramePr>
        <p:xfrm>
          <a:off x="112758" y="2532946"/>
          <a:ext cx="6632483" cy="6293553"/>
        </p:xfrm>
        <a:graphic>
          <a:graphicData uri="http://schemas.openxmlformats.org/drawingml/2006/table">
            <a:tbl>
              <a:tblPr firstRow="1" firstCol="1" bandRow="1">
                <a:tableStyleId>{93296810-A885-4BE3-A3E7-6D5BEEA58F35}</a:tableStyleId>
              </a:tblPr>
              <a:tblGrid>
                <a:gridCol w="1279045">
                  <a:extLst>
                    <a:ext uri="{9D8B030D-6E8A-4147-A177-3AD203B41FA5}">
                      <a16:colId xmlns:a16="http://schemas.microsoft.com/office/drawing/2014/main" val="2097148774"/>
                    </a:ext>
                  </a:extLst>
                </a:gridCol>
                <a:gridCol w="2676559">
                  <a:extLst>
                    <a:ext uri="{9D8B030D-6E8A-4147-A177-3AD203B41FA5}">
                      <a16:colId xmlns:a16="http://schemas.microsoft.com/office/drawing/2014/main" val="3371517100"/>
                    </a:ext>
                  </a:extLst>
                </a:gridCol>
                <a:gridCol w="2676879">
                  <a:extLst>
                    <a:ext uri="{9D8B030D-6E8A-4147-A177-3AD203B41FA5}">
                      <a16:colId xmlns:a16="http://schemas.microsoft.com/office/drawing/2014/main" val="3779704346"/>
                    </a:ext>
                  </a:extLst>
                </a:gridCol>
              </a:tblGrid>
              <a:tr h="238314">
                <a:tc>
                  <a:txBody>
                    <a:bodyPr/>
                    <a:lstStyle/>
                    <a:p>
                      <a:pPr algn="l">
                        <a:lnSpc>
                          <a:spcPct val="107000"/>
                        </a:lnSpc>
                        <a:spcAft>
                          <a:spcPts val="0"/>
                        </a:spcAft>
                      </a:pPr>
                      <a:r>
                        <a:rPr lang="en-GB" sz="1400" dirty="0">
                          <a:effectLst/>
                          <a:latin typeface="+mn-lt"/>
                        </a:rPr>
                        <a:t>Year 11</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ctr">
                        <a:lnSpc>
                          <a:spcPct val="107000"/>
                        </a:lnSpc>
                        <a:spcAft>
                          <a:spcPts val="0"/>
                        </a:spcAft>
                      </a:pPr>
                      <a:r>
                        <a:rPr lang="en-GB" sz="1400" b="1" dirty="0">
                          <a:effectLst/>
                          <a:latin typeface="+mn-lt"/>
                        </a:rPr>
                        <a:t>Autumn 1</a:t>
                      </a:r>
                      <a:endParaRPr lang="en-GB" sz="1400" b="1" dirty="0">
                        <a:effectLst/>
                        <a:latin typeface="+mn-lt"/>
                        <a:ea typeface="Calibri" panose="020F0502020204030204" pitchFamily="34" charset="0"/>
                        <a:cs typeface="Calibri" panose="020F0502020204030204" pitchFamily="34" charset="0"/>
                      </a:endParaRPr>
                    </a:p>
                  </a:txBody>
                  <a:tcPr marL="61597" marR="61597" marT="0" marB="0">
                    <a:solidFill>
                      <a:srgbClr val="0B703C"/>
                    </a:solidFill>
                  </a:tcPr>
                </a:tc>
                <a:tc>
                  <a:txBody>
                    <a:bodyPr/>
                    <a:lstStyle/>
                    <a:p>
                      <a:pPr algn="ctr">
                        <a:lnSpc>
                          <a:spcPct val="107000"/>
                        </a:lnSpc>
                        <a:spcAft>
                          <a:spcPts val="0"/>
                        </a:spcAft>
                      </a:pPr>
                      <a:r>
                        <a:rPr lang="en-GB" sz="1400" dirty="0">
                          <a:effectLst/>
                          <a:latin typeface="+mn-lt"/>
                        </a:rPr>
                        <a:t>Autumn 2</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rgbClr val="0B703C"/>
                    </a:solidFill>
                  </a:tcPr>
                </a:tc>
                <a:extLst>
                  <a:ext uri="{0D108BD9-81ED-4DB2-BD59-A6C34878D82A}">
                    <a16:rowId xmlns:a16="http://schemas.microsoft.com/office/drawing/2014/main" val="1857592802"/>
                  </a:ext>
                </a:extLst>
              </a:tr>
              <a:tr h="1486899">
                <a:tc>
                  <a:txBody>
                    <a:bodyPr/>
                    <a:lstStyle/>
                    <a:p>
                      <a:pPr algn="l">
                        <a:lnSpc>
                          <a:spcPct val="107000"/>
                        </a:lnSpc>
                        <a:spcAft>
                          <a:spcPts val="0"/>
                        </a:spcAft>
                      </a:pPr>
                      <a:r>
                        <a:rPr lang="en-GB" sz="1400" dirty="0">
                          <a:effectLst/>
                          <a:latin typeface="+mn-lt"/>
                        </a:rPr>
                        <a:t>Focus/Context for Learning</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rgbClr val="D09E00"/>
                    </a:solidFill>
                  </a:tcPr>
                </a:tc>
                <a:tc>
                  <a:txBody>
                    <a:bodyPr/>
                    <a:lstStyle/>
                    <a:p>
                      <a:pPr algn="l">
                        <a:lnSpc>
                          <a:spcPct val="107000"/>
                        </a:lnSpc>
                        <a:spcAft>
                          <a:spcPts val="0"/>
                        </a:spcAft>
                      </a:pPr>
                      <a:r>
                        <a:rPr lang="en-GB" sz="1200" b="1" dirty="0">
                          <a:effectLst/>
                          <a:latin typeface="Calibri" panose="020F0502020204030204" pitchFamily="34" charset="0"/>
                          <a:ea typeface="Calibri" panose="020F0502020204030204" pitchFamily="34" charset="0"/>
                          <a:cs typeface="Tahoma-Bold"/>
                        </a:rPr>
                        <a:t>Rhythm, Notation &amp; Melody</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Using basic notation</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Composing rhythms</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Performing percussion work</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Composing keyboard melody</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Aural test: Rhythm dictation</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Written test: Notation values</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rgbClr val="DCDCDC"/>
                    </a:solidFill>
                  </a:tcPr>
                </a:tc>
                <a:tc>
                  <a:txBody>
                    <a:bodyPr/>
                    <a:lstStyle/>
                    <a:p>
                      <a:pPr algn="l">
                        <a:lnSpc>
                          <a:spcPct val="107000"/>
                        </a:lnSpc>
                        <a:spcAft>
                          <a:spcPts val="0"/>
                        </a:spcAft>
                      </a:pPr>
                      <a:r>
                        <a:rPr lang="en-GB" sz="1200" b="1" dirty="0">
                          <a:effectLst/>
                          <a:latin typeface="Calibri" panose="020F0502020204030204" pitchFamily="34" charset="0"/>
                          <a:ea typeface="Calibri" panose="020F0502020204030204" pitchFamily="34" charset="0"/>
                          <a:cs typeface="Tahoma-Bold"/>
                        </a:rPr>
                        <a:t>Notation, Melody &amp; Structure</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Basic pitch notation</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Simple structures</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Ternary form composition</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Ternary form performance</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Aural test: Structures</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Written test: Pitch Notation</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rgbClr val="DCDCDC"/>
                    </a:solidFill>
                  </a:tcPr>
                </a:tc>
                <a:extLst>
                  <a:ext uri="{0D108BD9-81ED-4DB2-BD59-A6C34878D82A}">
                    <a16:rowId xmlns:a16="http://schemas.microsoft.com/office/drawing/2014/main" val="221793663"/>
                  </a:ext>
                </a:extLst>
              </a:tr>
              <a:tr h="238314">
                <a:tc>
                  <a:txBody>
                    <a:bodyPr/>
                    <a:lstStyle/>
                    <a:p>
                      <a:pPr algn="l">
                        <a:lnSpc>
                          <a:spcPct val="107000"/>
                        </a:lnSpc>
                        <a:spcAft>
                          <a:spcPts val="0"/>
                        </a:spcAft>
                      </a:pPr>
                      <a:r>
                        <a:rPr lang="en-GB" sz="1400">
                          <a:effectLst/>
                          <a:latin typeface="+mn-lt"/>
                        </a:rPr>
                        <a:t> </a:t>
                      </a:r>
                      <a:endParaRPr lang="en-GB" sz="140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latin typeface="+mn-lt"/>
                        </a:rPr>
                        <a:t> </a:t>
                      </a:r>
                      <a:endParaRPr lang="en-GB" sz="130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latin typeface="+mn-lt"/>
                        </a:rPr>
                        <a:t> </a:t>
                      </a:r>
                      <a:endParaRPr lang="en-GB" sz="130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extLst>
                  <a:ext uri="{0D108BD9-81ED-4DB2-BD59-A6C34878D82A}">
                    <a16:rowId xmlns:a16="http://schemas.microsoft.com/office/drawing/2014/main" val="3506830711"/>
                  </a:ext>
                </a:extLst>
              </a:tr>
              <a:tr h="238314">
                <a:tc>
                  <a:txBody>
                    <a:bodyPr/>
                    <a:lstStyle/>
                    <a:p>
                      <a:pPr algn="l">
                        <a:lnSpc>
                          <a:spcPct val="107000"/>
                        </a:lnSpc>
                        <a:spcAft>
                          <a:spcPts val="0"/>
                        </a:spcAft>
                      </a:pPr>
                      <a:r>
                        <a:rPr lang="en-GB" sz="1400" dirty="0">
                          <a:effectLst/>
                          <a:latin typeface="+mn-lt"/>
                        </a:rPr>
                        <a:t> </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ctr">
                        <a:lnSpc>
                          <a:spcPct val="107000"/>
                        </a:lnSpc>
                        <a:spcAft>
                          <a:spcPts val="0"/>
                        </a:spcAft>
                      </a:pPr>
                      <a:r>
                        <a:rPr lang="en-GB" sz="1400" b="1" dirty="0">
                          <a:solidFill>
                            <a:schemeClr val="bg1"/>
                          </a:solidFill>
                          <a:effectLst/>
                          <a:latin typeface="+mn-lt"/>
                        </a:rPr>
                        <a:t>Spring 1</a:t>
                      </a:r>
                      <a:endParaRPr lang="en-GB" sz="1400" b="1" dirty="0">
                        <a:solidFill>
                          <a:schemeClr val="bg1"/>
                        </a:solidFill>
                        <a:effectLst/>
                        <a:latin typeface="+mn-lt"/>
                        <a:ea typeface="Calibri" panose="020F0502020204030204" pitchFamily="34" charset="0"/>
                        <a:cs typeface="Calibri" panose="020F0502020204030204" pitchFamily="34" charset="0"/>
                      </a:endParaRPr>
                    </a:p>
                  </a:txBody>
                  <a:tcPr marL="61597" marR="61597" marT="0" marB="0">
                    <a:solidFill>
                      <a:srgbClr val="0B703C"/>
                    </a:solidFill>
                  </a:tcPr>
                </a:tc>
                <a:tc>
                  <a:txBody>
                    <a:bodyPr/>
                    <a:lstStyle/>
                    <a:p>
                      <a:pPr algn="ctr">
                        <a:lnSpc>
                          <a:spcPct val="107000"/>
                        </a:lnSpc>
                        <a:spcAft>
                          <a:spcPts val="0"/>
                        </a:spcAft>
                      </a:pPr>
                      <a:r>
                        <a:rPr lang="en-GB" sz="1400" b="1" dirty="0">
                          <a:solidFill>
                            <a:schemeClr val="bg1"/>
                          </a:solidFill>
                          <a:effectLst/>
                          <a:latin typeface="+mn-lt"/>
                        </a:rPr>
                        <a:t>Spring 2</a:t>
                      </a:r>
                      <a:endParaRPr lang="en-GB" sz="1400" b="1" dirty="0">
                        <a:solidFill>
                          <a:schemeClr val="bg1"/>
                        </a:solidFill>
                        <a:effectLst/>
                        <a:latin typeface="+mn-lt"/>
                        <a:ea typeface="Calibri" panose="020F0502020204030204" pitchFamily="34" charset="0"/>
                        <a:cs typeface="Calibri" panose="020F0502020204030204" pitchFamily="34" charset="0"/>
                      </a:endParaRPr>
                    </a:p>
                  </a:txBody>
                  <a:tcPr marL="61597" marR="61597" marT="0" marB="0">
                    <a:solidFill>
                      <a:srgbClr val="0B703C"/>
                    </a:solidFill>
                  </a:tcPr>
                </a:tc>
                <a:extLst>
                  <a:ext uri="{0D108BD9-81ED-4DB2-BD59-A6C34878D82A}">
                    <a16:rowId xmlns:a16="http://schemas.microsoft.com/office/drawing/2014/main" val="406683572"/>
                  </a:ext>
                </a:extLst>
              </a:tr>
              <a:tr h="1914423">
                <a:tc>
                  <a:txBody>
                    <a:bodyPr/>
                    <a:lstStyle/>
                    <a:p>
                      <a:pPr algn="l">
                        <a:lnSpc>
                          <a:spcPct val="107000"/>
                        </a:lnSpc>
                        <a:spcAft>
                          <a:spcPts val="0"/>
                        </a:spcAft>
                      </a:pPr>
                      <a:r>
                        <a:rPr lang="en-GB" sz="1400" dirty="0">
                          <a:effectLst/>
                          <a:latin typeface="+mn-lt"/>
                        </a:rPr>
                        <a:t>Focus/Context for Learning</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rgbClr val="D09E00"/>
                    </a:solidFill>
                  </a:tcPr>
                </a:tc>
                <a:tc>
                  <a:txBody>
                    <a:bodyPr/>
                    <a:lstStyle/>
                    <a:p>
                      <a:pPr algn="l">
                        <a:lnSpc>
                          <a:spcPct val="107000"/>
                        </a:lnSpc>
                        <a:spcAft>
                          <a:spcPts val="0"/>
                        </a:spcAft>
                      </a:pPr>
                      <a:r>
                        <a:rPr lang="en-GB" sz="1200" b="1" dirty="0">
                          <a:effectLst/>
                          <a:latin typeface="Calibri" panose="020F0502020204030204" pitchFamily="34" charset="0"/>
                          <a:ea typeface="Calibri" panose="020F0502020204030204" pitchFamily="34" charset="0"/>
                          <a:cs typeface="Tahoma-Bold"/>
                        </a:rPr>
                        <a:t>Ukulele Skills: Pop Songs</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Basic techniques</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Simple chord shapes</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Simple rhythm patterns</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Basic pop song ensemble</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Aural test: techniques &amp; Chord shapes</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Written test: Simple chord</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shapes</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rgbClr val="DCDCDC"/>
                    </a:solidFill>
                  </a:tcPr>
                </a:tc>
                <a:tc>
                  <a:txBody>
                    <a:bodyPr/>
                    <a:lstStyle/>
                    <a:p>
                      <a:pPr algn="l">
                        <a:lnSpc>
                          <a:spcPct val="107000"/>
                        </a:lnSpc>
                        <a:spcAft>
                          <a:spcPts val="0"/>
                        </a:spcAft>
                      </a:pPr>
                      <a:r>
                        <a:rPr lang="en-GB" sz="1200" b="1" dirty="0">
                          <a:effectLst/>
                          <a:latin typeface="Calibri" panose="020F0502020204030204" pitchFamily="34" charset="0"/>
                          <a:ea typeface="Calibri" panose="020F0502020204030204" pitchFamily="34" charset="0"/>
                          <a:cs typeface="Tahoma-Bold"/>
                        </a:rPr>
                        <a:t> Instruments &amp; Elements</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Instruments &amp; families</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Exploring dynamics</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Exploring tempo</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Aural Test: Instruments recognition, dynamics &amp; tempo</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Written Test: Describing instruments, dynamic &amp; tempo changes</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rgbClr val="DCDCDC"/>
                    </a:solidFill>
                  </a:tcPr>
                </a:tc>
                <a:extLst>
                  <a:ext uri="{0D108BD9-81ED-4DB2-BD59-A6C34878D82A}">
                    <a16:rowId xmlns:a16="http://schemas.microsoft.com/office/drawing/2014/main" val="2023670594"/>
                  </a:ext>
                </a:extLst>
              </a:tr>
              <a:tr h="238314">
                <a:tc>
                  <a:txBody>
                    <a:bodyPr/>
                    <a:lstStyle/>
                    <a:p>
                      <a:pPr algn="l">
                        <a:lnSpc>
                          <a:spcPct val="107000"/>
                        </a:lnSpc>
                        <a:spcAft>
                          <a:spcPts val="0"/>
                        </a:spcAft>
                      </a:pPr>
                      <a:r>
                        <a:rPr lang="en-GB" sz="1400">
                          <a:effectLst/>
                          <a:latin typeface="+mn-lt"/>
                        </a:rPr>
                        <a:t> </a:t>
                      </a:r>
                      <a:endParaRPr lang="en-GB" sz="140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latin typeface="+mn-lt"/>
                        </a:rPr>
                        <a:t> </a:t>
                      </a:r>
                      <a:endParaRPr lang="en-GB" sz="130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latin typeface="+mn-lt"/>
                        </a:rPr>
                        <a:t> </a:t>
                      </a:r>
                      <a:endParaRPr lang="en-GB" sz="130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extLst>
                  <a:ext uri="{0D108BD9-81ED-4DB2-BD59-A6C34878D82A}">
                    <a16:rowId xmlns:a16="http://schemas.microsoft.com/office/drawing/2014/main" val="169728120"/>
                  </a:ext>
                </a:extLst>
              </a:tr>
              <a:tr h="238314">
                <a:tc>
                  <a:txBody>
                    <a:bodyPr/>
                    <a:lstStyle/>
                    <a:p>
                      <a:pPr algn="l">
                        <a:lnSpc>
                          <a:spcPct val="107000"/>
                        </a:lnSpc>
                        <a:spcAft>
                          <a:spcPts val="0"/>
                        </a:spcAft>
                      </a:pPr>
                      <a:r>
                        <a:rPr lang="en-GB" sz="1400" dirty="0">
                          <a:effectLst/>
                          <a:latin typeface="+mn-lt"/>
                        </a:rPr>
                        <a:t> </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ctr">
                        <a:lnSpc>
                          <a:spcPct val="107000"/>
                        </a:lnSpc>
                        <a:spcAft>
                          <a:spcPts val="0"/>
                        </a:spcAft>
                      </a:pPr>
                      <a:r>
                        <a:rPr lang="en-GB" sz="1400" b="1" dirty="0">
                          <a:solidFill>
                            <a:schemeClr val="bg1"/>
                          </a:solidFill>
                          <a:effectLst/>
                          <a:latin typeface="+mn-lt"/>
                        </a:rPr>
                        <a:t>Summer 1</a:t>
                      </a:r>
                      <a:endParaRPr lang="en-GB" sz="1400" b="1" dirty="0">
                        <a:solidFill>
                          <a:schemeClr val="bg1"/>
                        </a:solidFill>
                        <a:effectLst/>
                        <a:latin typeface="+mn-lt"/>
                        <a:ea typeface="Calibri" panose="020F0502020204030204" pitchFamily="34" charset="0"/>
                        <a:cs typeface="Calibri" panose="020F0502020204030204" pitchFamily="34" charset="0"/>
                      </a:endParaRPr>
                    </a:p>
                  </a:txBody>
                  <a:tcPr marL="61597" marR="61597" marT="0" marB="0">
                    <a:solidFill>
                      <a:srgbClr val="0B703C"/>
                    </a:solidFill>
                  </a:tcPr>
                </a:tc>
                <a:tc>
                  <a:txBody>
                    <a:bodyPr/>
                    <a:lstStyle/>
                    <a:p>
                      <a:pPr algn="ctr">
                        <a:lnSpc>
                          <a:spcPct val="107000"/>
                        </a:lnSpc>
                        <a:spcAft>
                          <a:spcPts val="0"/>
                        </a:spcAft>
                      </a:pPr>
                      <a:r>
                        <a:rPr lang="en-GB" sz="1400" b="1" dirty="0">
                          <a:solidFill>
                            <a:schemeClr val="bg1"/>
                          </a:solidFill>
                          <a:effectLst/>
                          <a:latin typeface="+mn-lt"/>
                        </a:rPr>
                        <a:t>Summer 2</a:t>
                      </a:r>
                      <a:endParaRPr lang="en-GB" sz="1400" b="1" dirty="0">
                        <a:solidFill>
                          <a:schemeClr val="bg1"/>
                        </a:solidFill>
                        <a:effectLst/>
                        <a:latin typeface="+mn-lt"/>
                        <a:ea typeface="Calibri" panose="020F0502020204030204" pitchFamily="34" charset="0"/>
                        <a:cs typeface="Calibri" panose="020F0502020204030204" pitchFamily="34" charset="0"/>
                      </a:endParaRPr>
                    </a:p>
                  </a:txBody>
                  <a:tcPr marL="61597" marR="61597" marT="0" marB="0">
                    <a:solidFill>
                      <a:srgbClr val="0B703C"/>
                    </a:solidFill>
                  </a:tcPr>
                </a:tc>
                <a:extLst>
                  <a:ext uri="{0D108BD9-81ED-4DB2-BD59-A6C34878D82A}">
                    <a16:rowId xmlns:a16="http://schemas.microsoft.com/office/drawing/2014/main" val="1916119258"/>
                  </a:ext>
                </a:extLst>
              </a:tr>
              <a:tr h="1700661">
                <a:tc>
                  <a:txBody>
                    <a:bodyPr/>
                    <a:lstStyle/>
                    <a:p>
                      <a:pPr algn="l">
                        <a:lnSpc>
                          <a:spcPct val="107000"/>
                        </a:lnSpc>
                        <a:spcBef>
                          <a:spcPts val="600"/>
                        </a:spcBef>
                        <a:spcAft>
                          <a:spcPts val="0"/>
                        </a:spcAft>
                      </a:pPr>
                      <a:r>
                        <a:rPr lang="en-GB" sz="1400" dirty="0">
                          <a:effectLst/>
                          <a:latin typeface="+mn-lt"/>
                        </a:rPr>
                        <a:t>Focus/Context for Learning</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rgbClr val="D09E00"/>
                    </a:solidFill>
                  </a:tcPr>
                </a:tc>
                <a:tc>
                  <a:txBody>
                    <a:bodyPr/>
                    <a:lstStyle/>
                    <a:p>
                      <a:pPr algn="l">
                        <a:lnSpc>
                          <a:spcPct val="107000"/>
                        </a:lnSpc>
                        <a:spcAft>
                          <a:spcPts val="0"/>
                        </a:spcAft>
                      </a:pPr>
                      <a:r>
                        <a:rPr lang="en-GB" sz="1200" b="1" dirty="0">
                          <a:effectLst/>
                          <a:latin typeface="Calibri" panose="020F0502020204030204" pitchFamily="34" charset="0"/>
                          <a:ea typeface="Calibri" panose="020F0502020204030204" pitchFamily="34" charset="0"/>
                          <a:cs typeface="Tahoma-Bold"/>
                        </a:rPr>
                        <a:t>Music of Africa Part 1</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African traditional music analysis</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Traditional African song</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Call &amp; response singing</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African traditional instruments</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Aural test: Instrument recognition</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Written test: describe traditional instruments</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rgbClr val="DCDCDC"/>
                    </a:solidFill>
                  </a:tcPr>
                </a:tc>
                <a:tc>
                  <a:txBody>
                    <a:bodyPr/>
                    <a:lstStyle/>
                    <a:p>
                      <a:pPr algn="l">
                        <a:lnSpc>
                          <a:spcPct val="107000"/>
                        </a:lnSpc>
                        <a:spcAft>
                          <a:spcPts val="0"/>
                        </a:spcAft>
                      </a:pPr>
                      <a:r>
                        <a:rPr lang="en-GB" sz="1200" b="1" dirty="0">
                          <a:effectLst/>
                          <a:latin typeface="Calibri" panose="020F0502020204030204" pitchFamily="34" charset="0"/>
                          <a:ea typeface="Calibri" panose="020F0502020204030204" pitchFamily="34" charset="0"/>
                          <a:cs typeface="Tahoma-Bold"/>
                        </a:rPr>
                        <a:t>Music of Africa Part 2</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Pentatonic scale</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Composing ostinato ideas</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Perform improvisations</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Polyrhythmic percussion skills</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ahoma" panose="020B0604030504040204" pitchFamily="34" charset="0"/>
                        </a:rPr>
                        <a:t>Written test: respond to questions about African Traditions</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rgbClr val="DCDCDC"/>
                    </a:solidFill>
                  </a:tcPr>
                </a:tc>
                <a:extLst>
                  <a:ext uri="{0D108BD9-81ED-4DB2-BD59-A6C34878D82A}">
                    <a16:rowId xmlns:a16="http://schemas.microsoft.com/office/drawing/2014/main" val="1180218782"/>
                  </a:ext>
                </a:extLst>
              </a:tr>
            </a:tbl>
          </a:graphicData>
        </a:graphic>
      </p:graphicFrame>
      <p:sp>
        <p:nvSpPr>
          <p:cNvPr id="27" name="Rectangle 26">
            <a:extLst>
              <a:ext uri="{FF2B5EF4-FFF2-40B4-BE49-F238E27FC236}">
                <a16:creationId xmlns:a16="http://schemas.microsoft.com/office/drawing/2014/main" id="{FC070734-B2D7-4C3B-BFBA-C53E61A43E91}"/>
              </a:ext>
            </a:extLst>
          </p:cNvPr>
          <p:cNvSpPr/>
          <p:nvPr/>
        </p:nvSpPr>
        <p:spPr>
          <a:xfrm>
            <a:off x="1" y="886977"/>
            <a:ext cx="6223000" cy="369332"/>
          </a:xfrm>
          <a:prstGeom prst="rect">
            <a:avLst/>
          </a:prstGeom>
        </p:spPr>
        <p:txBody>
          <a:bodyPr wrap="square">
            <a:spAutoFit/>
          </a:bodyPr>
          <a:lstStyle/>
          <a:p>
            <a:pPr>
              <a:spcAft>
                <a:spcPts val="0"/>
              </a:spcAft>
            </a:pPr>
            <a:r>
              <a:rPr lang="en-GB" b="1" dirty="0">
                <a:solidFill>
                  <a:srgbClr val="0B703C"/>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Head of Department:  Mr O. Bunting</a:t>
            </a:r>
            <a:endParaRPr lang="en-GB"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28" name="TextBox 27">
            <a:extLst>
              <a:ext uri="{FF2B5EF4-FFF2-40B4-BE49-F238E27FC236}">
                <a16:creationId xmlns:a16="http://schemas.microsoft.com/office/drawing/2014/main" id="{45368E48-DF90-4490-8CFE-A7231052BDE0}"/>
              </a:ext>
            </a:extLst>
          </p:cNvPr>
          <p:cNvSpPr txBox="1"/>
          <p:nvPr/>
        </p:nvSpPr>
        <p:spPr>
          <a:xfrm>
            <a:off x="268335" y="1255762"/>
            <a:ext cx="6195966" cy="1169551"/>
          </a:xfrm>
          <a:prstGeom prst="rect">
            <a:avLst/>
          </a:prstGeom>
          <a:noFill/>
        </p:spPr>
        <p:txBody>
          <a:bodyPr wrap="square" rtlCol="0">
            <a:spAutoFit/>
          </a:bodyPr>
          <a:lstStyle/>
          <a:p>
            <a:r>
              <a:rPr lang="en-GB" sz="1400" dirty="0"/>
              <a:t>Creating music as both a composer &amp; performer is at the heart of all learning intentions.  We encourage our learners to engage with this philosophy by participating in the wider context of the music curriculum, through involvement in our ‘Music Extra Curricular Program’ of which we pride ourselves in both the diversity and inclusive approaches for all children.</a:t>
            </a:r>
          </a:p>
        </p:txBody>
      </p:sp>
      <p:sp>
        <p:nvSpPr>
          <p:cNvPr id="29" name="Rectangle 28">
            <a:extLst>
              <a:ext uri="{FF2B5EF4-FFF2-40B4-BE49-F238E27FC236}">
                <a16:creationId xmlns:a16="http://schemas.microsoft.com/office/drawing/2014/main" id="{C56FE57A-21C9-4A58-BF5F-A23821A4551E}"/>
              </a:ext>
            </a:extLst>
          </p:cNvPr>
          <p:cNvSpPr/>
          <p:nvPr/>
        </p:nvSpPr>
        <p:spPr>
          <a:xfrm>
            <a:off x="50408" y="878845"/>
            <a:ext cx="6368267" cy="369332"/>
          </a:xfrm>
          <a:prstGeom prst="rect">
            <a:avLst/>
          </a:prstGeom>
        </p:spPr>
        <p:txBody>
          <a:bodyPr wrap="square">
            <a:spAutoFit/>
          </a:bodyPr>
          <a:lstStyle/>
          <a:p>
            <a:pPr algn="r">
              <a:spcAft>
                <a:spcPts val="0"/>
              </a:spcAft>
            </a:pPr>
            <a:r>
              <a:rPr lang="en-GB" b="1" dirty="0">
                <a:solidFill>
                  <a:srgbClr val="AFABAB"/>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Year 7</a:t>
            </a:r>
            <a:endParaRPr lang="en-GB" dirty="0">
              <a:solidFill>
                <a:srgbClr val="AFABAB"/>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6605004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2" name="TextBox 1"/>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11" name="TextBox 10"/>
          <p:cNvSpPr txBox="1"/>
          <p:nvPr/>
        </p:nvSpPr>
        <p:spPr>
          <a:xfrm>
            <a:off x="3298195"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14</a:t>
            </a:r>
          </a:p>
        </p:txBody>
      </p:sp>
      <p:sp>
        <p:nvSpPr>
          <p:cNvPr id="15" name="TextBox 26"/>
          <p:cNvSpPr txBox="1">
            <a:spLocks noChangeArrowheads="1"/>
          </p:cNvSpPr>
          <p:nvPr/>
        </p:nvSpPr>
        <p:spPr bwMode="auto">
          <a:xfrm>
            <a:off x="1008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PE</a:t>
            </a:r>
            <a:endParaRPr kumimoji="0" lang="en-US" altLang="en-US" sz="20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3928632368"/>
              </p:ext>
            </p:extLst>
          </p:nvPr>
        </p:nvGraphicFramePr>
        <p:xfrm>
          <a:off x="112758" y="3752597"/>
          <a:ext cx="6632483" cy="5910581"/>
        </p:xfrm>
        <a:graphic>
          <a:graphicData uri="http://schemas.openxmlformats.org/drawingml/2006/table">
            <a:tbl>
              <a:tblPr firstRow="1" firstCol="1" bandRow="1">
                <a:tableStyleId>{93296810-A885-4BE3-A3E7-6D5BEEA58F35}</a:tableStyleId>
              </a:tblPr>
              <a:tblGrid>
                <a:gridCol w="1279045">
                  <a:extLst>
                    <a:ext uri="{9D8B030D-6E8A-4147-A177-3AD203B41FA5}">
                      <a16:colId xmlns:a16="http://schemas.microsoft.com/office/drawing/2014/main" val="2097148774"/>
                    </a:ext>
                  </a:extLst>
                </a:gridCol>
                <a:gridCol w="2676559">
                  <a:extLst>
                    <a:ext uri="{9D8B030D-6E8A-4147-A177-3AD203B41FA5}">
                      <a16:colId xmlns:a16="http://schemas.microsoft.com/office/drawing/2014/main" val="3371517100"/>
                    </a:ext>
                  </a:extLst>
                </a:gridCol>
                <a:gridCol w="2676879">
                  <a:extLst>
                    <a:ext uri="{9D8B030D-6E8A-4147-A177-3AD203B41FA5}">
                      <a16:colId xmlns:a16="http://schemas.microsoft.com/office/drawing/2014/main" val="3779704346"/>
                    </a:ext>
                  </a:extLst>
                </a:gridCol>
              </a:tblGrid>
              <a:tr h="158383">
                <a:tc>
                  <a:txBody>
                    <a:bodyPr/>
                    <a:lstStyle/>
                    <a:p>
                      <a:pPr algn="l">
                        <a:lnSpc>
                          <a:spcPct val="107000"/>
                        </a:lnSpc>
                        <a:spcAft>
                          <a:spcPts val="0"/>
                        </a:spcAft>
                      </a:pPr>
                      <a:r>
                        <a:rPr lang="en-GB" sz="1400" dirty="0">
                          <a:effectLst/>
                        </a:rPr>
                        <a:t>Year 11</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ctr">
                        <a:lnSpc>
                          <a:spcPct val="107000"/>
                        </a:lnSpc>
                        <a:spcAft>
                          <a:spcPts val="0"/>
                        </a:spcAft>
                      </a:pPr>
                      <a:r>
                        <a:rPr lang="en-GB" sz="1400" dirty="0">
                          <a:effectLst/>
                        </a:rPr>
                        <a:t>Autumn 1</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0B703C"/>
                    </a:solidFill>
                  </a:tcPr>
                </a:tc>
                <a:tc>
                  <a:txBody>
                    <a:bodyPr/>
                    <a:lstStyle/>
                    <a:p>
                      <a:pPr algn="ctr">
                        <a:lnSpc>
                          <a:spcPct val="107000"/>
                        </a:lnSpc>
                        <a:spcAft>
                          <a:spcPts val="0"/>
                        </a:spcAft>
                      </a:pPr>
                      <a:r>
                        <a:rPr lang="en-GB" sz="1400" dirty="0">
                          <a:effectLst/>
                        </a:rPr>
                        <a:t>Autumn 2</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0B703C"/>
                    </a:solidFill>
                  </a:tcPr>
                </a:tc>
                <a:extLst>
                  <a:ext uri="{0D108BD9-81ED-4DB2-BD59-A6C34878D82A}">
                    <a16:rowId xmlns:a16="http://schemas.microsoft.com/office/drawing/2014/main" val="1857592802"/>
                  </a:ext>
                </a:extLst>
              </a:tr>
              <a:tr h="871214">
                <a:tc>
                  <a:txBody>
                    <a:bodyPr/>
                    <a:lstStyle/>
                    <a:p>
                      <a:pPr algn="l">
                        <a:lnSpc>
                          <a:spcPct val="107000"/>
                        </a:lnSpc>
                        <a:spcAft>
                          <a:spcPts val="0"/>
                        </a:spcAft>
                      </a:pPr>
                      <a:r>
                        <a:rPr lang="en-GB" sz="1400" dirty="0">
                          <a:effectLst/>
                        </a:rPr>
                        <a:t>Focus/Context for Learning</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D09E00"/>
                    </a:solidFill>
                  </a:tcPr>
                </a:tc>
                <a:tc>
                  <a:txBody>
                    <a:bodyPr/>
                    <a:lstStyle/>
                    <a:p>
                      <a:pPr algn="l">
                        <a:lnSpc>
                          <a:spcPct val="107000"/>
                        </a:lnSpc>
                        <a:spcAft>
                          <a:spcPts val="0"/>
                        </a:spcAft>
                      </a:pPr>
                      <a:r>
                        <a:rPr lang="en-GB" sz="1100" b="1" dirty="0">
                          <a:effectLst/>
                          <a:latin typeface="Calibri" panose="020F0502020204030204" pitchFamily="34" charset="0"/>
                          <a:ea typeface="Tahoma" panose="020B0604030504040204" pitchFamily="34" charset="0"/>
                          <a:cs typeface="Tahoma" panose="020B0604030504040204" pitchFamily="34" charset="0"/>
                        </a:rPr>
                        <a:t>Basketball:</a:t>
                      </a:r>
                      <a:r>
                        <a:rPr lang="en-GB" sz="1100" dirty="0">
                          <a:effectLst/>
                          <a:latin typeface="Calibri" panose="020F0502020204030204" pitchFamily="34" charset="0"/>
                          <a:ea typeface="Tahoma" panose="020B0604030504040204" pitchFamily="34" charset="0"/>
                          <a:cs typeface="Tahoma" panose="020B0604030504040204" pitchFamily="34" charset="0"/>
                        </a:rPr>
                        <a:t> The fundamental skills of passing and dribbling form the main focus in year 7. Shooting in both passive and pressured situations are built into lessons to form the basis of a full game. All the basic laws of the game are taught.</a:t>
                      </a:r>
                      <a:endParaRPr lang="en-GB" sz="105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rgbClr val="DCDCDC"/>
                    </a:solidFill>
                  </a:tcPr>
                </a:tc>
                <a:tc>
                  <a:txBody>
                    <a:bodyPr/>
                    <a:lstStyle/>
                    <a:p>
                      <a:pPr algn="l">
                        <a:lnSpc>
                          <a:spcPct val="107000"/>
                        </a:lnSpc>
                        <a:spcAft>
                          <a:spcPts val="0"/>
                        </a:spcAft>
                      </a:pPr>
                      <a:r>
                        <a:rPr lang="en-GB" sz="1100" b="1" dirty="0">
                          <a:effectLst/>
                          <a:latin typeface="Calibri" panose="020F0502020204030204" pitchFamily="34" charset="0"/>
                          <a:ea typeface="Tahoma" panose="020B0604030504040204" pitchFamily="34" charset="0"/>
                          <a:cs typeface="Tahoma" panose="020B0604030504040204" pitchFamily="34" charset="0"/>
                        </a:rPr>
                        <a:t>Rugby: </a:t>
                      </a:r>
                      <a:r>
                        <a:rPr lang="en-GB" sz="1100" dirty="0">
                          <a:effectLst/>
                          <a:latin typeface="Calibri" panose="020F0502020204030204" pitchFamily="34" charset="0"/>
                          <a:ea typeface="Tahoma" panose="020B0604030504040204" pitchFamily="34" charset="0"/>
                          <a:cs typeface="Tahoma" panose="020B0604030504040204" pitchFamily="34" charset="0"/>
                        </a:rPr>
                        <a:t>Students are taught the fundamental skills within the game such as running with the ball, evading opponents, passing, tackling and rucking. The length of the unit allows boys to make rapid progress regardless of previous experience in the sport.</a:t>
                      </a:r>
                      <a:endParaRPr lang="en-GB" sz="105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rgbClr val="DCDCDC"/>
                    </a:solidFill>
                  </a:tcPr>
                </a:tc>
                <a:extLst>
                  <a:ext uri="{0D108BD9-81ED-4DB2-BD59-A6C34878D82A}">
                    <a16:rowId xmlns:a16="http://schemas.microsoft.com/office/drawing/2014/main" val="221793663"/>
                  </a:ext>
                </a:extLst>
              </a:tr>
              <a:tr h="158383">
                <a:tc>
                  <a:txBody>
                    <a:bodyPr/>
                    <a:lstStyle/>
                    <a:p>
                      <a:pPr algn="l">
                        <a:lnSpc>
                          <a:spcPct val="107000"/>
                        </a:lnSpc>
                        <a:spcAft>
                          <a:spcPts val="0"/>
                        </a:spcAft>
                      </a:pPr>
                      <a:r>
                        <a:rPr lang="en-GB" sz="1400">
                          <a:effectLst/>
                        </a:rPr>
                        <a:t> </a:t>
                      </a:r>
                      <a:endParaRPr lang="en-GB" sz="140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rPr>
                        <a:t> </a:t>
                      </a:r>
                      <a:endParaRPr lang="en-GB" sz="13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rPr>
                        <a:t> </a:t>
                      </a:r>
                      <a:endParaRPr lang="en-GB" sz="13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extLst>
                  <a:ext uri="{0D108BD9-81ED-4DB2-BD59-A6C34878D82A}">
                    <a16:rowId xmlns:a16="http://schemas.microsoft.com/office/drawing/2014/main" val="3506830711"/>
                  </a:ext>
                </a:extLst>
              </a:tr>
              <a:tr h="158383">
                <a:tc>
                  <a:txBody>
                    <a:bodyPr/>
                    <a:lstStyle/>
                    <a:p>
                      <a:pPr algn="l">
                        <a:lnSpc>
                          <a:spcPct val="107000"/>
                        </a:lnSpc>
                        <a:spcAft>
                          <a:spcPts val="0"/>
                        </a:spcAft>
                      </a:pPr>
                      <a:r>
                        <a:rPr lang="en-GB" sz="1400" dirty="0">
                          <a:effectLst/>
                        </a:rPr>
                        <a:t> </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ctr">
                        <a:lnSpc>
                          <a:spcPct val="107000"/>
                        </a:lnSpc>
                        <a:spcAft>
                          <a:spcPts val="0"/>
                        </a:spcAft>
                      </a:pPr>
                      <a:r>
                        <a:rPr lang="en-GB" sz="1400" b="1" dirty="0">
                          <a:solidFill>
                            <a:schemeClr val="bg1"/>
                          </a:solidFill>
                          <a:effectLst/>
                        </a:rPr>
                        <a:t>Spring 1</a:t>
                      </a:r>
                      <a:endParaRPr lang="en-GB" sz="1400" b="1"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0B703C"/>
                    </a:solidFill>
                  </a:tcPr>
                </a:tc>
                <a:tc>
                  <a:txBody>
                    <a:bodyPr/>
                    <a:lstStyle/>
                    <a:p>
                      <a:pPr algn="ctr">
                        <a:lnSpc>
                          <a:spcPct val="107000"/>
                        </a:lnSpc>
                        <a:spcAft>
                          <a:spcPts val="0"/>
                        </a:spcAft>
                      </a:pPr>
                      <a:r>
                        <a:rPr lang="en-GB" sz="1400" b="1" dirty="0">
                          <a:solidFill>
                            <a:schemeClr val="bg1"/>
                          </a:solidFill>
                          <a:effectLst/>
                        </a:rPr>
                        <a:t>Spring 2</a:t>
                      </a:r>
                      <a:endParaRPr lang="en-GB" sz="1400" b="1"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0B703C"/>
                    </a:solidFill>
                  </a:tcPr>
                </a:tc>
                <a:extLst>
                  <a:ext uri="{0D108BD9-81ED-4DB2-BD59-A6C34878D82A}">
                    <a16:rowId xmlns:a16="http://schemas.microsoft.com/office/drawing/2014/main" val="406683572"/>
                  </a:ext>
                </a:extLst>
              </a:tr>
              <a:tr h="746755">
                <a:tc>
                  <a:txBody>
                    <a:bodyPr/>
                    <a:lstStyle/>
                    <a:p>
                      <a:pPr algn="l">
                        <a:lnSpc>
                          <a:spcPct val="107000"/>
                        </a:lnSpc>
                        <a:spcAft>
                          <a:spcPts val="0"/>
                        </a:spcAft>
                      </a:pPr>
                      <a:r>
                        <a:rPr lang="en-GB" sz="1400" dirty="0">
                          <a:effectLst/>
                        </a:rPr>
                        <a:t>Focus/Context for Learning</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D09E00"/>
                    </a:solidFill>
                  </a:tcPr>
                </a:tc>
                <a:tc>
                  <a:txBody>
                    <a:bodyPr/>
                    <a:lstStyle/>
                    <a:p>
                      <a:pPr algn="l">
                        <a:lnSpc>
                          <a:spcPct val="107000"/>
                        </a:lnSpc>
                        <a:spcAft>
                          <a:spcPts val="0"/>
                        </a:spcAft>
                      </a:pPr>
                      <a:r>
                        <a:rPr lang="en-GB" sz="1100" b="1">
                          <a:effectLst/>
                          <a:latin typeface="Calibri" panose="020F0502020204030204" pitchFamily="34" charset="0"/>
                          <a:ea typeface="Tahoma" panose="020B0604030504040204" pitchFamily="34" charset="0"/>
                          <a:cs typeface="Tahoma" panose="020B0604030504040204" pitchFamily="34" charset="0"/>
                        </a:rPr>
                        <a:t>Health Related Fitness:</a:t>
                      </a:r>
                      <a:r>
                        <a:rPr lang="en-GB" sz="1100">
                          <a:effectLst/>
                          <a:latin typeface="Calibri" panose="020F0502020204030204" pitchFamily="34" charset="0"/>
                          <a:ea typeface="Tahoma" panose="020B0604030504040204" pitchFamily="34" charset="0"/>
                          <a:cs typeface="Tahoma" panose="020B0604030504040204" pitchFamily="34" charset="0"/>
                        </a:rPr>
                        <a:t> Students are able to improve components of fitness within this unit. Emphasis is on extended periods of activity whilst informing pupils of the benefits of leading a healthy lifestyle.</a:t>
                      </a:r>
                      <a:endParaRPr lang="en-GB" sz="105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rgbClr val="DCDCDC"/>
                    </a:solidFill>
                  </a:tcPr>
                </a:tc>
                <a:tc>
                  <a:txBody>
                    <a:bodyPr/>
                    <a:lstStyle/>
                    <a:p>
                      <a:pPr algn="l">
                        <a:lnSpc>
                          <a:spcPct val="107000"/>
                        </a:lnSpc>
                        <a:spcAft>
                          <a:spcPts val="0"/>
                        </a:spcAft>
                      </a:pPr>
                      <a:r>
                        <a:rPr lang="en-GB" sz="1100" b="1" dirty="0">
                          <a:effectLst/>
                          <a:latin typeface="Calibri" panose="020F0502020204030204" pitchFamily="34" charset="0"/>
                          <a:ea typeface="Tahoma" panose="020B0604030504040204" pitchFamily="34" charset="0"/>
                          <a:cs typeface="Tahoma" panose="020B0604030504040204" pitchFamily="34" charset="0"/>
                        </a:rPr>
                        <a:t>Handball:</a:t>
                      </a:r>
                      <a:r>
                        <a:rPr lang="en-GB" sz="1100" dirty="0">
                          <a:effectLst/>
                          <a:latin typeface="Calibri" panose="020F0502020204030204" pitchFamily="34" charset="0"/>
                          <a:ea typeface="Tahoma" panose="020B0604030504040204" pitchFamily="34" charset="0"/>
                          <a:cs typeface="Tahoma" panose="020B0604030504040204" pitchFamily="34" charset="0"/>
                        </a:rPr>
                        <a:t> This unit focuses on individual skills such as shooting, dribbling, passing and spatial awareness. Students are taught to develop these skills under ever increasing demands and get the opportunity to play in small sided games.</a:t>
                      </a:r>
                      <a:endParaRPr lang="en-GB" sz="105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rgbClr val="DCDCDC"/>
                    </a:solidFill>
                  </a:tcPr>
                </a:tc>
                <a:extLst>
                  <a:ext uri="{0D108BD9-81ED-4DB2-BD59-A6C34878D82A}">
                    <a16:rowId xmlns:a16="http://schemas.microsoft.com/office/drawing/2014/main" val="2023670594"/>
                  </a:ext>
                </a:extLst>
              </a:tr>
              <a:tr h="158383">
                <a:tc>
                  <a:txBody>
                    <a:bodyPr/>
                    <a:lstStyle/>
                    <a:p>
                      <a:pPr algn="l">
                        <a:lnSpc>
                          <a:spcPct val="107000"/>
                        </a:lnSpc>
                        <a:spcAft>
                          <a:spcPts val="0"/>
                        </a:spcAft>
                      </a:pPr>
                      <a:r>
                        <a:rPr lang="en-GB" sz="1400">
                          <a:effectLst/>
                        </a:rPr>
                        <a:t> </a:t>
                      </a:r>
                      <a:endParaRPr lang="en-GB" sz="140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rPr>
                        <a:t> </a:t>
                      </a:r>
                      <a:endParaRPr lang="en-GB" sz="13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rPr>
                        <a:t> </a:t>
                      </a:r>
                      <a:endParaRPr lang="en-GB" sz="13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extLst>
                  <a:ext uri="{0D108BD9-81ED-4DB2-BD59-A6C34878D82A}">
                    <a16:rowId xmlns:a16="http://schemas.microsoft.com/office/drawing/2014/main" val="169728120"/>
                  </a:ext>
                </a:extLst>
              </a:tr>
              <a:tr h="158383">
                <a:tc>
                  <a:txBody>
                    <a:bodyPr/>
                    <a:lstStyle/>
                    <a:p>
                      <a:pPr algn="l">
                        <a:lnSpc>
                          <a:spcPct val="107000"/>
                        </a:lnSpc>
                        <a:spcAft>
                          <a:spcPts val="0"/>
                        </a:spcAft>
                      </a:pPr>
                      <a:r>
                        <a:rPr lang="en-GB" sz="1400" dirty="0">
                          <a:effectLst/>
                        </a:rPr>
                        <a:t> </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ctr">
                        <a:lnSpc>
                          <a:spcPct val="107000"/>
                        </a:lnSpc>
                        <a:spcAft>
                          <a:spcPts val="0"/>
                        </a:spcAft>
                      </a:pPr>
                      <a:r>
                        <a:rPr lang="en-GB" sz="1400" b="1" dirty="0">
                          <a:solidFill>
                            <a:schemeClr val="bg1"/>
                          </a:solidFill>
                          <a:effectLst/>
                        </a:rPr>
                        <a:t>Summer 1</a:t>
                      </a:r>
                      <a:endParaRPr lang="en-GB" sz="1400" b="1"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0B703C"/>
                    </a:solidFill>
                  </a:tcPr>
                </a:tc>
                <a:tc>
                  <a:txBody>
                    <a:bodyPr/>
                    <a:lstStyle/>
                    <a:p>
                      <a:pPr algn="ctr">
                        <a:lnSpc>
                          <a:spcPct val="107000"/>
                        </a:lnSpc>
                        <a:spcAft>
                          <a:spcPts val="0"/>
                        </a:spcAft>
                      </a:pPr>
                      <a:r>
                        <a:rPr lang="en-GB" sz="1400" b="1" dirty="0">
                          <a:solidFill>
                            <a:schemeClr val="bg1"/>
                          </a:solidFill>
                          <a:effectLst/>
                        </a:rPr>
                        <a:t>Summer 2</a:t>
                      </a:r>
                      <a:endParaRPr lang="en-GB" sz="1400" b="1"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0B703C"/>
                    </a:solidFill>
                  </a:tcPr>
                </a:tc>
                <a:extLst>
                  <a:ext uri="{0D108BD9-81ED-4DB2-BD59-A6C34878D82A}">
                    <a16:rowId xmlns:a16="http://schemas.microsoft.com/office/drawing/2014/main" val="1916119258"/>
                  </a:ext>
                </a:extLst>
              </a:tr>
              <a:tr h="1736921">
                <a:tc>
                  <a:txBody>
                    <a:bodyPr/>
                    <a:lstStyle/>
                    <a:p>
                      <a:pPr algn="l">
                        <a:lnSpc>
                          <a:spcPct val="107000"/>
                        </a:lnSpc>
                        <a:spcAft>
                          <a:spcPts val="0"/>
                        </a:spcAft>
                      </a:pPr>
                      <a:r>
                        <a:rPr lang="en-GB" sz="1400" dirty="0">
                          <a:effectLst/>
                        </a:rPr>
                        <a:t>Focus/Context for Learning</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D09E00"/>
                    </a:solidFill>
                  </a:tcPr>
                </a:tc>
                <a:tc>
                  <a:txBody>
                    <a:bodyPr/>
                    <a:lstStyle/>
                    <a:p>
                      <a:pPr algn="l">
                        <a:lnSpc>
                          <a:spcPct val="107000"/>
                        </a:lnSpc>
                        <a:spcAft>
                          <a:spcPts val="0"/>
                        </a:spcAft>
                      </a:pPr>
                      <a:r>
                        <a:rPr lang="en-GB" sz="1100" b="1">
                          <a:effectLst/>
                          <a:latin typeface="Calibri" panose="020F0502020204030204" pitchFamily="34" charset="0"/>
                          <a:ea typeface="Tahoma" panose="020B0604030504040204" pitchFamily="34" charset="0"/>
                          <a:cs typeface="Tahoma" panose="020B0604030504040204" pitchFamily="34" charset="0"/>
                        </a:rPr>
                        <a:t>Tennis: </a:t>
                      </a:r>
                      <a:r>
                        <a:rPr lang="en-GB" sz="1100">
                          <a:effectLst/>
                          <a:latin typeface="Calibri" panose="020F0502020204030204" pitchFamily="34" charset="0"/>
                          <a:ea typeface="Tahoma" panose="020B0604030504040204" pitchFamily="34" charset="0"/>
                          <a:cs typeface="Tahoma" panose="020B0604030504040204" pitchFamily="34" charset="0"/>
                        </a:rPr>
                        <a:t>Students are taught the basic fundamental elements of tennis. While developing their skills, they will also have the chance to officiate games.</a:t>
                      </a:r>
                      <a:endParaRPr lang="en-GB" sz="1100">
                        <a:effectLst/>
                        <a:latin typeface="Calibri" panose="020F0502020204030204" pitchFamily="34" charset="0"/>
                        <a:ea typeface="Calibri" panose="020F0502020204030204" pitchFamily="34" charset="0"/>
                        <a:cs typeface="Calibri" panose="020F0502020204030204" pitchFamily="34" charset="0"/>
                      </a:endParaRPr>
                    </a:p>
                    <a:p>
                      <a:pPr algn="l">
                        <a:lnSpc>
                          <a:spcPct val="107000"/>
                        </a:lnSpc>
                        <a:spcAft>
                          <a:spcPts val="0"/>
                        </a:spcAft>
                      </a:pPr>
                      <a:r>
                        <a:rPr lang="en-GB" sz="1100">
                          <a:effectLst/>
                          <a:latin typeface="Calibri" panose="020F0502020204030204" pitchFamily="34" charset="0"/>
                          <a:ea typeface="Tahoma" panose="020B0604030504040204" pitchFamily="34" charset="0"/>
                          <a:cs typeface="Tahoma" panose="020B0604030504040204" pitchFamily="34" charset="0"/>
                        </a:rPr>
                        <a:t> </a:t>
                      </a:r>
                      <a:endParaRPr lang="en-GB" sz="1100">
                        <a:effectLst/>
                        <a:latin typeface="Calibri" panose="020F0502020204030204" pitchFamily="34" charset="0"/>
                        <a:ea typeface="Calibri" panose="020F0502020204030204" pitchFamily="34" charset="0"/>
                        <a:cs typeface="Calibri" panose="020F0502020204030204" pitchFamily="34" charset="0"/>
                      </a:endParaRPr>
                    </a:p>
                    <a:p>
                      <a:pPr algn="l">
                        <a:lnSpc>
                          <a:spcPct val="107000"/>
                        </a:lnSpc>
                        <a:spcAft>
                          <a:spcPts val="0"/>
                        </a:spcAft>
                      </a:pPr>
                      <a:r>
                        <a:rPr lang="en-GB" sz="1100" b="1">
                          <a:effectLst/>
                          <a:latin typeface="Calibri" panose="020F0502020204030204" pitchFamily="34" charset="0"/>
                          <a:ea typeface="Tahoma" panose="020B0604030504040204" pitchFamily="34" charset="0"/>
                          <a:cs typeface="Tahoma" panose="020B0604030504040204" pitchFamily="34" charset="0"/>
                        </a:rPr>
                        <a:t>Athletics: </a:t>
                      </a:r>
                      <a:r>
                        <a:rPr lang="en-GB" sz="1100">
                          <a:effectLst/>
                          <a:latin typeface="Calibri" panose="020F0502020204030204" pitchFamily="34" charset="0"/>
                          <a:ea typeface="Tahoma" panose="020B0604030504040204" pitchFamily="34" charset="0"/>
                          <a:cs typeface="Tahoma" panose="020B0604030504040204" pitchFamily="34" charset="0"/>
                        </a:rPr>
                        <a:t>Each discipline is taught as an introductory lesson with pupils spending two lessons on each event. The fundamental skills and tactics involved will be taught along with the knowledge of how to measure and record.</a:t>
                      </a: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rgbClr val="DCDCDC"/>
                    </a:solidFill>
                  </a:tcPr>
                </a:tc>
                <a:tc>
                  <a:txBody>
                    <a:bodyPr/>
                    <a:lstStyle/>
                    <a:p>
                      <a:pPr algn="l">
                        <a:lnSpc>
                          <a:spcPct val="107000"/>
                        </a:lnSpc>
                        <a:spcAft>
                          <a:spcPts val="0"/>
                        </a:spcAft>
                      </a:pPr>
                      <a:r>
                        <a:rPr lang="en-GB" sz="1100" b="1" dirty="0">
                          <a:effectLst/>
                          <a:latin typeface="Calibri" panose="020F0502020204030204" pitchFamily="34" charset="0"/>
                          <a:ea typeface="Tahoma" panose="020B0604030504040204" pitchFamily="34" charset="0"/>
                          <a:cs typeface="Tahoma" panose="020B0604030504040204" pitchFamily="34" charset="0"/>
                        </a:rPr>
                        <a:t>Softball:</a:t>
                      </a:r>
                      <a:r>
                        <a:rPr lang="en-GB" sz="1100" dirty="0">
                          <a:effectLst/>
                          <a:latin typeface="Calibri" panose="020F0502020204030204" pitchFamily="34" charset="0"/>
                          <a:ea typeface="Tahoma" panose="020B0604030504040204" pitchFamily="34" charset="0"/>
                          <a:cs typeface="Tahoma" panose="020B0604030504040204" pitchFamily="34" charset="0"/>
                        </a:rPr>
                        <a:t> This unit allows students to experience striking and fielding in an alternative sport. Introduction to core skills along with strategy and rules forms the basis of this unit.</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algn="l">
                        <a:lnSpc>
                          <a:spcPct val="107000"/>
                        </a:lnSpc>
                        <a:spcAft>
                          <a:spcPts val="0"/>
                        </a:spcAft>
                      </a:pPr>
                      <a:r>
                        <a:rPr lang="en-GB" sz="1100" dirty="0">
                          <a:effectLst/>
                          <a:latin typeface="Calibri" panose="020F0502020204030204" pitchFamily="34" charset="0"/>
                          <a:ea typeface="Tahoma" panose="020B0604030504040204" pitchFamily="34" charset="0"/>
                          <a:cs typeface="Tahoma" panose="020B060403050404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algn="l">
                        <a:lnSpc>
                          <a:spcPct val="107000"/>
                        </a:lnSpc>
                        <a:spcAft>
                          <a:spcPts val="0"/>
                        </a:spcAft>
                      </a:pPr>
                      <a:r>
                        <a:rPr lang="en-GB" sz="1100" b="1" dirty="0">
                          <a:effectLst/>
                          <a:latin typeface="Calibri" panose="020F0502020204030204" pitchFamily="34" charset="0"/>
                          <a:ea typeface="Tahoma" panose="020B0604030504040204" pitchFamily="34" charset="0"/>
                          <a:cs typeface="Tahoma" panose="020B0604030504040204" pitchFamily="34" charset="0"/>
                        </a:rPr>
                        <a:t>Cricket:</a:t>
                      </a:r>
                      <a:r>
                        <a:rPr lang="en-GB" sz="1100" dirty="0">
                          <a:effectLst/>
                          <a:latin typeface="Calibri" panose="020F0502020204030204" pitchFamily="34" charset="0"/>
                          <a:ea typeface="Tahoma" panose="020B0604030504040204" pitchFamily="34" charset="0"/>
                          <a:cs typeface="Tahoma" panose="020B0604030504040204" pitchFamily="34" charset="0"/>
                        </a:rPr>
                        <a:t> An opportunity to develop batting, bowling and fielding feature in year 7. Time is spent on core skills that help individuals develop as an individual and as a team player. In year 7 we introduce the core skills such as throwing, catching, batting and fielding. They gain an understanding of basic rules of the game.</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rgbClr val="DCDCDC"/>
                    </a:solidFill>
                  </a:tcPr>
                </a:tc>
                <a:extLst>
                  <a:ext uri="{0D108BD9-81ED-4DB2-BD59-A6C34878D82A}">
                    <a16:rowId xmlns:a16="http://schemas.microsoft.com/office/drawing/2014/main" val="1180218782"/>
                  </a:ext>
                </a:extLst>
              </a:tr>
            </a:tbl>
          </a:graphicData>
        </a:graphic>
      </p:graphicFrame>
      <p:sp>
        <p:nvSpPr>
          <p:cNvPr id="16" name="Rectangle 15"/>
          <p:cNvSpPr/>
          <p:nvPr/>
        </p:nvSpPr>
        <p:spPr>
          <a:xfrm>
            <a:off x="1" y="886977"/>
            <a:ext cx="6223000" cy="369332"/>
          </a:xfrm>
          <a:prstGeom prst="rect">
            <a:avLst/>
          </a:prstGeom>
        </p:spPr>
        <p:txBody>
          <a:bodyPr wrap="square">
            <a:spAutoFit/>
          </a:bodyPr>
          <a:lstStyle/>
          <a:p>
            <a:pPr>
              <a:spcAft>
                <a:spcPts val="0"/>
              </a:spcAft>
            </a:pPr>
            <a:r>
              <a:rPr lang="en-GB" b="1" dirty="0">
                <a:solidFill>
                  <a:srgbClr val="0B703C"/>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Head of Department:  Mr S. Henderson</a:t>
            </a:r>
            <a:endParaRPr lang="en-GB"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18" name="TextBox 17"/>
          <p:cNvSpPr txBox="1"/>
          <p:nvPr/>
        </p:nvSpPr>
        <p:spPr>
          <a:xfrm>
            <a:off x="0" y="1240046"/>
            <a:ext cx="6858000" cy="2462213"/>
          </a:xfrm>
          <a:prstGeom prst="rect">
            <a:avLst/>
          </a:prstGeom>
          <a:noFill/>
        </p:spPr>
        <p:txBody>
          <a:bodyPr wrap="square" rtlCol="0">
            <a:spAutoFit/>
          </a:bodyPr>
          <a:lstStyle/>
          <a:p>
            <a:pPr algn="just"/>
            <a:r>
              <a:rPr lang="en-GB" sz="1100" dirty="0"/>
              <a:t>Core PE is exclusively practical. Throughout key stage 3 all students take part in one double lesson of physical education per week. This adheres to the national requirement of all 11-14 year olds accessing a minimum of two hours of physical education per week. There are also extensive opportunities for students to participate in extra-curricular sport before school, at lunchtime and after school. </a:t>
            </a:r>
          </a:p>
          <a:p>
            <a:pPr algn="just"/>
            <a:r>
              <a:rPr lang="en-GB" sz="1100" dirty="0"/>
              <a:t>We deliver a winter programme that is traditionally games based that helps develop skills such as outwitting opponents, defining roles within team games and moreover a duty of care within a team setting where cohesion and communication are paramount to success. In the winter term there are also opportunities to develop physical attributes such as cardiovascular fitness, muscular endurance, strength and speed along with other important components of fitness.</a:t>
            </a:r>
          </a:p>
          <a:p>
            <a:pPr algn="just"/>
            <a:r>
              <a:rPr lang="en-GB" sz="1100" dirty="0"/>
              <a:t>In the summer term pupils are taught a wide range of athletics disciplines with an equal opportunity to develop in both track and field events. Striking and fielding also plays an integral part in the summer term and allows both team and individual skills to be developed accordingly.</a:t>
            </a:r>
          </a:p>
          <a:p>
            <a:pPr algn="just"/>
            <a:r>
              <a:rPr lang="en-GB" sz="1100" dirty="0"/>
              <a:t>Pupils will not gain a qualification during key stage three. However the skills and knowledge they acquire act as a pathway to success if they decide to access a qualification in PE at key stage 4 or 5.</a:t>
            </a:r>
          </a:p>
        </p:txBody>
      </p:sp>
      <p:sp>
        <p:nvSpPr>
          <p:cNvPr id="19" name="Rectangle 18"/>
          <p:cNvSpPr/>
          <p:nvPr/>
        </p:nvSpPr>
        <p:spPr>
          <a:xfrm>
            <a:off x="50408" y="865782"/>
            <a:ext cx="6368267" cy="369332"/>
          </a:xfrm>
          <a:prstGeom prst="rect">
            <a:avLst/>
          </a:prstGeom>
        </p:spPr>
        <p:txBody>
          <a:bodyPr wrap="square">
            <a:spAutoFit/>
          </a:bodyPr>
          <a:lstStyle/>
          <a:p>
            <a:pPr algn="r">
              <a:spcAft>
                <a:spcPts val="0"/>
              </a:spcAft>
            </a:pPr>
            <a:r>
              <a:rPr lang="en-GB" b="1" dirty="0">
                <a:solidFill>
                  <a:srgbClr val="AFABAB"/>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Year 7</a:t>
            </a:r>
            <a:endParaRPr lang="en-GB" dirty="0">
              <a:solidFill>
                <a:srgbClr val="AFABAB"/>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8075297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Google Shape;84;p13">
            <a:extLst>
              <a:ext uri="{FF2B5EF4-FFF2-40B4-BE49-F238E27FC236}">
                <a16:creationId xmlns:a16="http://schemas.microsoft.com/office/drawing/2014/main" id="{D240CC63-7CAC-43B6-A976-11BEE7E775F6}"/>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0" name="Google Shape;85;p13">
            <a:extLst>
              <a:ext uri="{FF2B5EF4-FFF2-40B4-BE49-F238E27FC236}">
                <a16:creationId xmlns:a16="http://schemas.microsoft.com/office/drawing/2014/main" id="{D050A6AE-CC7C-4944-BA7D-73E41A8E1AD0}"/>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1" name="Google Shape;86;p13">
            <a:extLst>
              <a:ext uri="{FF2B5EF4-FFF2-40B4-BE49-F238E27FC236}">
                <a16:creationId xmlns:a16="http://schemas.microsoft.com/office/drawing/2014/main" id="{64D6CC46-06CB-4799-B917-C481F9F823C4}"/>
              </a:ext>
            </a:extLst>
          </p:cNvPr>
          <p:cNvSpPr/>
          <p:nvPr/>
        </p:nvSpPr>
        <p:spPr>
          <a:xfrm rot="10039862">
            <a:off x="4986273" y="-1717994"/>
            <a:ext cx="11026775" cy="9698355"/>
          </a:xfrm>
          <a:prstGeom prst="rtTriangle">
            <a:avLst/>
          </a:prstGeom>
          <a:solidFill>
            <a:srgbClr val="F2F2F2">
              <a:alpha val="98431"/>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2" name="Google Shape;87;p13">
            <a:extLst>
              <a:ext uri="{FF2B5EF4-FFF2-40B4-BE49-F238E27FC236}">
                <a16:creationId xmlns:a16="http://schemas.microsoft.com/office/drawing/2014/main" id="{424839C2-5EF1-4009-858B-B43365D44333}"/>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3" name="Google Shape;88;p13">
            <a:extLst>
              <a:ext uri="{FF2B5EF4-FFF2-40B4-BE49-F238E27FC236}">
                <a16:creationId xmlns:a16="http://schemas.microsoft.com/office/drawing/2014/main" id="{755315F5-D871-4A67-B353-B15B8825118B}"/>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24" name="Google Shape;89;p13">
            <a:extLst>
              <a:ext uri="{FF2B5EF4-FFF2-40B4-BE49-F238E27FC236}">
                <a16:creationId xmlns:a16="http://schemas.microsoft.com/office/drawing/2014/main" id="{6DC1846B-BBC5-43CF-968D-DAD6B21B4293}"/>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5" name="Google Shape;90;p13">
            <a:extLst>
              <a:ext uri="{FF2B5EF4-FFF2-40B4-BE49-F238E27FC236}">
                <a16:creationId xmlns:a16="http://schemas.microsoft.com/office/drawing/2014/main" id="{39ABE885-8A06-44EE-808A-50F33A4FA896}"/>
              </a:ext>
            </a:extLst>
          </p:cNvPr>
          <p:cNvSpPr txBox="1"/>
          <p:nvPr/>
        </p:nvSpPr>
        <p:spPr>
          <a:xfrm>
            <a:off x="3298195" y="9682490"/>
            <a:ext cx="338554"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rgbClr val="0B703C"/>
                </a:solidFill>
                <a:latin typeface="Tahoma"/>
                <a:ea typeface="Tahoma"/>
                <a:cs typeface="Tahoma"/>
                <a:sym typeface="Tahoma"/>
              </a:rPr>
              <a:t>15</a:t>
            </a:r>
            <a:endParaRPr sz="1400" b="0" i="0" u="none" strike="noStrike" cap="none" dirty="0">
              <a:solidFill>
                <a:srgbClr val="000000"/>
              </a:solidFill>
              <a:latin typeface="Arial"/>
              <a:ea typeface="Arial"/>
              <a:cs typeface="Arial"/>
              <a:sym typeface="Arial"/>
            </a:endParaRPr>
          </a:p>
        </p:txBody>
      </p:sp>
      <p:sp>
        <p:nvSpPr>
          <p:cNvPr id="26" name="Google Shape;91;p13">
            <a:extLst>
              <a:ext uri="{FF2B5EF4-FFF2-40B4-BE49-F238E27FC236}">
                <a16:creationId xmlns:a16="http://schemas.microsoft.com/office/drawing/2014/main" id="{599F41C7-A063-45EA-B2FD-3B012CD71F20}"/>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i="0" u="none" strike="noStrike" cap="none">
                <a:solidFill>
                  <a:srgbClr val="FFFFFF"/>
                </a:solidFill>
                <a:latin typeface="Arial"/>
                <a:ea typeface="Arial"/>
                <a:cs typeface="Arial"/>
                <a:sym typeface="Arial"/>
              </a:rPr>
              <a:t>Religious Education</a:t>
            </a:r>
            <a:endParaRPr sz="2000" b="0" i="0" u="none" strike="noStrike" cap="none">
              <a:solidFill>
                <a:schemeClr val="dk1"/>
              </a:solidFill>
              <a:latin typeface="Arial"/>
              <a:ea typeface="Arial"/>
              <a:cs typeface="Arial"/>
              <a:sym typeface="Arial"/>
            </a:endParaRPr>
          </a:p>
        </p:txBody>
      </p:sp>
      <p:graphicFrame>
        <p:nvGraphicFramePr>
          <p:cNvPr id="27" name="Google Shape;92;p13">
            <a:extLst>
              <a:ext uri="{FF2B5EF4-FFF2-40B4-BE49-F238E27FC236}">
                <a16:creationId xmlns:a16="http://schemas.microsoft.com/office/drawing/2014/main" id="{D60E1E5B-B587-4E7D-BD9B-D9130270B627}"/>
              </a:ext>
            </a:extLst>
          </p:cNvPr>
          <p:cNvGraphicFramePr/>
          <p:nvPr>
            <p:extLst>
              <p:ext uri="{D42A27DB-BD31-4B8C-83A1-F6EECF244321}">
                <p14:modId xmlns:p14="http://schemas.microsoft.com/office/powerpoint/2010/main" val="3194503562"/>
              </p:ext>
            </p:extLst>
          </p:nvPr>
        </p:nvGraphicFramePr>
        <p:xfrm>
          <a:off x="244863" y="1420647"/>
          <a:ext cx="6368275" cy="8037120"/>
        </p:xfrm>
        <a:graphic>
          <a:graphicData uri="http://schemas.openxmlformats.org/drawingml/2006/table">
            <a:tbl>
              <a:tblPr firstRow="1" firstCol="1" bandRow="1">
                <a:noFill/>
              </a:tblPr>
              <a:tblGrid>
                <a:gridCol w="1236735">
                  <a:extLst>
                    <a:ext uri="{9D8B030D-6E8A-4147-A177-3AD203B41FA5}">
                      <a16:colId xmlns:a16="http://schemas.microsoft.com/office/drawing/2014/main" val="20000"/>
                    </a:ext>
                  </a:extLst>
                </a:gridCol>
                <a:gridCol w="2565770">
                  <a:extLst>
                    <a:ext uri="{9D8B030D-6E8A-4147-A177-3AD203B41FA5}">
                      <a16:colId xmlns:a16="http://schemas.microsoft.com/office/drawing/2014/main" val="20001"/>
                    </a:ext>
                  </a:extLst>
                </a:gridCol>
                <a:gridCol w="2565770">
                  <a:extLst>
                    <a:ext uri="{9D8B030D-6E8A-4147-A177-3AD203B41FA5}">
                      <a16:colId xmlns:a16="http://schemas.microsoft.com/office/drawing/2014/main" val="20002"/>
                    </a:ext>
                  </a:extLst>
                </a:gridCol>
              </a:tblGrid>
              <a:tr h="224525">
                <a:tc>
                  <a:txBody>
                    <a:bodyPr/>
                    <a:lstStyle/>
                    <a:p>
                      <a:pPr marL="0" marR="0" lvl="0" indent="0" algn="l" rtl="0">
                        <a:lnSpc>
                          <a:spcPct val="107000"/>
                        </a:lnSpc>
                        <a:spcBef>
                          <a:spcPts val="0"/>
                        </a:spcBef>
                        <a:spcAft>
                          <a:spcPts val="0"/>
                        </a:spcAft>
                        <a:buClr>
                          <a:srgbClr val="000000"/>
                        </a:buClr>
                        <a:buSzPts val="1400"/>
                        <a:buFont typeface="Arial"/>
                        <a:buNone/>
                      </a:pPr>
                      <a:endParaRPr sz="1400" i="0" u="none" strike="noStrike" cap="none">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i="0" u="none" strike="noStrike" cap="none" dirty="0">
                          <a:solidFill>
                            <a:schemeClr val="lt1"/>
                          </a:solidFill>
                          <a:latin typeface="Arial"/>
                          <a:cs typeface="Arial"/>
                          <a:sym typeface="Arial"/>
                        </a:rPr>
                        <a:t>Autumn 1</a:t>
                      </a:r>
                      <a:endParaRPr sz="1400" b="1" i="0" u="none" strike="noStrike" cap="none" dirty="0">
                        <a:solidFill>
                          <a:schemeClr val="lt1"/>
                        </a:solidFill>
                        <a:latin typeface="Arial"/>
                        <a:ea typeface="Calibri"/>
                        <a:cs typeface="Arial"/>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i="0" u="none" strike="noStrike" cap="none" dirty="0">
                          <a:solidFill>
                            <a:schemeClr val="lt1"/>
                          </a:solidFill>
                          <a:latin typeface="Arial"/>
                          <a:cs typeface="Arial"/>
                          <a:sym typeface="Arial"/>
                        </a:rPr>
                        <a:t>Autumn 2</a:t>
                      </a:r>
                      <a:endParaRPr sz="1400" b="1" i="0" u="none" strike="noStrike" cap="none" dirty="0">
                        <a:solidFill>
                          <a:schemeClr val="lt1"/>
                        </a:solidFill>
                        <a:latin typeface="Arial"/>
                        <a:ea typeface="Calibri"/>
                        <a:cs typeface="Arial"/>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2939707">
                <a:tc>
                  <a:txBody>
                    <a:bodyPr/>
                    <a:lstStyle/>
                    <a:p>
                      <a:pPr marL="0" marR="0" lvl="0" indent="0" algn="l" rtl="0">
                        <a:lnSpc>
                          <a:spcPct val="107000"/>
                        </a:lnSpc>
                        <a:spcBef>
                          <a:spcPts val="0"/>
                        </a:spcBef>
                        <a:spcAft>
                          <a:spcPts val="0"/>
                        </a:spcAft>
                        <a:buClr>
                          <a:srgbClr val="000000"/>
                        </a:buClr>
                        <a:buSzPts val="1400"/>
                        <a:buFont typeface="Arial"/>
                        <a:buNone/>
                      </a:pPr>
                      <a:r>
                        <a:rPr lang="en-GB" sz="1200" b="1" i="0" u="none" strike="noStrike" cap="none" dirty="0">
                          <a:solidFill>
                            <a:schemeClr val="lt1"/>
                          </a:solidFill>
                          <a:latin typeface="Arial"/>
                          <a:cs typeface="Arial"/>
                          <a:sym typeface="Arial"/>
                        </a:rPr>
                        <a:t>Focus/Context for Learning</a:t>
                      </a:r>
                      <a:endParaRPr sz="1200" b="1" i="0" u="none" strike="noStrike" cap="none" dirty="0">
                        <a:solidFill>
                          <a:schemeClr val="lt1"/>
                        </a:solidFill>
                        <a:latin typeface="Arial"/>
                        <a:ea typeface="Calibri"/>
                        <a:cs typeface="Arial"/>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dirty="0">
                          <a:solidFill>
                            <a:schemeClr val="dk1"/>
                          </a:solidFill>
                          <a:latin typeface="Calibri"/>
                          <a:ea typeface="Calibri"/>
                          <a:cs typeface="Calibri"/>
                          <a:sym typeface="Calibri"/>
                        </a:rPr>
                        <a:t>Introduction to St Aloysius-</a:t>
                      </a:r>
                      <a:r>
                        <a:rPr lang="en-GB" sz="1100" u="none" strike="noStrike" cap="none" dirty="0">
                          <a:solidFill>
                            <a:schemeClr val="dk1"/>
                          </a:solidFill>
                          <a:latin typeface="Calibri"/>
                          <a:ea typeface="Calibri"/>
                          <a:cs typeface="Calibri"/>
                          <a:sym typeface="Calibri"/>
                        </a:rPr>
                        <a:t> this unit gives students an introduction into the school values, an insight into the lives of the school saints and a chance to reflect on what their example teaches Christians today.</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b="1" u="none" strike="noStrike" cap="none" dirty="0">
                          <a:solidFill>
                            <a:schemeClr val="dk1"/>
                          </a:solidFill>
                          <a:latin typeface="Calibri"/>
                          <a:ea typeface="Calibri"/>
                          <a:cs typeface="Calibri"/>
                          <a:sym typeface="Calibri"/>
                        </a:rPr>
                        <a:t>Bible</a:t>
                      </a:r>
                      <a:r>
                        <a:rPr lang="en-GB" sz="1100" u="none" strike="noStrike" cap="none" dirty="0">
                          <a:solidFill>
                            <a:schemeClr val="dk1"/>
                          </a:solidFill>
                          <a:latin typeface="Calibri"/>
                          <a:ea typeface="Calibri"/>
                          <a:cs typeface="Calibri"/>
                          <a:sym typeface="Calibri"/>
                        </a:rPr>
                        <a:t>- This unit gives students an understanding of the formation of the Bible and the types of writings that can be found within the Bible. It examines the importance of both the Old and New Testament for Christians today.</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b="1" u="none" strike="noStrike" cap="none" dirty="0">
                          <a:solidFill>
                            <a:schemeClr val="dk1"/>
                          </a:solidFill>
                          <a:latin typeface="Calibri"/>
                          <a:ea typeface="Calibri"/>
                          <a:cs typeface="Calibri"/>
                          <a:sym typeface="Calibri"/>
                        </a:rPr>
                        <a:t>Creation</a:t>
                      </a:r>
                      <a:r>
                        <a:rPr lang="en-GB" sz="1100" u="none" strike="noStrike" cap="none" dirty="0">
                          <a:solidFill>
                            <a:schemeClr val="dk1"/>
                          </a:solidFill>
                          <a:latin typeface="Calibri"/>
                          <a:ea typeface="Calibri"/>
                          <a:cs typeface="Calibri"/>
                          <a:sym typeface="Calibri"/>
                        </a:rPr>
                        <a:t>- This unit reflects on what the story of Genesis teaches us about God, man’s place within the world and how evil entered the world through the fall of man. It gives students an opportunity to reflect on whether evil is a problem for a belief in God.</a:t>
                      </a:r>
                      <a:endParaRPr sz="1400" u="none" strike="noStrike" cap="none" dirty="0"/>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chemeClr val="dk1"/>
                        </a:buClr>
                        <a:buSzPts val="1100"/>
                        <a:buFont typeface="Calibri"/>
                        <a:buNone/>
                      </a:pPr>
                      <a:r>
                        <a:rPr lang="en-GB" sz="1100" b="1" i="0" u="none" strike="noStrike" cap="none" dirty="0">
                          <a:latin typeface="Calibri"/>
                          <a:ea typeface="Calibri"/>
                          <a:cs typeface="Calibri"/>
                          <a:sym typeface="Calibri"/>
                        </a:rPr>
                        <a:t> </a:t>
                      </a:r>
                      <a:r>
                        <a:rPr lang="en-GB" sz="1100" b="1" u="none" strike="noStrike" cap="none" dirty="0">
                          <a:solidFill>
                            <a:schemeClr val="dk1"/>
                          </a:solidFill>
                          <a:latin typeface="Calibri"/>
                          <a:ea typeface="Calibri"/>
                          <a:cs typeface="Calibri"/>
                          <a:sym typeface="Calibri"/>
                        </a:rPr>
                        <a:t>God’s People in the Old Testament –</a:t>
                      </a:r>
                      <a:r>
                        <a:rPr lang="en-GB" sz="1100" u="none" strike="noStrike" cap="none" dirty="0">
                          <a:solidFill>
                            <a:schemeClr val="dk1"/>
                          </a:solidFill>
                          <a:latin typeface="Calibri"/>
                          <a:ea typeface="Calibri"/>
                          <a:cs typeface="Calibri"/>
                          <a:sym typeface="Calibri"/>
                        </a:rPr>
                        <a:t> This unit looks at how God formed covenants with the people in the Old Testament, it follows the characters: Noah, Abraham, Joseph and Moses on their faith journey. It looks at the role of the ten commandments in the lives of the people in Old Testament and examines their relevance today.</a:t>
                      </a:r>
                      <a:endParaRPr sz="1400" u="none" strike="noStrike" cap="none" dirty="0"/>
                    </a:p>
                    <a:p>
                      <a:pPr marL="0" marR="0" lvl="0" indent="0" algn="l" rtl="0">
                        <a:lnSpc>
                          <a:spcPct val="107000"/>
                        </a:lnSpc>
                        <a:spcBef>
                          <a:spcPts val="0"/>
                        </a:spcBef>
                        <a:spcAft>
                          <a:spcPts val="0"/>
                        </a:spcAft>
                        <a:buClr>
                          <a:srgbClr val="000000"/>
                        </a:buClr>
                        <a:buSzPts val="1100"/>
                        <a:buFont typeface="Arial"/>
                        <a:buNone/>
                      </a:pPr>
                      <a:endParaRPr sz="1100" i="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128789">
                <a:tc>
                  <a:txBody>
                    <a:bodyPr/>
                    <a:lstStyle/>
                    <a:p>
                      <a:pPr marL="0" marR="0" lvl="0" indent="0" algn="l" rtl="0">
                        <a:lnSpc>
                          <a:spcPct val="107000"/>
                        </a:lnSpc>
                        <a:spcBef>
                          <a:spcPts val="0"/>
                        </a:spcBef>
                        <a:spcAft>
                          <a:spcPts val="0"/>
                        </a:spcAft>
                        <a:buClr>
                          <a:srgbClr val="000000"/>
                        </a:buClr>
                        <a:buSzPts val="1400"/>
                        <a:buFont typeface="Arial"/>
                        <a:buNone/>
                      </a:pPr>
                      <a:r>
                        <a:rPr lang="en-GB" sz="1200" b="1" i="0" u="none" strike="noStrike" cap="none" dirty="0">
                          <a:solidFill>
                            <a:schemeClr val="lt1"/>
                          </a:solidFill>
                          <a:latin typeface="Arial"/>
                          <a:cs typeface="Arial"/>
                          <a:sym typeface="Arial"/>
                        </a:rPr>
                        <a:t> </a:t>
                      </a:r>
                      <a:endParaRPr sz="1200" b="1" i="0" u="none" strike="noStrike" cap="none" dirty="0">
                        <a:solidFill>
                          <a:schemeClr val="lt1"/>
                        </a:solidFill>
                        <a:latin typeface="Arial"/>
                        <a:ea typeface="Calibri"/>
                        <a:cs typeface="Arial"/>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i="0" u="none" strike="noStrike" cap="none" dirty="0"/>
                        <a:t> </a:t>
                      </a:r>
                      <a:endParaRPr sz="1300" i="0" u="none" strike="noStrike" cap="none" dirty="0">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i="0" u="none" strike="noStrike" cap="none"/>
                        <a:t> </a:t>
                      </a:r>
                      <a:endParaRPr sz="1300" i="0" u="none" strike="noStrike" cap="none">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224525">
                <a:tc>
                  <a:txBody>
                    <a:bodyPr/>
                    <a:lstStyle/>
                    <a:p>
                      <a:pPr marL="0" marR="0" lvl="0" indent="0" algn="l" rtl="0">
                        <a:lnSpc>
                          <a:spcPct val="107000"/>
                        </a:lnSpc>
                        <a:spcBef>
                          <a:spcPts val="0"/>
                        </a:spcBef>
                        <a:spcAft>
                          <a:spcPts val="0"/>
                        </a:spcAft>
                        <a:buClr>
                          <a:srgbClr val="000000"/>
                        </a:buClr>
                        <a:buSzPts val="1400"/>
                        <a:buFont typeface="Arial"/>
                        <a:buNone/>
                      </a:pPr>
                      <a:r>
                        <a:rPr lang="en-GB" sz="1200" b="1" i="0" u="none" strike="noStrike" cap="none" dirty="0">
                          <a:solidFill>
                            <a:schemeClr val="lt1"/>
                          </a:solidFill>
                          <a:latin typeface="Arial"/>
                          <a:cs typeface="Arial"/>
                          <a:sym typeface="Arial"/>
                        </a:rPr>
                        <a:t> </a:t>
                      </a:r>
                      <a:endParaRPr sz="1200" b="1" i="0" u="none" strike="noStrike" cap="none" dirty="0">
                        <a:solidFill>
                          <a:schemeClr val="lt1"/>
                        </a:solidFill>
                        <a:latin typeface="Arial"/>
                        <a:ea typeface="Calibri"/>
                        <a:cs typeface="Arial"/>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i="0" u="none" strike="noStrike" cap="none" dirty="0">
                          <a:solidFill>
                            <a:schemeClr val="lt1"/>
                          </a:solidFill>
                        </a:rPr>
                        <a:t>Spring 1</a:t>
                      </a:r>
                      <a:endParaRPr sz="1400" b="1" i="0" u="none" strike="noStrike" cap="none" dirty="0">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i="0" u="none" strike="noStrike" cap="none">
                          <a:solidFill>
                            <a:schemeClr val="lt1"/>
                          </a:solidFill>
                        </a:rPr>
                        <a:t>Spring 2</a:t>
                      </a:r>
                      <a:endParaRPr sz="1400" b="1" i="0" u="none" strike="noStrike" cap="none">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2599775">
                <a:tc>
                  <a:txBody>
                    <a:bodyPr/>
                    <a:lstStyle/>
                    <a:p>
                      <a:pPr marL="0" marR="0" lvl="0" indent="0" algn="l" rtl="0">
                        <a:lnSpc>
                          <a:spcPct val="107000"/>
                        </a:lnSpc>
                        <a:spcBef>
                          <a:spcPts val="0"/>
                        </a:spcBef>
                        <a:spcAft>
                          <a:spcPts val="0"/>
                        </a:spcAft>
                        <a:buClr>
                          <a:srgbClr val="000000"/>
                        </a:buClr>
                        <a:buSzPts val="1400"/>
                        <a:buFont typeface="Arial"/>
                        <a:buNone/>
                      </a:pPr>
                      <a:r>
                        <a:rPr lang="en-GB" sz="1200" b="1" i="0" u="none" strike="noStrike" cap="none" dirty="0">
                          <a:solidFill>
                            <a:schemeClr val="lt1"/>
                          </a:solidFill>
                          <a:latin typeface="Arial"/>
                          <a:cs typeface="Arial"/>
                          <a:sym typeface="Arial"/>
                        </a:rPr>
                        <a:t>Focus/Context for Learning</a:t>
                      </a:r>
                      <a:endParaRPr sz="1200" b="1" i="0" u="none" strike="noStrike" cap="none" dirty="0">
                        <a:solidFill>
                          <a:schemeClr val="lt1"/>
                        </a:solidFill>
                        <a:latin typeface="Arial"/>
                        <a:ea typeface="Calibri"/>
                        <a:cs typeface="Arial"/>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dirty="0">
                          <a:solidFill>
                            <a:schemeClr val="dk1"/>
                          </a:solidFill>
                          <a:latin typeface="Calibri"/>
                          <a:ea typeface="Calibri"/>
                          <a:cs typeface="Calibri"/>
                          <a:sym typeface="Calibri"/>
                        </a:rPr>
                        <a:t>God’s People in the Old Testament –</a:t>
                      </a:r>
                      <a:r>
                        <a:rPr lang="en-GB" sz="1100" u="none" strike="noStrike" cap="none" dirty="0">
                          <a:solidFill>
                            <a:schemeClr val="dk1"/>
                          </a:solidFill>
                          <a:latin typeface="Calibri"/>
                          <a:ea typeface="Calibri"/>
                          <a:cs typeface="Calibri"/>
                          <a:sym typeface="Calibri"/>
                        </a:rPr>
                        <a:t> This unit continues to look at the history of the Jews living in the Promised Land under the authority of the monarchs King David and King Solomon. It looks at the strengths and the failings of King David and King Solomon and the events that led to the exile of Jews by the Babylonians. </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b="1" u="none" strike="noStrike" cap="none" dirty="0">
                          <a:solidFill>
                            <a:schemeClr val="dk1"/>
                          </a:solidFill>
                          <a:latin typeface="Calibri"/>
                          <a:ea typeface="Calibri"/>
                          <a:cs typeface="Calibri"/>
                          <a:sym typeface="Calibri"/>
                        </a:rPr>
                        <a:t>Incarnation – </a:t>
                      </a:r>
                      <a:r>
                        <a:rPr lang="en-GB" sz="1100" u="none" strike="noStrike" cap="none" dirty="0">
                          <a:solidFill>
                            <a:schemeClr val="dk1"/>
                          </a:solidFill>
                          <a:latin typeface="Calibri"/>
                          <a:ea typeface="Calibri"/>
                          <a:cs typeface="Calibri"/>
                          <a:sym typeface="Calibri"/>
                        </a:rPr>
                        <a:t>This unit looks at the development of  the promise of the Messiah in Old Testament and how this promise was fulfilled through the birth of Jesus Christ. It looks at the role of Mary in bringing about the incarnation and what Jesus’ birth means for lowliest in society. </a:t>
                      </a:r>
                      <a:endParaRPr sz="1100" i="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dirty="0">
                          <a:solidFill>
                            <a:schemeClr val="dk1"/>
                          </a:solidFill>
                          <a:latin typeface="Calibri"/>
                          <a:ea typeface="Calibri"/>
                          <a:cs typeface="Calibri"/>
                          <a:sym typeface="Calibri"/>
                        </a:rPr>
                        <a:t>Incarnation -</a:t>
                      </a:r>
                      <a:r>
                        <a:rPr lang="en-GB" sz="1100" u="none" strike="noStrike" cap="none" dirty="0">
                          <a:solidFill>
                            <a:schemeClr val="dk1"/>
                          </a:solidFill>
                          <a:latin typeface="Calibri"/>
                          <a:ea typeface="Calibri"/>
                          <a:cs typeface="Calibri"/>
                          <a:sym typeface="Calibri"/>
                        </a:rPr>
                        <a:t>This unit continues to examine who Jesus is through the writings of the gospels, looking at the stories of Jesus’ birth and miracles. It also examines the need for God to be incarnated and what it means to call Jesus fully man and fully God.</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b="1" u="none" strike="noStrike" cap="none" dirty="0">
                          <a:solidFill>
                            <a:schemeClr val="dk1"/>
                          </a:solidFill>
                          <a:latin typeface="Calibri"/>
                          <a:ea typeface="Calibri"/>
                          <a:cs typeface="Calibri"/>
                          <a:sym typeface="Calibri"/>
                        </a:rPr>
                        <a:t>Jesus’ teachings- </a:t>
                      </a:r>
                      <a:r>
                        <a:rPr lang="en-GB" sz="1100" u="none" strike="noStrike" cap="none" dirty="0">
                          <a:solidFill>
                            <a:schemeClr val="dk1"/>
                          </a:solidFill>
                          <a:latin typeface="Calibri"/>
                          <a:ea typeface="Calibri"/>
                          <a:cs typeface="Calibri"/>
                          <a:sym typeface="Calibri"/>
                        </a:rPr>
                        <a:t>This unit looks at Jesus’ teachings on the Sermon of the Mount, the Beatitudes and how Jesus used parables to explain what the Kingdom of God is.</a:t>
                      </a:r>
                      <a:endParaRPr sz="1100" i="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122557">
                <a:tc>
                  <a:txBody>
                    <a:bodyPr/>
                    <a:lstStyle/>
                    <a:p>
                      <a:pPr marL="0" marR="0" lvl="0" indent="0" algn="l" rtl="0">
                        <a:lnSpc>
                          <a:spcPct val="107000"/>
                        </a:lnSpc>
                        <a:spcBef>
                          <a:spcPts val="0"/>
                        </a:spcBef>
                        <a:spcAft>
                          <a:spcPts val="0"/>
                        </a:spcAft>
                        <a:buClr>
                          <a:srgbClr val="000000"/>
                        </a:buClr>
                        <a:buSzPts val="1400"/>
                        <a:buFont typeface="Arial"/>
                        <a:buNone/>
                      </a:pPr>
                      <a:r>
                        <a:rPr lang="en-GB" sz="1200" b="1" i="0" u="none" strike="noStrike" cap="none" dirty="0">
                          <a:solidFill>
                            <a:schemeClr val="lt1"/>
                          </a:solidFill>
                          <a:latin typeface="Arial"/>
                          <a:cs typeface="Arial"/>
                          <a:sym typeface="Arial"/>
                        </a:rPr>
                        <a:t> </a:t>
                      </a:r>
                      <a:endParaRPr sz="1200" b="1" i="0" u="none" strike="noStrike" cap="none" dirty="0">
                        <a:solidFill>
                          <a:schemeClr val="lt1"/>
                        </a:solidFill>
                        <a:latin typeface="Arial"/>
                        <a:ea typeface="Calibri"/>
                        <a:cs typeface="Arial"/>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i="0" u="none" strike="noStrike" cap="none"/>
                        <a:t> </a:t>
                      </a:r>
                      <a:endParaRPr sz="1300" i="0" u="none" strike="noStrike" cap="none">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i="0" u="none" strike="noStrike" cap="none"/>
                        <a:t> </a:t>
                      </a:r>
                      <a:endParaRPr sz="1300" i="0" u="none" strike="noStrike" cap="none">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224525">
                <a:tc>
                  <a:txBody>
                    <a:bodyPr/>
                    <a:lstStyle/>
                    <a:p>
                      <a:pPr marL="0" marR="0" lvl="0" indent="0" algn="l" rtl="0">
                        <a:lnSpc>
                          <a:spcPct val="107000"/>
                        </a:lnSpc>
                        <a:spcBef>
                          <a:spcPts val="0"/>
                        </a:spcBef>
                        <a:spcAft>
                          <a:spcPts val="0"/>
                        </a:spcAft>
                        <a:buClr>
                          <a:srgbClr val="000000"/>
                        </a:buClr>
                        <a:buSzPts val="1400"/>
                        <a:buFont typeface="Arial"/>
                        <a:buNone/>
                      </a:pPr>
                      <a:r>
                        <a:rPr lang="en-GB" sz="1200" b="1" i="0" u="none" strike="noStrike" cap="none" dirty="0">
                          <a:solidFill>
                            <a:schemeClr val="lt1"/>
                          </a:solidFill>
                          <a:latin typeface="Arial"/>
                          <a:cs typeface="Arial"/>
                          <a:sym typeface="Arial"/>
                        </a:rPr>
                        <a:t> </a:t>
                      </a:r>
                      <a:endParaRPr sz="1200" b="1" i="0" u="none" strike="noStrike" cap="none" dirty="0">
                        <a:solidFill>
                          <a:schemeClr val="lt1"/>
                        </a:solidFill>
                        <a:latin typeface="Arial"/>
                        <a:ea typeface="Calibri"/>
                        <a:cs typeface="Arial"/>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i="0" u="none" strike="noStrike" cap="none">
                          <a:solidFill>
                            <a:schemeClr val="lt1"/>
                          </a:solidFill>
                        </a:rPr>
                        <a:t>Summer 1</a:t>
                      </a:r>
                      <a:endParaRPr sz="1400" b="1" i="0" u="none" strike="noStrike" cap="none">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i="0" u="none" strike="noStrike" cap="none">
                          <a:solidFill>
                            <a:schemeClr val="lt1"/>
                          </a:solidFill>
                        </a:rPr>
                        <a:t>Summer 2</a:t>
                      </a:r>
                      <a:endParaRPr sz="1400" b="1" i="0" u="none" strike="noStrike" cap="none">
                        <a:solidFill>
                          <a:schemeClr val="lt1"/>
                        </a:solidFill>
                        <a:latin typeface="Calibri"/>
                        <a:ea typeface="Calibri"/>
                        <a:cs typeface="Calibri"/>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1069069">
                <a:tc>
                  <a:txBody>
                    <a:bodyPr/>
                    <a:lstStyle/>
                    <a:p>
                      <a:pPr marL="0" marR="0" lvl="0" indent="0" algn="l" rtl="0">
                        <a:lnSpc>
                          <a:spcPct val="107000"/>
                        </a:lnSpc>
                        <a:spcBef>
                          <a:spcPts val="0"/>
                        </a:spcBef>
                        <a:spcAft>
                          <a:spcPts val="0"/>
                        </a:spcAft>
                        <a:buClr>
                          <a:srgbClr val="000000"/>
                        </a:buClr>
                        <a:buSzPts val="1400"/>
                        <a:buFont typeface="Arial"/>
                        <a:buNone/>
                      </a:pPr>
                      <a:r>
                        <a:rPr lang="en-GB" sz="1200" b="1" i="0" u="none" strike="noStrike" cap="none" dirty="0">
                          <a:solidFill>
                            <a:schemeClr val="lt1"/>
                          </a:solidFill>
                          <a:latin typeface="Arial"/>
                          <a:cs typeface="Arial"/>
                          <a:sym typeface="Arial"/>
                        </a:rPr>
                        <a:t>Focus/Context for Learning</a:t>
                      </a:r>
                      <a:endParaRPr sz="1200" b="1" i="0" u="none" strike="noStrike" cap="none" dirty="0">
                        <a:solidFill>
                          <a:schemeClr val="lt1"/>
                        </a:solidFill>
                        <a:latin typeface="Arial"/>
                        <a:ea typeface="Calibri"/>
                        <a:cs typeface="Arial"/>
                        <a:sym typeface="Calibri"/>
                      </a:endParaRPr>
                    </a:p>
                  </a:txBody>
                  <a:tcPr marL="61600" marR="616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dirty="0">
                          <a:solidFill>
                            <a:schemeClr val="dk1"/>
                          </a:solidFill>
                          <a:latin typeface="Calibri"/>
                          <a:ea typeface="Calibri"/>
                          <a:cs typeface="Calibri"/>
                          <a:sym typeface="Calibri"/>
                        </a:rPr>
                        <a:t>The Paschal Mystery-</a:t>
                      </a:r>
                      <a:r>
                        <a:rPr lang="en-GB" sz="1100" u="none" strike="noStrike" cap="none" dirty="0">
                          <a:solidFill>
                            <a:schemeClr val="dk1"/>
                          </a:solidFill>
                          <a:latin typeface="Calibri"/>
                          <a:ea typeface="Calibri"/>
                          <a:cs typeface="Calibri"/>
                          <a:sym typeface="Calibri"/>
                        </a:rPr>
                        <a:t> This unit looks at the events of Holy Week that led to Jesus’ death and resurrection. This unit examines how Jesus’ death and resurrection result in human salvation and what that means for Catholics understanding of the afterlife.</a:t>
                      </a:r>
                      <a:endParaRPr sz="1400" u="none" strike="noStrike" cap="none" dirty="0"/>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dirty="0">
                          <a:solidFill>
                            <a:schemeClr val="dk1"/>
                          </a:solidFill>
                          <a:latin typeface="Calibri"/>
                          <a:ea typeface="Calibri"/>
                          <a:cs typeface="Calibri"/>
                          <a:sym typeface="Calibri"/>
                        </a:rPr>
                        <a:t>Islamic beliefs-</a:t>
                      </a:r>
                      <a:r>
                        <a:rPr lang="en-GB" sz="1100" u="none" strike="noStrike" cap="none" dirty="0">
                          <a:solidFill>
                            <a:schemeClr val="dk1"/>
                          </a:solidFill>
                          <a:latin typeface="Calibri"/>
                          <a:ea typeface="Calibri"/>
                          <a:cs typeface="Calibri"/>
                          <a:sym typeface="Calibri"/>
                        </a:rPr>
                        <a:t> This unit looks at the core beliefs in Islam, such as their belief about Allah, prophets, the Qur’an, angels, pre-destination and life after death</a:t>
                      </a:r>
                      <a:r>
                        <a:rPr lang="en-GB" sz="1100" i="0" u="none" strike="noStrike" cap="none" dirty="0">
                          <a:latin typeface="Calibri"/>
                          <a:ea typeface="Calibri"/>
                          <a:cs typeface="Calibri"/>
                          <a:sym typeface="Calibri"/>
                        </a:rPr>
                        <a:t> </a:t>
                      </a:r>
                      <a:endParaRPr sz="1100" i="0" u="none" strike="noStrike" cap="none" dirty="0">
                        <a:latin typeface="Calibri"/>
                        <a:ea typeface="Calibri"/>
                        <a:cs typeface="Calibri"/>
                        <a:sym typeface="Calibri"/>
                      </a:endParaRPr>
                    </a:p>
                  </a:txBody>
                  <a:tcPr marL="68575" marR="6857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28" name="Google Shape;93;p13">
            <a:extLst>
              <a:ext uri="{FF2B5EF4-FFF2-40B4-BE49-F238E27FC236}">
                <a16:creationId xmlns:a16="http://schemas.microsoft.com/office/drawing/2014/main" id="{845C94DC-FDC1-40B9-B8C6-D1EDA6C384DB}"/>
              </a:ext>
            </a:extLst>
          </p:cNvPr>
          <p:cNvSpPr/>
          <p:nvPr/>
        </p:nvSpPr>
        <p:spPr>
          <a:xfrm>
            <a:off x="1" y="886977"/>
            <a:ext cx="6223000"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dirty="0">
                <a:solidFill>
                  <a:srgbClr val="0B703C"/>
                </a:solidFill>
                <a:latin typeface="Tahoma"/>
                <a:ea typeface="Tahoma"/>
                <a:cs typeface="Tahoma"/>
                <a:sym typeface="Tahoma"/>
              </a:rPr>
              <a:t>Head of Department: Ms L. Carter</a:t>
            </a:r>
            <a:endParaRPr sz="1800" b="0" i="0" u="none" strike="noStrike" cap="none" dirty="0">
              <a:solidFill>
                <a:schemeClr val="dk1"/>
              </a:solidFill>
              <a:latin typeface="Tahoma"/>
              <a:ea typeface="Tahoma"/>
              <a:cs typeface="Tahoma"/>
              <a:sym typeface="Tahoma"/>
            </a:endParaRPr>
          </a:p>
        </p:txBody>
      </p:sp>
      <p:sp>
        <p:nvSpPr>
          <p:cNvPr id="29" name="Google Shape;94;p13">
            <a:extLst>
              <a:ext uri="{FF2B5EF4-FFF2-40B4-BE49-F238E27FC236}">
                <a16:creationId xmlns:a16="http://schemas.microsoft.com/office/drawing/2014/main" id="{54F42180-6BCC-42A1-854E-DFAC08843A8F}"/>
              </a:ext>
            </a:extLst>
          </p:cNvPr>
          <p:cNvSpPr/>
          <p:nvPr/>
        </p:nvSpPr>
        <p:spPr>
          <a:xfrm>
            <a:off x="50408" y="865782"/>
            <a:ext cx="6368267" cy="369332"/>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800"/>
              <a:buFont typeface="Arial"/>
              <a:buNone/>
            </a:pPr>
            <a:r>
              <a:rPr lang="en-GB" sz="1800" b="1" i="0" u="none" strike="noStrike" cap="none">
                <a:solidFill>
                  <a:srgbClr val="AFABAB"/>
                </a:solidFill>
                <a:latin typeface="Tahoma"/>
                <a:ea typeface="Tahoma"/>
                <a:cs typeface="Tahoma"/>
                <a:sym typeface="Tahoma"/>
              </a:rPr>
              <a:t>Year 7</a:t>
            </a:r>
            <a:endParaRPr sz="1800" b="0" i="0" u="none" strike="noStrike" cap="none">
              <a:solidFill>
                <a:srgbClr val="AFABAB"/>
              </a:solidFill>
              <a:latin typeface="Tahoma"/>
              <a:ea typeface="Tahoma"/>
              <a:cs typeface="Tahoma"/>
              <a:sym typeface="Tahoma"/>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7">
            <a:extLst>
              <a:ext uri="{FF2B5EF4-FFF2-40B4-BE49-F238E27FC236}">
                <a16:creationId xmlns:a16="http://schemas.microsoft.com/office/drawing/2014/main" id="{F727060A-40E9-4B68-8777-C7200E830726}"/>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1" name="Right Triangle 20">
            <a:extLst>
              <a:ext uri="{FF2B5EF4-FFF2-40B4-BE49-F238E27FC236}">
                <a16:creationId xmlns:a16="http://schemas.microsoft.com/office/drawing/2014/main" id="{76032598-1D05-4A3E-9C52-65DD653E6991}"/>
              </a:ext>
            </a:extLst>
          </p:cNvPr>
          <p:cNvSpPr/>
          <p:nvPr/>
        </p:nvSpPr>
        <p:spPr>
          <a:xfrm rot="2009829" flipV="1">
            <a:off x="-1913841" y="-1746337"/>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22" name="Right Triangle 21">
            <a:extLst>
              <a:ext uri="{FF2B5EF4-FFF2-40B4-BE49-F238E27FC236}">
                <a16:creationId xmlns:a16="http://schemas.microsoft.com/office/drawing/2014/main" id="{0D01AF42-0CA0-45D8-AB80-D04E5BBE7468}"/>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23" name="Right Triangle 22">
            <a:extLst>
              <a:ext uri="{FF2B5EF4-FFF2-40B4-BE49-F238E27FC236}">
                <a16:creationId xmlns:a16="http://schemas.microsoft.com/office/drawing/2014/main" id="{EFD23E65-1409-4D8D-9A30-0430461C03BF}"/>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24" name="Picture 23">
            <a:extLst>
              <a:ext uri="{FF2B5EF4-FFF2-40B4-BE49-F238E27FC236}">
                <a16:creationId xmlns:a16="http://schemas.microsoft.com/office/drawing/2014/main" id="{F0FF6BA2-FE2D-4475-900D-F3A0792E87B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25" name="TextBox 24">
            <a:extLst>
              <a:ext uri="{FF2B5EF4-FFF2-40B4-BE49-F238E27FC236}">
                <a16:creationId xmlns:a16="http://schemas.microsoft.com/office/drawing/2014/main" id="{3FFB15F1-82D8-4DEC-A462-FD0AD411B60A}"/>
              </a:ext>
            </a:extLst>
          </p:cNvPr>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26" name="TextBox 25">
            <a:extLst>
              <a:ext uri="{FF2B5EF4-FFF2-40B4-BE49-F238E27FC236}">
                <a16:creationId xmlns:a16="http://schemas.microsoft.com/office/drawing/2014/main" id="{0E4F3457-7966-4BDD-BAF3-1B4E0ADF8678}"/>
              </a:ext>
            </a:extLst>
          </p:cNvPr>
          <p:cNvSpPr txBox="1"/>
          <p:nvPr/>
        </p:nvSpPr>
        <p:spPr>
          <a:xfrm>
            <a:off x="3298195"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16</a:t>
            </a:r>
          </a:p>
        </p:txBody>
      </p:sp>
      <p:sp>
        <p:nvSpPr>
          <p:cNvPr id="27" name="TextBox 26">
            <a:extLst>
              <a:ext uri="{FF2B5EF4-FFF2-40B4-BE49-F238E27FC236}">
                <a16:creationId xmlns:a16="http://schemas.microsoft.com/office/drawing/2014/main" id="{AEC91ECD-C5EA-4027-80CD-C1C6B700AB61}"/>
              </a:ext>
            </a:extLst>
          </p:cNvPr>
          <p:cNvSpPr txBox="1">
            <a:spLocks noChangeArrowheads="1"/>
          </p:cNvSpPr>
          <p:nvPr/>
        </p:nvSpPr>
        <p:spPr bwMode="auto">
          <a:xfrm>
            <a:off x="1008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Science</a:t>
            </a:r>
            <a:endParaRPr kumimoji="0" lang="en-US" altLang="en-US" sz="20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graphicFrame>
        <p:nvGraphicFramePr>
          <p:cNvPr id="28" name="Table 27">
            <a:extLst>
              <a:ext uri="{FF2B5EF4-FFF2-40B4-BE49-F238E27FC236}">
                <a16:creationId xmlns:a16="http://schemas.microsoft.com/office/drawing/2014/main" id="{920ADC55-FDE2-42F5-B4CA-C3D2963B0776}"/>
              </a:ext>
            </a:extLst>
          </p:cNvPr>
          <p:cNvGraphicFramePr>
            <a:graphicFrameLocks noGrp="1"/>
          </p:cNvGraphicFramePr>
          <p:nvPr>
            <p:extLst>
              <p:ext uri="{D42A27DB-BD31-4B8C-83A1-F6EECF244321}">
                <p14:modId xmlns:p14="http://schemas.microsoft.com/office/powerpoint/2010/main" val="3653433691"/>
              </p:ext>
            </p:extLst>
          </p:nvPr>
        </p:nvGraphicFramePr>
        <p:xfrm>
          <a:off x="112758" y="2812662"/>
          <a:ext cx="6632483" cy="5442612"/>
        </p:xfrm>
        <a:graphic>
          <a:graphicData uri="http://schemas.openxmlformats.org/drawingml/2006/table">
            <a:tbl>
              <a:tblPr firstRow="1" firstCol="1" bandRow="1">
                <a:tableStyleId>{93296810-A885-4BE3-A3E7-6D5BEEA58F35}</a:tableStyleId>
              </a:tblPr>
              <a:tblGrid>
                <a:gridCol w="1279045">
                  <a:extLst>
                    <a:ext uri="{9D8B030D-6E8A-4147-A177-3AD203B41FA5}">
                      <a16:colId xmlns:a16="http://schemas.microsoft.com/office/drawing/2014/main" val="2097148774"/>
                    </a:ext>
                  </a:extLst>
                </a:gridCol>
                <a:gridCol w="2676559">
                  <a:extLst>
                    <a:ext uri="{9D8B030D-6E8A-4147-A177-3AD203B41FA5}">
                      <a16:colId xmlns:a16="http://schemas.microsoft.com/office/drawing/2014/main" val="3371517100"/>
                    </a:ext>
                  </a:extLst>
                </a:gridCol>
                <a:gridCol w="2676879">
                  <a:extLst>
                    <a:ext uri="{9D8B030D-6E8A-4147-A177-3AD203B41FA5}">
                      <a16:colId xmlns:a16="http://schemas.microsoft.com/office/drawing/2014/main" val="3779704346"/>
                    </a:ext>
                  </a:extLst>
                </a:gridCol>
              </a:tblGrid>
              <a:tr h="283826">
                <a:tc>
                  <a:txBody>
                    <a:bodyPr/>
                    <a:lstStyle/>
                    <a:p>
                      <a:pPr algn="l">
                        <a:lnSpc>
                          <a:spcPct val="107000"/>
                        </a:lnSpc>
                        <a:spcAft>
                          <a:spcPts val="0"/>
                        </a:spcAft>
                      </a:pPr>
                      <a:r>
                        <a:rPr lang="en-GB" sz="1400" dirty="0">
                          <a:effectLst/>
                        </a:rPr>
                        <a:t>Year 11</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ctr">
                        <a:lnSpc>
                          <a:spcPct val="107000"/>
                        </a:lnSpc>
                        <a:spcAft>
                          <a:spcPts val="0"/>
                        </a:spcAft>
                      </a:pPr>
                      <a:r>
                        <a:rPr lang="en-GB" sz="1400" dirty="0">
                          <a:effectLst/>
                        </a:rPr>
                        <a:t>Autumn 1</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0B703C"/>
                    </a:solidFill>
                  </a:tcPr>
                </a:tc>
                <a:tc>
                  <a:txBody>
                    <a:bodyPr/>
                    <a:lstStyle/>
                    <a:p>
                      <a:pPr algn="ctr">
                        <a:lnSpc>
                          <a:spcPct val="107000"/>
                        </a:lnSpc>
                        <a:spcAft>
                          <a:spcPts val="0"/>
                        </a:spcAft>
                      </a:pPr>
                      <a:r>
                        <a:rPr lang="en-GB" sz="1400" dirty="0">
                          <a:effectLst/>
                        </a:rPr>
                        <a:t>Autumn 2</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0B703C"/>
                    </a:solidFill>
                  </a:tcPr>
                </a:tc>
                <a:extLst>
                  <a:ext uri="{0D108BD9-81ED-4DB2-BD59-A6C34878D82A}">
                    <a16:rowId xmlns:a16="http://schemas.microsoft.com/office/drawing/2014/main" val="1857592802"/>
                  </a:ext>
                </a:extLst>
              </a:tr>
              <a:tr h="1427394">
                <a:tc>
                  <a:txBody>
                    <a:bodyPr/>
                    <a:lstStyle/>
                    <a:p>
                      <a:pPr algn="l">
                        <a:lnSpc>
                          <a:spcPct val="107000"/>
                        </a:lnSpc>
                        <a:spcAft>
                          <a:spcPts val="0"/>
                        </a:spcAft>
                      </a:pPr>
                      <a:r>
                        <a:rPr lang="en-GB" sz="1400" dirty="0">
                          <a:effectLst/>
                        </a:rPr>
                        <a:t>Focus/Context for Learning</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D09E00"/>
                    </a:solidFill>
                  </a:tcPr>
                </a:tc>
                <a:tc>
                  <a:txBody>
                    <a:bodyPr/>
                    <a:lstStyle/>
                    <a:p>
                      <a:endParaRPr lang="en-GB" sz="1200" b="1" u="sng"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Working scientifically</a:t>
                      </a:r>
                      <a:r>
                        <a:rPr lang="en-GB" sz="1200" b="1" u="sng"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Investigation</a:t>
                      </a:r>
                      <a:r>
                        <a:rPr lang="en-GB" sz="1200" kern="1200" baseline="0" dirty="0">
                          <a:solidFill>
                            <a:schemeClr val="tx1"/>
                          </a:solidFill>
                          <a:effectLst/>
                          <a:latin typeface="+mn-lt"/>
                          <a:ea typeface="+mn-ea"/>
                          <a:cs typeface="+mn-cs"/>
                        </a:rPr>
                        <a:t> Skills for Science</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r>
                        <a:rPr lang="en-GB" sz="1200" b="1" u="sng" kern="1200" dirty="0">
                          <a:solidFill>
                            <a:schemeClr val="tx1"/>
                          </a:solidFill>
                          <a:effectLst/>
                          <a:latin typeface="+mn-lt"/>
                          <a:ea typeface="+mn-ea"/>
                          <a:cs typeface="+mn-cs"/>
                        </a:rPr>
                        <a:t>1B. Organisms </a:t>
                      </a:r>
                    </a:p>
                    <a:p>
                      <a:r>
                        <a:rPr lang="en-GB" sz="1200" kern="1200" dirty="0">
                          <a:solidFill>
                            <a:schemeClr val="tx1"/>
                          </a:solidFill>
                          <a:effectLst/>
                          <a:latin typeface="+mn-lt"/>
                          <a:ea typeface="+mn-ea"/>
                          <a:cs typeface="+mn-cs"/>
                        </a:rPr>
                        <a:t>Movement</a:t>
                      </a:r>
                      <a:r>
                        <a:rPr lang="en-GB" sz="1200" kern="1200" baseline="0" dirty="0">
                          <a:solidFill>
                            <a:schemeClr val="tx1"/>
                          </a:solidFill>
                          <a:effectLst/>
                          <a:latin typeface="+mn-lt"/>
                          <a:ea typeface="+mn-ea"/>
                          <a:cs typeface="+mn-cs"/>
                        </a:rPr>
                        <a:t> and Cells </a:t>
                      </a:r>
                      <a:r>
                        <a:rPr lang="en-GB" sz="1200" kern="1200" dirty="0">
                          <a:solidFill>
                            <a:schemeClr val="tx1"/>
                          </a:solidFill>
                          <a:effectLst/>
                          <a:latin typeface="+mn-lt"/>
                          <a:ea typeface="+mn-ea"/>
                          <a:cs typeface="+mn-cs"/>
                        </a:rPr>
                        <a:t>	</a:t>
                      </a:r>
                    </a:p>
                    <a:p>
                      <a:endParaRPr lang="en-GB" sz="1200" dirty="0">
                        <a:solidFill>
                          <a:schemeClr val="tx1"/>
                        </a:solidFill>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tc>
                  <a:txBody>
                    <a:bodyPr/>
                    <a:lstStyle/>
                    <a:p>
                      <a:endParaRPr lang="en-GB" sz="1200" b="1" u="sng"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2P. Energy</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Energy cost and Transfer </a:t>
                      </a:r>
                    </a:p>
                    <a:p>
                      <a:endParaRPr lang="en-GB" sz="1200"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3C. Matter</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Particle Model and Separating Mixtures </a:t>
                      </a:r>
                    </a:p>
                    <a:p>
                      <a:endParaRPr lang="en-GB" sz="1200" dirty="0">
                        <a:solidFill>
                          <a:schemeClr val="tx1"/>
                        </a:solidFill>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extLst>
                  <a:ext uri="{0D108BD9-81ED-4DB2-BD59-A6C34878D82A}">
                    <a16:rowId xmlns:a16="http://schemas.microsoft.com/office/drawing/2014/main" val="221793663"/>
                  </a:ext>
                </a:extLst>
              </a:tr>
              <a:tr h="283826">
                <a:tc>
                  <a:txBody>
                    <a:bodyPr/>
                    <a:lstStyle/>
                    <a:p>
                      <a:pPr algn="l">
                        <a:lnSpc>
                          <a:spcPct val="107000"/>
                        </a:lnSpc>
                        <a:spcAft>
                          <a:spcPts val="0"/>
                        </a:spcAft>
                      </a:pPr>
                      <a:r>
                        <a:rPr lang="en-GB" sz="1400">
                          <a:effectLst/>
                        </a:rPr>
                        <a:t> </a:t>
                      </a:r>
                      <a:endParaRPr lang="en-GB" sz="140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rPr>
                        <a:t> </a:t>
                      </a:r>
                      <a:endParaRPr lang="en-GB" sz="13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rPr>
                        <a:t> </a:t>
                      </a:r>
                      <a:endParaRPr lang="en-GB" sz="13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extLst>
                  <a:ext uri="{0D108BD9-81ED-4DB2-BD59-A6C34878D82A}">
                    <a16:rowId xmlns:a16="http://schemas.microsoft.com/office/drawing/2014/main" val="3506830711"/>
                  </a:ext>
                </a:extLst>
              </a:tr>
              <a:tr h="283826">
                <a:tc>
                  <a:txBody>
                    <a:bodyPr/>
                    <a:lstStyle/>
                    <a:p>
                      <a:pPr algn="l">
                        <a:lnSpc>
                          <a:spcPct val="107000"/>
                        </a:lnSpc>
                        <a:spcAft>
                          <a:spcPts val="0"/>
                        </a:spcAft>
                      </a:pPr>
                      <a:r>
                        <a:rPr lang="en-GB" sz="1400" dirty="0">
                          <a:effectLst/>
                        </a:rPr>
                        <a:t> </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ctr">
                        <a:lnSpc>
                          <a:spcPct val="107000"/>
                        </a:lnSpc>
                        <a:spcAft>
                          <a:spcPts val="0"/>
                        </a:spcAft>
                      </a:pPr>
                      <a:r>
                        <a:rPr lang="en-GB" sz="1400" b="1" dirty="0">
                          <a:solidFill>
                            <a:schemeClr val="bg1"/>
                          </a:solidFill>
                          <a:effectLst/>
                        </a:rPr>
                        <a:t>Spring 1</a:t>
                      </a:r>
                      <a:endParaRPr lang="en-GB" sz="1400" b="1"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0B703C"/>
                    </a:solidFill>
                  </a:tcPr>
                </a:tc>
                <a:tc>
                  <a:txBody>
                    <a:bodyPr/>
                    <a:lstStyle/>
                    <a:p>
                      <a:pPr algn="ctr">
                        <a:lnSpc>
                          <a:spcPct val="107000"/>
                        </a:lnSpc>
                        <a:spcAft>
                          <a:spcPts val="0"/>
                        </a:spcAft>
                      </a:pPr>
                      <a:r>
                        <a:rPr lang="en-GB" sz="1400" b="1" dirty="0">
                          <a:solidFill>
                            <a:schemeClr val="bg1"/>
                          </a:solidFill>
                          <a:effectLst/>
                        </a:rPr>
                        <a:t>Spring 2</a:t>
                      </a:r>
                      <a:endParaRPr lang="en-GB" sz="1400" b="1"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0B703C"/>
                    </a:solidFill>
                  </a:tcPr>
                </a:tc>
                <a:extLst>
                  <a:ext uri="{0D108BD9-81ED-4DB2-BD59-A6C34878D82A}">
                    <a16:rowId xmlns:a16="http://schemas.microsoft.com/office/drawing/2014/main" val="406683572"/>
                  </a:ext>
                </a:extLst>
              </a:tr>
              <a:tr h="1597593">
                <a:tc>
                  <a:txBody>
                    <a:bodyPr/>
                    <a:lstStyle/>
                    <a:p>
                      <a:pPr algn="l">
                        <a:lnSpc>
                          <a:spcPct val="107000"/>
                        </a:lnSpc>
                        <a:spcAft>
                          <a:spcPts val="0"/>
                        </a:spcAft>
                      </a:pPr>
                      <a:r>
                        <a:rPr lang="en-GB" sz="1400" dirty="0">
                          <a:effectLst/>
                        </a:rPr>
                        <a:t>Focus/Context for Learning</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D09E00"/>
                    </a:solidFill>
                  </a:tcPr>
                </a:tc>
                <a:tc>
                  <a:txBody>
                    <a:bodyPr/>
                    <a:lstStyle/>
                    <a:p>
                      <a:endParaRPr lang="en-GB" sz="1200" b="1" u="sng"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4B. Genes</a:t>
                      </a:r>
                      <a:r>
                        <a:rPr lang="en-GB" sz="1200" b="1" u="sng" kern="1200" baseline="0" dirty="0">
                          <a:solidFill>
                            <a:schemeClr val="tx1"/>
                          </a:solidFill>
                          <a:effectLst/>
                          <a:latin typeface="+mn-lt"/>
                          <a:ea typeface="+mn-ea"/>
                          <a:cs typeface="+mn-cs"/>
                        </a:rPr>
                        <a:t> </a:t>
                      </a:r>
                      <a:endParaRPr lang="en-GB" sz="1200" b="1" u="sng"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Variation and Human Reproduction </a:t>
                      </a:r>
                    </a:p>
                    <a:p>
                      <a:endParaRPr lang="en-GB" sz="1200"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5P. Waves</a:t>
                      </a:r>
                    </a:p>
                    <a:p>
                      <a:r>
                        <a:rPr lang="en-GB" sz="1200" kern="1200" dirty="0">
                          <a:solidFill>
                            <a:schemeClr val="tx1"/>
                          </a:solidFill>
                          <a:effectLst/>
                          <a:latin typeface="+mn-lt"/>
                          <a:ea typeface="+mn-ea"/>
                          <a:cs typeface="+mn-cs"/>
                        </a:rPr>
                        <a:t>Sounds</a:t>
                      </a:r>
                      <a:r>
                        <a:rPr lang="en-GB" sz="1200" kern="1200" baseline="0" dirty="0">
                          <a:solidFill>
                            <a:schemeClr val="tx1"/>
                          </a:solidFill>
                          <a:effectLst/>
                          <a:latin typeface="+mn-lt"/>
                          <a:ea typeface="+mn-ea"/>
                          <a:cs typeface="+mn-cs"/>
                        </a:rPr>
                        <a:t> and Light </a:t>
                      </a:r>
                      <a:endParaRPr lang="en-GB" sz="1200" kern="1200" dirty="0">
                        <a:solidFill>
                          <a:schemeClr val="tx1"/>
                        </a:solidFill>
                        <a:effectLst/>
                        <a:latin typeface="+mn-lt"/>
                        <a:ea typeface="+mn-ea"/>
                        <a:cs typeface="+mn-cs"/>
                      </a:endParaRPr>
                    </a:p>
                    <a:p>
                      <a:endParaRPr lang="en-GB" sz="1200" dirty="0">
                        <a:solidFill>
                          <a:schemeClr val="tx1"/>
                        </a:solidFill>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tc>
                  <a:txBody>
                    <a:bodyPr/>
                    <a:lstStyle/>
                    <a:p>
                      <a:endParaRPr lang="en-GB" sz="1200" b="1" i="0" u="sng" kern="1200" dirty="0">
                        <a:solidFill>
                          <a:schemeClr val="tx1"/>
                        </a:solidFill>
                        <a:effectLst/>
                        <a:latin typeface="+mn-lt"/>
                        <a:ea typeface="+mn-ea"/>
                        <a:cs typeface="+mn-cs"/>
                      </a:endParaRPr>
                    </a:p>
                    <a:p>
                      <a:r>
                        <a:rPr lang="en-GB" sz="1200" b="1" i="0" u="sng" kern="1200" dirty="0">
                          <a:solidFill>
                            <a:schemeClr val="tx1"/>
                          </a:solidFill>
                          <a:effectLst/>
                          <a:latin typeface="+mn-lt"/>
                          <a:ea typeface="+mn-ea"/>
                          <a:cs typeface="+mn-cs"/>
                        </a:rPr>
                        <a:t>6C. Reactions</a:t>
                      </a:r>
                    </a:p>
                    <a:p>
                      <a:r>
                        <a:rPr lang="en-GB" sz="1200" kern="1200" dirty="0">
                          <a:solidFill>
                            <a:schemeClr val="tx1"/>
                          </a:solidFill>
                          <a:effectLst/>
                          <a:latin typeface="+mn-lt"/>
                          <a:ea typeface="+mn-ea"/>
                          <a:cs typeface="+mn-cs"/>
                        </a:rPr>
                        <a:t>Acid</a:t>
                      </a:r>
                      <a:r>
                        <a:rPr lang="en-GB" sz="1200" kern="1200" baseline="0" dirty="0">
                          <a:solidFill>
                            <a:schemeClr val="tx1"/>
                          </a:solidFill>
                          <a:effectLst/>
                          <a:latin typeface="+mn-lt"/>
                          <a:ea typeface="+mn-ea"/>
                          <a:cs typeface="+mn-cs"/>
                        </a:rPr>
                        <a:t> and Alkalis, </a:t>
                      </a:r>
                    </a:p>
                    <a:p>
                      <a:r>
                        <a:rPr lang="en-GB" sz="1200" kern="1200" baseline="0" dirty="0">
                          <a:solidFill>
                            <a:schemeClr val="tx1"/>
                          </a:solidFill>
                          <a:effectLst/>
                          <a:latin typeface="+mn-lt"/>
                          <a:ea typeface="+mn-ea"/>
                          <a:cs typeface="+mn-cs"/>
                        </a:rPr>
                        <a:t>Metals and non Metals </a:t>
                      </a:r>
                      <a:r>
                        <a:rPr lang="en-GB" sz="1200" kern="1200" dirty="0">
                          <a:solidFill>
                            <a:schemeClr val="tx1"/>
                          </a:solidFill>
                          <a:effectLst/>
                          <a:latin typeface="+mn-lt"/>
                          <a:ea typeface="+mn-ea"/>
                          <a:cs typeface="+mn-cs"/>
                        </a:rPr>
                        <a:t>	</a:t>
                      </a:r>
                    </a:p>
                    <a:p>
                      <a:endParaRPr lang="en-GB" sz="1200" kern="1200" dirty="0">
                        <a:solidFill>
                          <a:schemeClr val="tx1"/>
                        </a:solidFill>
                        <a:effectLst/>
                        <a:latin typeface="+mn-lt"/>
                        <a:ea typeface="+mn-ea"/>
                        <a:cs typeface="+mn-cs"/>
                      </a:endParaRPr>
                    </a:p>
                    <a:p>
                      <a:r>
                        <a:rPr lang="en-GB" sz="1200" b="1" i="0" u="sng" kern="1200" dirty="0">
                          <a:solidFill>
                            <a:schemeClr val="tx1"/>
                          </a:solidFill>
                          <a:effectLst/>
                          <a:latin typeface="+mn-lt"/>
                          <a:ea typeface="+mn-ea"/>
                          <a:cs typeface="+mn-cs"/>
                        </a:rPr>
                        <a:t>7B. Ecosystem</a:t>
                      </a:r>
                    </a:p>
                    <a:p>
                      <a:r>
                        <a:rPr lang="en-GB" sz="1200" kern="1200" dirty="0">
                          <a:solidFill>
                            <a:schemeClr val="tx1"/>
                          </a:solidFill>
                          <a:effectLst/>
                          <a:latin typeface="+mn-lt"/>
                          <a:ea typeface="+mn-ea"/>
                          <a:cs typeface="+mn-cs"/>
                        </a:rPr>
                        <a:t>Interdependence</a:t>
                      </a:r>
                      <a:r>
                        <a:rPr lang="en-GB" sz="1200" kern="1200" baseline="0" dirty="0">
                          <a:solidFill>
                            <a:schemeClr val="tx1"/>
                          </a:solidFill>
                          <a:effectLst/>
                          <a:latin typeface="+mn-lt"/>
                          <a:ea typeface="+mn-ea"/>
                          <a:cs typeface="+mn-cs"/>
                        </a:rPr>
                        <a:t> and Plant Reproduction</a:t>
                      </a:r>
                      <a:endParaRPr lang="en-GB" sz="1200" kern="1200" dirty="0">
                        <a:solidFill>
                          <a:schemeClr val="tx1"/>
                        </a:solidFill>
                        <a:effectLst/>
                        <a:latin typeface="+mn-lt"/>
                        <a:ea typeface="+mn-ea"/>
                        <a:cs typeface="+mn-cs"/>
                      </a:endParaRPr>
                    </a:p>
                  </a:txBody>
                  <a:tcPr marL="68580" marR="68580" marT="0" marB="0">
                    <a:solidFill>
                      <a:srgbClr val="DCDCDC"/>
                    </a:solidFill>
                  </a:tcPr>
                </a:tc>
                <a:extLst>
                  <a:ext uri="{0D108BD9-81ED-4DB2-BD59-A6C34878D82A}">
                    <a16:rowId xmlns:a16="http://schemas.microsoft.com/office/drawing/2014/main" val="2023670594"/>
                  </a:ext>
                </a:extLst>
              </a:tr>
              <a:tr h="283826">
                <a:tc>
                  <a:txBody>
                    <a:bodyPr/>
                    <a:lstStyle/>
                    <a:p>
                      <a:pPr algn="l">
                        <a:lnSpc>
                          <a:spcPct val="107000"/>
                        </a:lnSpc>
                        <a:spcAft>
                          <a:spcPts val="0"/>
                        </a:spcAft>
                      </a:pPr>
                      <a:r>
                        <a:rPr lang="en-GB" sz="1400">
                          <a:effectLst/>
                        </a:rPr>
                        <a:t> </a:t>
                      </a:r>
                      <a:endParaRPr lang="en-GB" sz="140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rPr>
                        <a:t> </a:t>
                      </a:r>
                      <a:endParaRPr lang="en-GB" sz="13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rPr>
                        <a:t> </a:t>
                      </a:r>
                      <a:endParaRPr lang="en-GB" sz="13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extLst>
                  <a:ext uri="{0D108BD9-81ED-4DB2-BD59-A6C34878D82A}">
                    <a16:rowId xmlns:a16="http://schemas.microsoft.com/office/drawing/2014/main" val="169728120"/>
                  </a:ext>
                </a:extLst>
              </a:tr>
              <a:tr h="283826">
                <a:tc>
                  <a:txBody>
                    <a:bodyPr/>
                    <a:lstStyle/>
                    <a:p>
                      <a:pPr algn="l">
                        <a:lnSpc>
                          <a:spcPct val="107000"/>
                        </a:lnSpc>
                        <a:spcAft>
                          <a:spcPts val="0"/>
                        </a:spcAft>
                      </a:pPr>
                      <a:r>
                        <a:rPr lang="en-GB" sz="1400" dirty="0">
                          <a:effectLst/>
                        </a:rPr>
                        <a:t> </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ctr">
                        <a:lnSpc>
                          <a:spcPct val="107000"/>
                        </a:lnSpc>
                        <a:spcAft>
                          <a:spcPts val="0"/>
                        </a:spcAft>
                      </a:pPr>
                      <a:r>
                        <a:rPr lang="en-GB" sz="1400" b="1" dirty="0">
                          <a:solidFill>
                            <a:schemeClr val="bg1"/>
                          </a:solidFill>
                          <a:effectLst/>
                        </a:rPr>
                        <a:t>Summer 1</a:t>
                      </a:r>
                      <a:endParaRPr lang="en-GB" sz="1400" b="1"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0B703C"/>
                    </a:solidFill>
                  </a:tcPr>
                </a:tc>
                <a:tc>
                  <a:txBody>
                    <a:bodyPr/>
                    <a:lstStyle/>
                    <a:p>
                      <a:pPr algn="ctr">
                        <a:lnSpc>
                          <a:spcPct val="107000"/>
                        </a:lnSpc>
                        <a:spcAft>
                          <a:spcPts val="0"/>
                        </a:spcAft>
                      </a:pPr>
                      <a:r>
                        <a:rPr lang="en-GB" sz="1400" b="1" dirty="0">
                          <a:solidFill>
                            <a:schemeClr val="bg1"/>
                          </a:solidFill>
                          <a:effectLst/>
                        </a:rPr>
                        <a:t>Summer 2</a:t>
                      </a:r>
                      <a:endParaRPr lang="en-GB" sz="1400" b="1"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0B703C"/>
                    </a:solidFill>
                  </a:tcPr>
                </a:tc>
                <a:extLst>
                  <a:ext uri="{0D108BD9-81ED-4DB2-BD59-A6C34878D82A}">
                    <a16:rowId xmlns:a16="http://schemas.microsoft.com/office/drawing/2014/main" val="1916119258"/>
                  </a:ext>
                </a:extLst>
              </a:tr>
              <a:tr h="998495">
                <a:tc>
                  <a:txBody>
                    <a:bodyPr/>
                    <a:lstStyle/>
                    <a:p>
                      <a:pPr algn="l">
                        <a:lnSpc>
                          <a:spcPct val="107000"/>
                        </a:lnSpc>
                        <a:spcAft>
                          <a:spcPts val="0"/>
                        </a:spcAft>
                      </a:pPr>
                      <a:r>
                        <a:rPr lang="en-GB" sz="1400" dirty="0">
                          <a:effectLst/>
                        </a:rPr>
                        <a:t>Focus/Context for Learning</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D09E00"/>
                    </a:solidFill>
                  </a:tcPr>
                </a:tc>
                <a:tc>
                  <a:txBody>
                    <a:bodyPr/>
                    <a:lstStyle/>
                    <a:p>
                      <a:endParaRPr lang="en-GB" sz="1200" b="1" u="sng"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8P.</a:t>
                      </a:r>
                      <a:r>
                        <a:rPr lang="en-GB" sz="1200" b="1" u="sng" kern="1200" baseline="0" dirty="0">
                          <a:solidFill>
                            <a:schemeClr val="tx1"/>
                          </a:solidFill>
                          <a:effectLst/>
                          <a:latin typeface="+mn-lt"/>
                          <a:ea typeface="+mn-ea"/>
                          <a:cs typeface="+mn-cs"/>
                        </a:rPr>
                        <a:t> </a:t>
                      </a:r>
                      <a:r>
                        <a:rPr lang="en-GB" sz="1200" b="1" u="sng" kern="1200" dirty="0">
                          <a:solidFill>
                            <a:schemeClr val="tx1"/>
                          </a:solidFill>
                          <a:effectLst/>
                          <a:latin typeface="+mn-lt"/>
                          <a:ea typeface="+mn-ea"/>
                          <a:cs typeface="+mn-cs"/>
                        </a:rPr>
                        <a:t>Forces</a:t>
                      </a:r>
                      <a:r>
                        <a:rPr lang="en-GB" sz="1200" b="1" u="sng" kern="1200" baseline="0" dirty="0">
                          <a:solidFill>
                            <a:schemeClr val="tx1"/>
                          </a:solidFill>
                          <a:effectLst/>
                          <a:latin typeface="+mn-lt"/>
                          <a:ea typeface="+mn-ea"/>
                          <a:cs typeface="+mn-cs"/>
                        </a:rPr>
                        <a:t> </a:t>
                      </a:r>
                      <a:endParaRPr lang="en-GB" sz="1200" b="1" u="sng"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Speed</a:t>
                      </a:r>
                      <a:r>
                        <a:rPr lang="en-GB" sz="1200" kern="1200" baseline="0" dirty="0">
                          <a:solidFill>
                            <a:schemeClr val="tx1"/>
                          </a:solidFill>
                          <a:effectLst/>
                          <a:latin typeface="+mn-lt"/>
                          <a:ea typeface="+mn-ea"/>
                          <a:cs typeface="+mn-cs"/>
                        </a:rPr>
                        <a:t> and Gravity</a:t>
                      </a:r>
                    </a:p>
                    <a:p>
                      <a:endParaRPr lang="en-GB" sz="1200" kern="1200" dirty="0">
                        <a:solidFill>
                          <a:schemeClr val="tx1"/>
                        </a:solidFill>
                        <a:effectLst/>
                        <a:latin typeface="+mn-lt"/>
                        <a:ea typeface="+mn-ea"/>
                        <a:cs typeface="+mn-cs"/>
                      </a:endParaRPr>
                    </a:p>
                    <a:p>
                      <a:endParaRPr lang="en-GB" sz="1200" dirty="0">
                        <a:solidFill>
                          <a:schemeClr val="tx1"/>
                        </a:solidFill>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tc>
                  <a:txBody>
                    <a:bodyPr/>
                    <a:lstStyle/>
                    <a:p>
                      <a:endParaRPr lang="en-GB" sz="1200" b="1" u="sng"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9P. Electromagnets</a:t>
                      </a:r>
                    </a:p>
                    <a:p>
                      <a:r>
                        <a:rPr lang="en-GB" sz="1200" kern="1200" dirty="0">
                          <a:solidFill>
                            <a:schemeClr val="tx1"/>
                          </a:solidFill>
                          <a:effectLst/>
                          <a:latin typeface="+mn-lt"/>
                          <a:ea typeface="+mn-ea"/>
                          <a:cs typeface="+mn-cs"/>
                        </a:rPr>
                        <a:t>Voltage</a:t>
                      </a:r>
                      <a:r>
                        <a:rPr lang="en-GB" sz="1200" kern="1200" baseline="0" dirty="0">
                          <a:solidFill>
                            <a:schemeClr val="tx1"/>
                          </a:solidFill>
                          <a:effectLst/>
                          <a:latin typeface="+mn-lt"/>
                          <a:ea typeface="+mn-ea"/>
                          <a:cs typeface="+mn-cs"/>
                        </a:rPr>
                        <a:t> Resistance and Current </a:t>
                      </a:r>
                      <a:endParaRPr lang="en-GB" sz="1200" kern="1200" dirty="0">
                        <a:solidFill>
                          <a:schemeClr val="tx1"/>
                        </a:solidFill>
                        <a:effectLst/>
                        <a:latin typeface="+mn-lt"/>
                        <a:ea typeface="+mn-ea"/>
                        <a:cs typeface="+mn-cs"/>
                      </a:endParaRPr>
                    </a:p>
                  </a:txBody>
                  <a:tcPr marL="68580" marR="68580" marT="0" marB="0">
                    <a:solidFill>
                      <a:srgbClr val="DCDCDC"/>
                    </a:solidFill>
                  </a:tcPr>
                </a:tc>
                <a:extLst>
                  <a:ext uri="{0D108BD9-81ED-4DB2-BD59-A6C34878D82A}">
                    <a16:rowId xmlns:a16="http://schemas.microsoft.com/office/drawing/2014/main" val="1180218782"/>
                  </a:ext>
                </a:extLst>
              </a:tr>
            </a:tbl>
          </a:graphicData>
        </a:graphic>
      </p:graphicFrame>
      <p:sp>
        <p:nvSpPr>
          <p:cNvPr id="29" name="Rectangle 28">
            <a:extLst>
              <a:ext uri="{FF2B5EF4-FFF2-40B4-BE49-F238E27FC236}">
                <a16:creationId xmlns:a16="http://schemas.microsoft.com/office/drawing/2014/main" id="{4D57A7E1-7BC3-4125-BF09-85DF44235CCB}"/>
              </a:ext>
            </a:extLst>
          </p:cNvPr>
          <p:cNvSpPr/>
          <p:nvPr/>
        </p:nvSpPr>
        <p:spPr>
          <a:xfrm>
            <a:off x="1" y="886977"/>
            <a:ext cx="6223000" cy="369332"/>
          </a:xfrm>
          <a:prstGeom prst="rect">
            <a:avLst/>
          </a:prstGeom>
        </p:spPr>
        <p:txBody>
          <a:bodyPr wrap="square">
            <a:spAutoFit/>
          </a:bodyPr>
          <a:lstStyle/>
          <a:p>
            <a:pPr>
              <a:spcAft>
                <a:spcPts val="0"/>
              </a:spcAft>
            </a:pPr>
            <a:r>
              <a:rPr lang="en-GB" b="1" dirty="0">
                <a:solidFill>
                  <a:srgbClr val="0B703C"/>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Head of Department:  Ms H. Clarke</a:t>
            </a:r>
            <a:endParaRPr lang="en-GB"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30" name="TextBox 29">
            <a:extLst>
              <a:ext uri="{FF2B5EF4-FFF2-40B4-BE49-F238E27FC236}">
                <a16:creationId xmlns:a16="http://schemas.microsoft.com/office/drawing/2014/main" id="{B3BA093A-26C0-4A3F-AF21-B248C6F2BBF0}"/>
              </a:ext>
            </a:extLst>
          </p:cNvPr>
          <p:cNvSpPr txBox="1"/>
          <p:nvPr/>
        </p:nvSpPr>
        <p:spPr>
          <a:xfrm>
            <a:off x="111022" y="1234549"/>
            <a:ext cx="6464966" cy="1538883"/>
          </a:xfrm>
          <a:prstGeom prst="rect">
            <a:avLst/>
          </a:prstGeom>
          <a:noFill/>
        </p:spPr>
        <p:txBody>
          <a:bodyPr wrap="square" rtlCol="0">
            <a:spAutoFit/>
          </a:bodyPr>
          <a:lstStyle/>
          <a:p>
            <a:pPr algn="just">
              <a:spcAft>
                <a:spcPts val="600"/>
              </a:spcAft>
            </a:pPr>
            <a:r>
              <a:rPr lang="en-GB" sz="1400" dirty="0"/>
              <a:t>For Science to be a department of excellence, collaboration, motivation and engagement.</a:t>
            </a:r>
          </a:p>
          <a:p>
            <a:pPr algn="just">
              <a:spcAft>
                <a:spcPts val="600"/>
              </a:spcAft>
            </a:pPr>
            <a:r>
              <a:rPr lang="en-GB" sz="1400" dirty="0"/>
              <a:t>Every child is entitled to a good education and we are committed in ensuring all pupils make greater than expected progress across all Key Stages, by developing scientific enquiry, numeracy and literacy through practical activity and outstanding teaching.</a:t>
            </a:r>
          </a:p>
          <a:p>
            <a:pPr algn="just">
              <a:spcAft>
                <a:spcPts val="600"/>
              </a:spcAft>
            </a:pPr>
            <a:r>
              <a:rPr lang="en-GB" sz="1400" dirty="0"/>
              <a:t>Learning is our priority.</a:t>
            </a:r>
          </a:p>
        </p:txBody>
      </p:sp>
      <p:sp>
        <p:nvSpPr>
          <p:cNvPr id="31" name="Rectangle 30">
            <a:extLst>
              <a:ext uri="{FF2B5EF4-FFF2-40B4-BE49-F238E27FC236}">
                <a16:creationId xmlns:a16="http://schemas.microsoft.com/office/drawing/2014/main" id="{4F6C346B-91CF-4A3E-A612-F745ED491AB3}"/>
              </a:ext>
            </a:extLst>
          </p:cNvPr>
          <p:cNvSpPr/>
          <p:nvPr/>
        </p:nvSpPr>
        <p:spPr>
          <a:xfrm>
            <a:off x="50408" y="865782"/>
            <a:ext cx="6368267" cy="369332"/>
          </a:xfrm>
          <a:prstGeom prst="rect">
            <a:avLst/>
          </a:prstGeom>
        </p:spPr>
        <p:txBody>
          <a:bodyPr wrap="square">
            <a:spAutoFit/>
          </a:bodyPr>
          <a:lstStyle/>
          <a:p>
            <a:pPr algn="r">
              <a:spcAft>
                <a:spcPts val="0"/>
              </a:spcAft>
            </a:pPr>
            <a:r>
              <a:rPr lang="en-GB" b="1" dirty="0">
                <a:solidFill>
                  <a:srgbClr val="AFABAB"/>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Year 7</a:t>
            </a:r>
            <a:endParaRPr lang="en-GB" dirty="0">
              <a:solidFill>
                <a:srgbClr val="AFABAB"/>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915291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7">
            <a:extLst>
              <a:ext uri="{FF2B5EF4-FFF2-40B4-BE49-F238E27FC236}">
                <a16:creationId xmlns:a16="http://schemas.microsoft.com/office/drawing/2014/main" id="{6CE71408-9F2C-4E08-AC38-A14699DB0D4C}"/>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9" name="Right Triangle 18">
            <a:extLst>
              <a:ext uri="{FF2B5EF4-FFF2-40B4-BE49-F238E27FC236}">
                <a16:creationId xmlns:a16="http://schemas.microsoft.com/office/drawing/2014/main" id="{B594EC09-E14A-4718-BE5E-726C251FC5D1}"/>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20" name="Right Triangle 19">
            <a:extLst>
              <a:ext uri="{FF2B5EF4-FFF2-40B4-BE49-F238E27FC236}">
                <a16:creationId xmlns:a16="http://schemas.microsoft.com/office/drawing/2014/main" id="{20B37A10-1AE9-432C-826D-7B9560A97312}"/>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21" name="Right Triangle 20">
            <a:extLst>
              <a:ext uri="{FF2B5EF4-FFF2-40B4-BE49-F238E27FC236}">
                <a16:creationId xmlns:a16="http://schemas.microsoft.com/office/drawing/2014/main" id="{F4DED8B7-C42E-4F95-A5A4-4986D02564BE}"/>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22" name="Picture 21">
            <a:extLst>
              <a:ext uri="{FF2B5EF4-FFF2-40B4-BE49-F238E27FC236}">
                <a16:creationId xmlns:a16="http://schemas.microsoft.com/office/drawing/2014/main" id="{17DFF153-01D8-4226-9FC7-D55D431420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23" name="TextBox 22">
            <a:extLst>
              <a:ext uri="{FF2B5EF4-FFF2-40B4-BE49-F238E27FC236}">
                <a16:creationId xmlns:a16="http://schemas.microsoft.com/office/drawing/2014/main" id="{2C7E17DD-738C-4077-8433-5E57EDA5ABDD}"/>
              </a:ext>
            </a:extLst>
          </p:cNvPr>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24" name="Rectangle 23">
            <a:extLst>
              <a:ext uri="{FF2B5EF4-FFF2-40B4-BE49-F238E27FC236}">
                <a16:creationId xmlns:a16="http://schemas.microsoft.com/office/drawing/2014/main" id="{FA17B0F3-448B-4B17-856A-8A383C7009EB}"/>
              </a:ext>
            </a:extLst>
          </p:cNvPr>
          <p:cNvSpPr/>
          <p:nvPr/>
        </p:nvSpPr>
        <p:spPr>
          <a:xfrm>
            <a:off x="308803" y="990933"/>
            <a:ext cx="6261447" cy="6217087"/>
          </a:xfrm>
          <a:prstGeom prst="rect">
            <a:avLst/>
          </a:prstGeom>
        </p:spPr>
        <p:txBody>
          <a:bodyPr wrap="square">
            <a:spAutoFit/>
          </a:bodyPr>
          <a:lstStyle/>
          <a:p>
            <a:pPr algn="just"/>
            <a:r>
              <a:rPr lang="en-GB" sz="1600" dirty="0">
                <a:ea typeface="Tahoma" panose="020B0604030504040204" pitchFamily="34" charset="0"/>
                <a:cs typeface="Tahoma" panose="020B0604030504040204" pitchFamily="34" charset="0"/>
              </a:rPr>
              <a:t>We strive for each and every pupil at St Aloysius to achieve their greatest potential. For that reason there are multiple assessments and revision opportunities in place to ensure that pupils know their projected grades at intervals throughout the year and are supported in improving upon them. </a:t>
            </a:r>
          </a:p>
          <a:p>
            <a:pPr algn="just"/>
            <a:endParaRPr lang="en-GB" dirty="0">
              <a:ea typeface="Tahoma" panose="020B0604030504040204" pitchFamily="34" charset="0"/>
              <a:cs typeface="Tahoma" panose="020B0604030504040204" pitchFamily="34" charset="0"/>
            </a:endParaRPr>
          </a:p>
          <a:p>
            <a:pPr algn="just">
              <a:spcAft>
                <a:spcPts val="600"/>
              </a:spcAft>
            </a:pPr>
            <a:r>
              <a:rPr lang="en-GB" b="1" dirty="0">
                <a:solidFill>
                  <a:srgbClr val="0B703C"/>
                </a:solidFill>
                <a:effectLst>
                  <a:outerShdw blurRad="38100" dist="38100" dir="2700000" algn="tl">
                    <a:srgbClr val="000000">
                      <a:alpha val="43137"/>
                    </a:srgbClr>
                  </a:outerShdw>
                </a:effectLst>
                <a:ea typeface="Tahoma" panose="020B0604030504040204" pitchFamily="34" charset="0"/>
                <a:cs typeface="Tahoma" panose="020B0604030504040204" pitchFamily="34" charset="0"/>
              </a:rPr>
              <a:t>Year 7 Assessment Schedule</a:t>
            </a:r>
          </a:p>
          <a:p>
            <a:pPr algn="just">
              <a:spcAft>
                <a:spcPts val="600"/>
              </a:spcAft>
            </a:pPr>
            <a:r>
              <a:rPr lang="en-GB" sz="1600" dirty="0">
                <a:ea typeface="Tahoma" panose="020B0604030504040204" pitchFamily="34" charset="0"/>
                <a:cs typeface="Tahoma" panose="020B0604030504040204" pitchFamily="34" charset="0"/>
              </a:rPr>
              <a:t>The Year 7 curriculum is focused on embedding the skills and knowledge needed for a smooth transition into secondary education. Students will follow the school assessment schedule. In Year 7 their assessment schedule is as follows:- </a:t>
            </a:r>
          </a:p>
          <a:p>
            <a:pPr algn="just">
              <a:spcAft>
                <a:spcPts val="600"/>
              </a:spcAft>
            </a:pPr>
            <a:r>
              <a:rPr lang="en-GB" sz="1600" dirty="0">
                <a:ea typeface="Tahoma" panose="020B0604030504040204" pitchFamily="34" charset="0"/>
                <a:cs typeface="Tahoma" panose="020B0604030504040204" pitchFamily="34" charset="0"/>
              </a:rPr>
              <a:t>	AP1 – 15</a:t>
            </a:r>
            <a:r>
              <a:rPr lang="en-GB" sz="1600" baseline="30000" dirty="0">
                <a:ea typeface="Tahoma" panose="020B0604030504040204" pitchFamily="34" charset="0"/>
                <a:cs typeface="Tahoma" panose="020B0604030504040204" pitchFamily="34" charset="0"/>
              </a:rPr>
              <a:t>th</a:t>
            </a:r>
            <a:r>
              <a:rPr lang="en-GB" sz="1600" dirty="0">
                <a:ea typeface="Tahoma" panose="020B0604030504040204" pitchFamily="34" charset="0"/>
                <a:cs typeface="Tahoma" panose="020B0604030504040204" pitchFamily="34" charset="0"/>
              </a:rPr>
              <a:t> November 2021</a:t>
            </a:r>
          </a:p>
          <a:p>
            <a:pPr algn="just">
              <a:spcAft>
                <a:spcPts val="600"/>
              </a:spcAft>
            </a:pPr>
            <a:r>
              <a:rPr lang="en-GB" sz="1600" dirty="0">
                <a:ea typeface="Tahoma" panose="020B0604030504040204" pitchFamily="34" charset="0"/>
                <a:cs typeface="Tahoma" panose="020B0604030504040204" pitchFamily="34" charset="0"/>
              </a:rPr>
              <a:t>	Progress Check – 7</a:t>
            </a:r>
            <a:r>
              <a:rPr lang="en-GB" sz="1600" baseline="30000" dirty="0">
                <a:ea typeface="Tahoma" panose="020B0604030504040204" pitchFamily="34" charset="0"/>
                <a:cs typeface="Tahoma" panose="020B0604030504040204" pitchFamily="34" charset="0"/>
              </a:rPr>
              <a:t>th</a:t>
            </a:r>
            <a:r>
              <a:rPr lang="en-GB" sz="1600" dirty="0">
                <a:ea typeface="Tahoma" panose="020B0604030504040204" pitchFamily="34" charset="0"/>
                <a:cs typeface="Tahoma" panose="020B0604030504040204" pitchFamily="34" charset="0"/>
              </a:rPr>
              <a:t> March 2022</a:t>
            </a:r>
          </a:p>
          <a:p>
            <a:pPr algn="just">
              <a:spcAft>
                <a:spcPts val="600"/>
              </a:spcAft>
            </a:pPr>
            <a:r>
              <a:rPr lang="en-GB" sz="1600" dirty="0">
                <a:ea typeface="Tahoma" panose="020B0604030504040204" pitchFamily="34" charset="0"/>
                <a:cs typeface="Tahoma" panose="020B0604030504040204" pitchFamily="34" charset="0"/>
              </a:rPr>
              <a:t>	AP2 – 6</a:t>
            </a:r>
            <a:r>
              <a:rPr lang="en-GB" sz="1600" baseline="30000" dirty="0">
                <a:ea typeface="Tahoma" panose="020B0604030504040204" pitchFamily="34" charset="0"/>
                <a:cs typeface="Tahoma" panose="020B0604030504040204" pitchFamily="34" charset="0"/>
              </a:rPr>
              <a:t>th</a:t>
            </a:r>
            <a:r>
              <a:rPr lang="en-GB" sz="1600" dirty="0">
                <a:ea typeface="Tahoma" panose="020B0604030504040204" pitchFamily="34" charset="0"/>
                <a:cs typeface="Tahoma" panose="020B0604030504040204" pitchFamily="34" charset="0"/>
              </a:rPr>
              <a:t> June 2022</a:t>
            </a:r>
          </a:p>
          <a:p>
            <a:pPr algn="just">
              <a:spcAft>
                <a:spcPts val="600"/>
              </a:spcAft>
            </a:pPr>
            <a:r>
              <a:rPr lang="en-GB" sz="1600" dirty="0">
                <a:ea typeface="Tahoma" panose="020B0604030504040204" pitchFamily="34" charset="0"/>
                <a:cs typeface="Tahoma" panose="020B0604030504040204" pitchFamily="34" charset="0"/>
              </a:rPr>
              <a:t>Pupils that underachieved will have to attend a meeting with their parents and a senior member of staff to discuss lack of progress. The pupils may be asked to resit another assessment.</a:t>
            </a:r>
          </a:p>
          <a:p>
            <a:pPr algn="just">
              <a:spcAft>
                <a:spcPts val="600"/>
              </a:spcAft>
            </a:pPr>
            <a:endParaRPr lang="en-GB" sz="1600" dirty="0">
              <a:ea typeface="Tahoma" panose="020B0604030504040204" pitchFamily="34" charset="0"/>
              <a:cs typeface="Tahoma" panose="020B0604030504040204" pitchFamily="34" charset="0"/>
            </a:endParaRPr>
          </a:p>
          <a:p>
            <a:pPr algn="just">
              <a:spcAft>
                <a:spcPts val="600"/>
              </a:spcAft>
            </a:pPr>
            <a:r>
              <a:rPr lang="en-GB" sz="1600" dirty="0">
                <a:ea typeface="Tahoma" panose="020B0604030504040204" pitchFamily="34" charset="0"/>
                <a:cs typeface="Tahoma" panose="020B0604030504040204" pitchFamily="34" charset="0"/>
              </a:rPr>
              <a:t>Reports will be available after each assessment point on Go4Schools. Please use the report to discuss your son’s progress and the next steps with them.</a:t>
            </a:r>
            <a:endParaRPr lang="en-GB" b="1" dirty="0">
              <a:solidFill>
                <a:srgbClr val="0B703C"/>
              </a:solidFill>
              <a:effectLst>
                <a:outerShdw blurRad="38100" dist="38100" dir="2700000" algn="tl">
                  <a:srgbClr val="000000">
                    <a:alpha val="43137"/>
                  </a:srgbClr>
                </a:outerShdw>
              </a:effectLst>
              <a:ea typeface="Tahoma" panose="020B0604030504040204" pitchFamily="34" charset="0"/>
              <a:cs typeface="Tahoma" panose="020B0604030504040204" pitchFamily="34" charset="0"/>
            </a:endParaRPr>
          </a:p>
          <a:p>
            <a:pPr algn="just">
              <a:spcAft>
                <a:spcPts val="0"/>
              </a:spcAft>
            </a:pPr>
            <a:endParaRPr lang="en-GB" dirty="0">
              <a:ea typeface="Tahoma" panose="020B0604030504040204" pitchFamily="34" charset="0"/>
              <a:cs typeface="Tahoma" panose="020B0604030504040204" pitchFamily="34" charset="0"/>
            </a:endParaRPr>
          </a:p>
        </p:txBody>
      </p:sp>
      <p:sp>
        <p:nvSpPr>
          <p:cNvPr id="25" name="TextBox 24">
            <a:extLst>
              <a:ext uri="{FF2B5EF4-FFF2-40B4-BE49-F238E27FC236}">
                <a16:creationId xmlns:a16="http://schemas.microsoft.com/office/drawing/2014/main" id="{C2FBA6CF-A678-4435-94FC-D145DCD65931}"/>
              </a:ext>
            </a:extLst>
          </p:cNvPr>
          <p:cNvSpPr txBox="1"/>
          <p:nvPr/>
        </p:nvSpPr>
        <p:spPr>
          <a:xfrm>
            <a:off x="3298195"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17</a:t>
            </a:r>
          </a:p>
        </p:txBody>
      </p:sp>
      <p:sp>
        <p:nvSpPr>
          <p:cNvPr id="26" name="TextBox 26">
            <a:extLst>
              <a:ext uri="{FF2B5EF4-FFF2-40B4-BE49-F238E27FC236}">
                <a16:creationId xmlns:a16="http://schemas.microsoft.com/office/drawing/2014/main" id="{0C9EE05E-E8D6-4C04-92D9-B4D9345678B2}"/>
              </a:ext>
            </a:extLst>
          </p:cNvPr>
          <p:cNvSpPr txBox="1">
            <a:spLocks noChangeArrowheads="1"/>
          </p:cNvSpPr>
          <p:nvPr/>
        </p:nvSpPr>
        <p:spPr bwMode="auto">
          <a:xfrm>
            <a:off x="1008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Assessments &amp; Revision</a:t>
            </a:r>
            <a:endParaRPr kumimoji="0" lang="en-US" altLang="en-US" sz="20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Tree>
    <p:extLst>
      <p:ext uri="{BB962C8B-B14F-4D97-AF65-F5344CB8AC3E}">
        <p14:creationId xmlns:p14="http://schemas.microsoft.com/office/powerpoint/2010/main" val="2272357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7">
            <a:extLst>
              <a:ext uri="{FF2B5EF4-FFF2-40B4-BE49-F238E27FC236}">
                <a16:creationId xmlns:a16="http://schemas.microsoft.com/office/drawing/2014/main" id="{48FF5BB4-A56F-4997-94BE-EFD0F69EE38C}"/>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3" name="Right Triangle 32">
            <a:extLst>
              <a:ext uri="{FF2B5EF4-FFF2-40B4-BE49-F238E27FC236}">
                <a16:creationId xmlns:a16="http://schemas.microsoft.com/office/drawing/2014/main" id="{29C96A6E-9CA7-44BA-83AD-C2FC964DAAF1}"/>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34" name="Right Triangle 33">
            <a:extLst>
              <a:ext uri="{FF2B5EF4-FFF2-40B4-BE49-F238E27FC236}">
                <a16:creationId xmlns:a16="http://schemas.microsoft.com/office/drawing/2014/main" id="{E6F36DC1-A809-4567-9671-F5D3B8CC21E7}"/>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35" name="Right Triangle 34">
            <a:extLst>
              <a:ext uri="{FF2B5EF4-FFF2-40B4-BE49-F238E27FC236}">
                <a16:creationId xmlns:a16="http://schemas.microsoft.com/office/drawing/2014/main" id="{FB61EA8F-7D1E-4661-9F30-340E335BDF0E}"/>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36" name="Picture 35">
            <a:extLst>
              <a:ext uri="{FF2B5EF4-FFF2-40B4-BE49-F238E27FC236}">
                <a16:creationId xmlns:a16="http://schemas.microsoft.com/office/drawing/2014/main" id="{E4FA6233-8CD5-4990-A85B-F45CBA104BF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37" name="TextBox 36">
            <a:extLst>
              <a:ext uri="{FF2B5EF4-FFF2-40B4-BE49-F238E27FC236}">
                <a16:creationId xmlns:a16="http://schemas.microsoft.com/office/drawing/2014/main" id="{5F7DD4FC-80B0-4A76-BD18-EC763283A61E}"/>
              </a:ext>
            </a:extLst>
          </p:cNvPr>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38" name="Rectangle 37">
            <a:extLst>
              <a:ext uri="{FF2B5EF4-FFF2-40B4-BE49-F238E27FC236}">
                <a16:creationId xmlns:a16="http://schemas.microsoft.com/office/drawing/2014/main" id="{C5F81826-416E-4045-823A-4167D30820A7}"/>
              </a:ext>
            </a:extLst>
          </p:cNvPr>
          <p:cNvSpPr/>
          <p:nvPr/>
        </p:nvSpPr>
        <p:spPr>
          <a:xfrm>
            <a:off x="296103" y="927433"/>
            <a:ext cx="6265795" cy="7971413"/>
          </a:xfrm>
          <a:prstGeom prst="rect">
            <a:avLst/>
          </a:prstGeom>
        </p:spPr>
        <p:txBody>
          <a:bodyPr wrap="square">
            <a:spAutoFit/>
          </a:bodyPr>
          <a:lstStyle/>
          <a:p>
            <a:pPr algn="ctr">
              <a:spcAft>
                <a:spcPts val="0"/>
              </a:spcAft>
            </a:pPr>
            <a:endParaRPr lang="en-GB" sz="16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lgn="ctr">
              <a:spcAft>
                <a:spcPts val="0"/>
              </a:spcAft>
            </a:pPr>
            <a:r>
              <a:rPr lang="en-GB" sz="1600" b="1" dirty="0">
                <a:solidFill>
                  <a:srgbClr val="0B703C"/>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Online Learning Apps</a:t>
            </a:r>
            <a:r>
              <a:rPr lang="en-GB" sz="1600" b="1"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endParaRPr lang="en-GB" sz="1600"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endParaRPr lang="en-GB" sz="1600"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gn="just"/>
            <a:endParaRPr lang="en-GB" sz="1600"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gn="just"/>
            <a:endParaRPr lang="en-GB" sz="1600"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gn="just"/>
            <a:endParaRPr lang="en-GB" sz="1600"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gn="just"/>
            <a:endParaRPr lang="en-GB" sz="1600"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gn="just"/>
            <a:endParaRPr lang="en-GB" sz="1600" dirty="0">
              <a:latin typeface="Tahoma" panose="020B0604030504040204" pitchFamily="34" charset="0"/>
              <a:ea typeface="Tahoma" panose="020B0604030504040204" pitchFamily="34" charset="0"/>
              <a:cs typeface="Tahoma" panose="020B0604030504040204" pitchFamily="34" charset="0"/>
            </a:endParaRPr>
          </a:p>
          <a:p>
            <a:pPr algn="just"/>
            <a:r>
              <a:rPr lang="en-GB" sz="1600" dirty="0">
                <a:latin typeface="Tahoma" panose="020B0604030504040204" pitchFamily="34" charset="0"/>
                <a:ea typeface="Tahoma" panose="020B0604030504040204" pitchFamily="34" charset="0"/>
                <a:cs typeface="Tahoma" panose="020B0604030504040204" pitchFamily="34" charset="0"/>
              </a:rPr>
              <a:t>Many departments in the school have invested in online learning apps to take advantage of the excellent range of resources available to our students. These are extremely useful to build student’s knowledge which can allow them to get ahead, catch up or revise. Some apps enable students to access the course textbook at home (e.g. </a:t>
            </a:r>
            <a:r>
              <a:rPr lang="en-GB" sz="1600" dirty="0" err="1">
                <a:latin typeface="Tahoma" panose="020B0604030504040204" pitchFamily="34" charset="0"/>
                <a:ea typeface="Tahoma" panose="020B0604030504040204" pitchFamily="34" charset="0"/>
                <a:cs typeface="Tahoma" panose="020B0604030504040204" pitchFamily="34" charset="0"/>
              </a:rPr>
              <a:t>Kerboodle</a:t>
            </a:r>
            <a:r>
              <a:rPr lang="en-GB" sz="1600" dirty="0">
                <a:latin typeface="Tahoma" panose="020B0604030504040204" pitchFamily="34" charset="0"/>
                <a:ea typeface="Tahoma" panose="020B0604030504040204" pitchFamily="34" charset="0"/>
                <a:cs typeface="Tahoma" panose="020B0604030504040204" pitchFamily="34" charset="0"/>
              </a:rPr>
              <a:t>) which provides a useful resource when completing homework or revising. Others enable students to test themselves on knowledge to build their retention and prepare for assessments.</a:t>
            </a:r>
          </a:p>
          <a:p>
            <a:pPr algn="just"/>
            <a:endParaRPr lang="en-GB" sz="1600" dirty="0">
              <a:latin typeface="Tahoma" panose="020B0604030504040204" pitchFamily="34" charset="0"/>
              <a:ea typeface="Tahoma" panose="020B0604030504040204" pitchFamily="34" charset="0"/>
              <a:cs typeface="Tahoma" panose="020B0604030504040204" pitchFamily="34" charset="0"/>
            </a:endParaRPr>
          </a:p>
          <a:p>
            <a:pPr algn="just"/>
            <a:r>
              <a:rPr lang="en-GB" sz="1600" dirty="0">
                <a:latin typeface="Tahoma" panose="020B0604030504040204" pitchFamily="34" charset="0"/>
                <a:ea typeface="Tahoma" panose="020B0604030504040204" pitchFamily="34" charset="0"/>
                <a:cs typeface="Tahoma" panose="020B0604030504040204" pitchFamily="34" charset="0"/>
              </a:rPr>
              <a:t>All Apps can be accessed by going through the Student Hub on the school website.</a:t>
            </a:r>
          </a:p>
        </p:txBody>
      </p:sp>
      <p:sp>
        <p:nvSpPr>
          <p:cNvPr id="39" name="TextBox 38">
            <a:extLst>
              <a:ext uri="{FF2B5EF4-FFF2-40B4-BE49-F238E27FC236}">
                <a16:creationId xmlns:a16="http://schemas.microsoft.com/office/drawing/2014/main" id="{38068292-7A6D-46CA-B743-04A1C0F7F098}"/>
              </a:ext>
            </a:extLst>
          </p:cNvPr>
          <p:cNvSpPr txBox="1"/>
          <p:nvPr/>
        </p:nvSpPr>
        <p:spPr>
          <a:xfrm>
            <a:off x="3298195"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18</a:t>
            </a:r>
          </a:p>
        </p:txBody>
      </p:sp>
      <p:sp>
        <p:nvSpPr>
          <p:cNvPr id="40" name="TextBox 26">
            <a:extLst>
              <a:ext uri="{FF2B5EF4-FFF2-40B4-BE49-F238E27FC236}">
                <a16:creationId xmlns:a16="http://schemas.microsoft.com/office/drawing/2014/main" id="{7DA6EF94-3787-4E22-B04F-90D270346F35}"/>
              </a:ext>
            </a:extLst>
          </p:cNvPr>
          <p:cNvSpPr txBox="1">
            <a:spLocks noChangeArrowheads="1"/>
          </p:cNvSpPr>
          <p:nvPr/>
        </p:nvSpPr>
        <p:spPr bwMode="auto">
          <a:xfrm>
            <a:off x="1008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Learning Apps</a:t>
            </a:r>
            <a:endParaRPr kumimoji="0" lang="en-US" altLang="en-US" sz="20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grpSp>
        <p:nvGrpSpPr>
          <p:cNvPr id="41" name="Group 40">
            <a:extLst>
              <a:ext uri="{FF2B5EF4-FFF2-40B4-BE49-F238E27FC236}">
                <a16:creationId xmlns:a16="http://schemas.microsoft.com/office/drawing/2014/main" id="{D17EE510-6501-40D9-B3A0-C8D0D38AF8CC}"/>
              </a:ext>
            </a:extLst>
          </p:cNvPr>
          <p:cNvGrpSpPr/>
          <p:nvPr/>
        </p:nvGrpSpPr>
        <p:grpSpPr>
          <a:xfrm>
            <a:off x="-311210" y="2033470"/>
            <a:ext cx="6886822" cy="3235354"/>
            <a:chOff x="61217" y="292608"/>
            <a:chExt cx="3406264" cy="1596417"/>
          </a:xfrm>
        </p:grpSpPr>
        <p:pic>
          <p:nvPicPr>
            <p:cNvPr id="42" name="Picture 41">
              <a:extLst>
                <a:ext uri="{FF2B5EF4-FFF2-40B4-BE49-F238E27FC236}">
                  <a16:creationId xmlns:a16="http://schemas.microsoft.com/office/drawing/2014/main" id="{6EBDA07C-F66D-437B-AEBE-229744E74DC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7947" t="33210" r="41851" b="54259"/>
            <a:stretch/>
          </p:blipFill>
          <p:spPr bwMode="auto">
            <a:xfrm>
              <a:off x="314554" y="292608"/>
              <a:ext cx="1236980" cy="431165"/>
            </a:xfrm>
            <a:prstGeom prst="rect">
              <a:avLst/>
            </a:prstGeom>
            <a:solidFill>
              <a:srgbClr val="3399FF"/>
            </a:solidFill>
            <a:ln>
              <a:noFill/>
            </a:ln>
            <a:extLst>
              <a:ext uri="{53640926-AAD7-44D8-BBD7-CCE9431645EC}">
                <a14:shadowObscured xmlns:a14="http://schemas.microsoft.com/office/drawing/2010/main"/>
              </a:ext>
            </a:extLst>
          </p:spPr>
        </p:pic>
        <p:grpSp>
          <p:nvGrpSpPr>
            <p:cNvPr id="43" name="Group 42">
              <a:extLst>
                <a:ext uri="{FF2B5EF4-FFF2-40B4-BE49-F238E27FC236}">
                  <a16:creationId xmlns:a16="http://schemas.microsoft.com/office/drawing/2014/main" id="{E31B316F-BFCE-4521-B91C-636E9F8F26B1}"/>
                </a:ext>
              </a:extLst>
            </p:cNvPr>
            <p:cNvGrpSpPr/>
            <p:nvPr/>
          </p:nvGrpSpPr>
          <p:grpSpPr>
            <a:xfrm>
              <a:off x="1587399" y="395020"/>
              <a:ext cx="752076" cy="771601"/>
              <a:chOff x="0" y="0"/>
              <a:chExt cx="936625" cy="986687"/>
            </a:xfrm>
          </p:grpSpPr>
          <p:grpSp>
            <p:nvGrpSpPr>
              <p:cNvPr id="49" name="Group 48">
                <a:extLst>
                  <a:ext uri="{FF2B5EF4-FFF2-40B4-BE49-F238E27FC236}">
                    <a16:creationId xmlns:a16="http://schemas.microsoft.com/office/drawing/2014/main" id="{EF142E75-77FA-41B6-9215-9B2737DA163F}"/>
                  </a:ext>
                </a:extLst>
              </p:cNvPr>
              <p:cNvGrpSpPr/>
              <p:nvPr/>
            </p:nvGrpSpPr>
            <p:grpSpPr>
              <a:xfrm>
                <a:off x="74428" y="0"/>
                <a:ext cx="722630" cy="714375"/>
                <a:chOff x="0" y="0"/>
                <a:chExt cx="3806190" cy="3763114"/>
              </a:xfrm>
            </p:grpSpPr>
            <p:pic>
              <p:nvPicPr>
                <p:cNvPr id="51" name="Picture 50" descr="N:\educake_logo_20120225_400x400.png">
                  <a:extLst>
                    <a:ext uri="{FF2B5EF4-FFF2-40B4-BE49-F238E27FC236}">
                      <a16:creationId xmlns:a16="http://schemas.microsoft.com/office/drawing/2014/main" id="{A772A9AE-CDA3-479B-A174-67F0CD8C8E4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2461" b="53907"/>
                <a:stretch/>
              </p:blipFill>
              <p:spPr bwMode="auto">
                <a:xfrm>
                  <a:off x="1616149" y="0"/>
                  <a:ext cx="2189480" cy="1753870"/>
                </a:xfrm>
                <a:prstGeom prst="rect">
                  <a:avLst/>
                </a:prstGeom>
                <a:noFill/>
                <a:ln>
                  <a:noFill/>
                </a:ln>
                <a:extLst>
                  <a:ext uri="{53640926-AAD7-44D8-BBD7-CCE9431645EC}">
                    <a14:shadowObscured xmlns:a14="http://schemas.microsoft.com/office/drawing/2010/main"/>
                  </a:ext>
                </a:extLst>
              </p:spPr>
            </p:pic>
            <p:pic>
              <p:nvPicPr>
                <p:cNvPr id="52" name="Picture 51" descr="N:\educake_logo_20120225_400x400.png">
                  <a:extLst>
                    <a:ext uri="{FF2B5EF4-FFF2-40B4-BE49-F238E27FC236}">
                      <a16:creationId xmlns:a16="http://schemas.microsoft.com/office/drawing/2014/main" id="{8B20CEF0-15C9-45C5-8BE0-5D48FB412F3B}"/>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5308"/>
                <a:stretch/>
              </p:blipFill>
              <p:spPr bwMode="auto">
                <a:xfrm>
                  <a:off x="0" y="159489"/>
                  <a:ext cx="3806190" cy="3603625"/>
                </a:xfrm>
                <a:prstGeom prst="rect">
                  <a:avLst/>
                </a:prstGeom>
                <a:noFill/>
                <a:ln>
                  <a:noFill/>
                </a:ln>
                <a:extLst>
                  <a:ext uri="{53640926-AAD7-44D8-BBD7-CCE9431645EC}">
                    <a14:shadowObscured xmlns:a14="http://schemas.microsoft.com/office/drawing/2010/main"/>
                  </a:ext>
                </a:extLst>
              </p:spPr>
            </p:pic>
          </p:grpSp>
          <p:pic>
            <p:nvPicPr>
              <p:cNvPr id="50" name="Picture 49" descr="N:\educake.png">
                <a:extLst>
                  <a:ext uri="{FF2B5EF4-FFF2-40B4-BE49-F238E27FC236}">
                    <a16:creationId xmlns:a16="http://schemas.microsoft.com/office/drawing/2014/main" id="{E3200388-89BE-4552-8E29-E3AD7B2B08ED}"/>
                  </a:ext>
                </a:extLst>
              </p:cNvPr>
              <p:cNvPicPr>
                <a:picLocks noChangeAspect="1"/>
              </p:cNvPicPr>
              <p:nvPr/>
            </p:nvPicPr>
            <p:blipFill rotWithShape="1">
              <a:blip r:embed="rId6">
                <a:extLst>
                  <a:ext uri="{28A0092B-C50C-407E-A947-70E740481C1C}">
                    <a14:useLocalDpi xmlns:a14="http://schemas.microsoft.com/office/drawing/2010/main" val="0"/>
                  </a:ext>
                </a:extLst>
              </a:blip>
              <a:srcRect l="31323" r="32721" b="67666"/>
              <a:stretch/>
            </p:blipFill>
            <p:spPr bwMode="auto">
              <a:xfrm>
                <a:off x="0" y="754912"/>
                <a:ext cx="936625" cy="231775"/>
              </a:xfrm>
              <a:prstGeom prst="rect">
                <a:avLst/>
              </a:prstGeom>
              <a:noFill/>
              <a:ln>
                <a:noFill/>
              </a:ln>
              <a:extLst>
                <a:ext uri="{53640926-AAD7-44D8-BBD7-CCE9431645EC}">
                  <a14:shadowObscured xmlns:a14="http://schemas.microsoft.com/office/drawing/2010/main"/>
                </a:ext>
              </a:extLst>
            </p:spPr>
          </p:pic>
        </p:grpSp>
        <p:pic>
          <p:nvPicPr>
            <p:cNvPr id="44" name="Picture 43" descr="Image result for gcsepod logo transparent">
              <a:extLst>
                <a:ext uri="{FF2B5EF4-FFF2-40B4-BE49-F238E27FC236}">
                  <a16:creationId xmlns:a16="http://schemas.microsoft.com/office/drawing/2014/main" id="{6200B4F7-8765-4CE5-BAE7-20298DBB802A}"/>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1217" y="1273710"/>
              <a:ext cx="2214973" cy="615315"/>
            </a:xfrm>
            <a:prstGeom prst="rect">
              <a:avLst/>
            </a:prstGeom>
            <a:noFill/>
            <a:ln>
              <a:noFill/>
            </a:ln>
          </p:spPr>
        </p:pic>
        <p:pic>
          <p:nvPicPr>
            <p:cNvPr id="45" name="Picture 44" descr="N:\linguascope_logo_header_large.png">
              <a:extLst>
                <a:ext uri="{FF2B5EF4-FFF2-40B4-BE49-F238E27FC236}">
                  <a16:creationId xmlns:a16="http://schemas.microsoft.com/office/drawing/2014/main" id="{981DF801-8DDB-4174-A2D8-1EA3AA709EC9}"/>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392071" y="768096"/>
              <a:ext cx="1017905" cy="650240"/>
            </a:xfrm>
            <a:prstGeom prst="rect">
              <a:avLst/>
            </a:prstGeom>
            <a:noFill/>
            <a:ln>
              <a:noFill/>
            </a:ln>
          </p:spPr>
        </p:pic>
        <p:pic>
          <p:nvPicPr>
            <p:cNvPr id="46" name="Picture 45" descr="N:\kerboodle.png">
              <a:extLst>
                <a:ext uri="{FF2B5EF4-FFF2-40B4-BE49-F238E27FC236}">
                  <a16:creationId xmlns:a16="http://schemas.microsoft.com/office/drawing/2014/main" id="{D381DFB9-408D-48E8-96BB-0317559FF3D7}"/>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43815" y="863193"/>
              <a:ext cx="1148715" cy="350520"/>
            </a:xfrm>
            <a:prstGeom prst="rect">
              <a:avLst/>
            </a:prstGeom>
            <a:noFill/>
            <a:ln>
              <a:noFill/>
            </a:ln>
          </p:spPr>
        </p:pic>
        <p:pic>
          <p:nvPicPr>
            <p:cNvPr id="47" name="Picture 46" descr="C:\Users\brown.s\AppData\Local\Microsoft\Windows\Temporary Internet Files\Content.Outlook\PDM0RTLM\IMEMERWEGOAGAIN.jpg">
              <a:extLst>
                <a:ext uri="{FF2B5EF4-FFF2-40B4-BE49-F238E27FC236}">
                  <a16:creationId xmlns:a16="http://schemas.microsoft.com/office/drawing/2014/main" id="{BE3245D3-BA55-45EF-97C5-0CF1C52776B0}"/>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5751" t="13516" r="6112" b="29234"/>
            <a:stretch/>
          </p:blipFill>
          <p:spPr bwMode="auto">
            <a:xfrm>
              <a:off x="2414016" y="292608"/>
              <a:ext cx="999490" cy="454025"/>
            </a:xfrm>
            <a:prstGeom prst="rect">
              <a:avLst/>
            </a:prstGeom>
            <a:noFill/>
            <a:ln>
              <a:noFill/>
            </a:ln>
            <a:extLst>
              <a:ext uri="{53640926-AAD7-44D8-BBD7-CCE9431645EC}">
                <a14:shadowObscured xmlns:a14="http://schemas.microsoft.com/office/drawing/2010/main"/>
              </a:ext>
            </a:extLst>
          </p:spPr>
        </p:pic>
        <p:pic>
          <p:nvPicPr>
            <p:cNvPr id="48" name="Picture 47" descr="N:\725ed2_39e83de8ebe84cabb2337a758252de0a_mv2.gif">
              <a:extLst>
                <a:ext uri="{FF2B5EF4-FFF2-40B4-BE49-F238E27FC236}">
                  <a16:creationId xmlns:a16="http://schemas.microsoft.com/office/drawing/2014/main" id="{20F20E22-2AF1-490B-9D47-6F8FC94ADCC6}"/>
                </a:ext>
              </a:extLst>
            </p:cNvPr>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965415" y="1361015"/>
              <a:ext cx="1502066" cy="523539"/>
            </a:xfrm>
            <a:prstGeom prst="rect">
              <a:avLst/>
            </a:prstGeom>
            <a:noFill/>
            <a:ln>
              <a:noFill/>
            </a:ln>
          </p:spPr>
        </p:pic>
      </p:grpSp>
      <p:sp>
        <p:nvSpPr>
          <p:cNvPr id="53" name="Rectangle 16">
            <a:extLst>
              <a:ext uri="{FF2B5EF4-FFF2-40B4-BE49-F238E27FC236}">
                <a16:creationId xmlns:a16="http://schemas.microsoft.com/office/drawing/2014/main" id="{463208D3-3E5B-42A3-91B1-5A04A99B7E6B}"/>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8688690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4" name="TextBox 26"/>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2" name="TextBox 1"/>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5" name="Rectangle 4"/>
          <p:cNvSpPr/>
          <p:nvPr/>
        </p:nvSpPr>
        <p:spPr>
          <a:xfrm>
            <a:off x="100817" y="927433"/>
            <a:ext cx="6612606" cy="246221"/>
          </a:xfrm>
          <a:prstGeom prst="rect">
            <a:avLst/>
          </a:prstGeom>
        </p:spPr>
        <p:txBody>
          <a:bodyPr wrap="square">
            <a:spAutoFit/>
          </a:bodyPr>
          <a:lstStyle/>
          <a:p>
            <a:pPr algn="just">
              <a:spcAft>
                <a:spcPts val="0"/>
              </a:spcAft>
            </a:pPr>
            <a:r>
              <a:rPr lang="en-GB" sz="1000" dirty="0">
                <a:latin typeface="Tahoma" panose="020B0604030504040204" pitchFamily="34" charset="0"/>
                <a:ea typeface="Times New Roman" panose="02020603050405020304" pitchFamily="18" charset="0"/>
                <a:cs typeface="Times New Roman" panose="02020603050405020304" pitchFamily="18" charset="0"/>
              </a:rPr>
              <a:t> </a:t>
            </a:r>
            <a:endParaRPr lang="en-GB" sz="1200" dirty="0">
              <a:latin typeface="Gill Sans MT" panose="020B0502020104020203" pitchFamily="34" charset="0"/>
              <a:ea typeface="Times New Roman" panose="02020603050405020304" pitchFamily="18" charset="0"/>
              <a:cs typeface="Times New Roman" panose="02020603050405020304" pitchFamily="18" charset="0"/>
            </a:endParaRPr>
          </a:p>
        </p:txBody>
      </p:sp>
      <p:sp>
        <p:nvSpPr>
          <p:cNvPr id="15" name="Rectangle 14"/>
          <p:cNvSpPr/>
          <p:nvPr/>
        </p:nvSpPr>
        <p:spPr>
          <a:xfrm>
            <a:off x="100817" y="927433"/>
            <a:ext cx="6612606" cy="7425110"/>
          </a:xfrm>
          <a:prstGeom prst="rect">
            <a:avLst/>
          </a:prstGeom>
        </p:spPr>
        <p:txBody>
          <a:bodyPr wrap="square">
            <a:spAutoFit/>
          </a:bodyPr>
          <a:lstStyle/>
          <a:p>
            <a:pPr algn="just"/>
            <a:r>
              <a:rPr lang="en-GB" sz="1150" dirty="0">
                <a:latin typeface="Tahoma" panose="020B0604030504040204" pitchFamily="34" charset="0"/>
                <a:ea typeface="Tahoma" panose="020B0604030504040204" pitchFamily="34" charset="0"/>
                <a:cs typeface="Tahoma" panose="020B0604030504040204" pitchFamily="34" charset="0"/>
              </a:rPr>
              <a:t>Using GO 4 Schools, you will be able to view your child’s progress online and access the following information at any time: </a:t>
            </a:r>
          </a:p>
          <a:p>
            <a:pPr marL="352425" indent="-171450" algn="just">
              <a:buFont typeface="Arial" panose="020B0604020202020204" pitchFamily="34" charset="0"/>
              <a:buChar char="•"/>
            </a:pPr>
            <a:r>
              <a:rPr lang="en-GB" sz="1150" b="1" dirty="0">
                <a:latin typeface="Tahoma" panose="020B0604030504040204" pitchFamily="34" charset="0"/>
                <a:ea typeface="Tahoma" panose="020B0604030504040204" pitchFamily="34" charset="0"/>
                <a:cs typeface="Tahoma" panose="020B0604030504040204" pitchFamily="34" charset="0"/>
              </a:rPr>
              <a:t>Timetable </a:t>
            </a:r>
            <a:r>
              <a:rPr lang="en-GB" sz="1150" dirty="0">
                <a:latin typeface="Tahoma" panose="020B0604030504040204" pitchFamily="34" charset="0"/>
                <a:ea typeface="Tahoma" panose="020B0604030504040204" pitchFamily="34" charset="0"/>
                <a:cs typeface="Tahoma" panose="020B0604030504040204" pitchFamily="34" charset="0"/>
              </a:rPr>
              <a:t>– Your child’s daily and weekly timetable</a:t>
            </a:r>
          </a:p>
          <a:p>
            <a:pPr marL="352425" indent="-171450" algn="just">
              <a:buFont typeface="Arial" panose="020B0604020202020204" pitchFamily="34" charset="0"/>
              <a:buChar char="•"/>
            </a:pPr>
            <a:r>
              <a:rPr lang="en-GB" sz="1150" b="1" dirty="0">
                <a:latin typeface="Tahoma" panose="020B0604030504040204" pitchFamily="34" charset="0"/>
                <a:ea typeface="Tahoma" panose="020B0604030504040204" pitchFamily="34" charset="0"/>
                <a:cs typeface="Tahoma" panose="020B0604030504040204" pitchFamily="34" charset="0"/>
              </a:rPr>
              <a:t>Attendance </a:t>
            </a:r>
            <a:r>
              <a:rPr lang="en-GB" sz="1150" dirty="0">
                <a:latin typeface="Tahoma" panose="020B0604030504040204" pitchFamily="34" charset="0"/>
                <a:ea typeface="Tahoma" panose="020B0604030504040204" pitchFamily="34" charset="0"/>
                <a:cs typeface="Tahoma" panose="020B0604030504040204" pitchFamily="34" charset="0"/>
              </a:rPr>
              <a:t>– Shown from the start of the academic year</a:t>
            </a:r>
          </a:p>
          <a:p>
            <a:pPr marL="352425" indent="-171450" algn="just">
              <a:buFont typeface="Arial" panose="020B0604020202020204" pitchFamily="34" charset="0"/>
              <a:buChar char="•"/>
            </a:pPr>
            <a:r>
              <a:rPr lang="en-GB" sz="1150" b="1" dirty="0">
                <a:latin typeface="Tahoma" panose="020B0604030504040204" pitchFamily="34" charset="0"/>
                <a:ea typeface="Tahoma" panose="020B0604030504040204" pitchFamily="34" charset="0"/>
                <a:cs typeface="Tahoma" panose="020B0604030504040204" pitchFamily="34" charset="0"/>
              </a:rPr>
              <a:t>Progress Reports </a:t>
            </a:r>
            <a:r>
              <a:rPr lang="en-GB" sz="1150" dirty="0">
                <a:latin typeface="Tahoma" panose="020B0604030504040204" pitchFamily="34" charset="0"/>
                <a:ea typeface="Tahoma" panose="020B0604030504040204" pitchFamily="34" charset="0"/>
                <a:cs typeface="Tahoma" panose="020B0604030504040204" pitchFamily="34" charset="0"/>
              </a:rPr>
              <a:t>– Assessment point reports which are published 2 times a year</a:t>
            </a:r>
          </a:p>
          <a:p>
            <a:pPr marL="352425" indent="-171450" algn="just">
              <a:buFont typeface="Arial" panose="020B0604020202020204" pitchFamily="34" charset="0"/>
              <a:buChar char="•"/>
            </a:pPr>
            <a:r>
              <a:rPr lang="en-GB" sz="1150" b="1" dirty="0">
                <a:latin typeface="Tahoma" panose="020B0604030504040204" pitchFamily="34" charset="0"/>
                <a:ea typeface="Tahoma" panose="020B0604030504040204" pitchFamily="34" charset="0"/>
                <a:cs typeface="Tahoma" panose="020B0604030504040204" pitchFamily="34" charset="0"/>
              </a:rPr>
              <a:t>Behaviour information </a:t>
            </a:r>
            <a:r>
              <a:rPr lang="en-GB" sz="1150" dirty="0">
                <a:latin typeface="Tahoma" panose="020B0604030504040204" pitchFamily="34" charset="0"/>
                <a:ea typeface="Tahoma" panose="020B0604030504040204" pitchFamily="34" charset="0"/>
                <a:cs typeface="Tahoma" panose="020B0604030504040204" pitchFamily="34" charset="0"/>
              </a:rPr>
              <a:t>– A summary of positive and negative events, plus any managed detentions your child has been issued</a:t>
            </a:r>
          </a:p>
          <a:p>
            <a:pPr marL="352425" indent="-171450" algn="just">
              <a:buFont typeface="Arial" panose="020B0604020202020204" pitchFamily="34" charset="0"/>
              <a:buChar char="•"/>
            </a:pPr>
            <a:r>
              <a:rPr lang="en-GB" sz="1150" b="1" dirty="0">
                <a:latin typeface="Tahoma" panose="020B0604030504040204" pitchFamily="34" charset="0"/>
                <a:ea typeface="Tahoma" panose="020B0604030504040204" pitchFamily="34" charset="0"/>
                <a:cs typeface="Tahoma" panose="020B0604030504040204" pitchFamily="34" charset="0"/>
              </a:rPr>
              <a:t>Homework </a:t>
            </a:r>
            <a:r>
              <a:rPr lang="en-GB" sz="1150" dirty="0">
                <a:latin typeface="Tahoma" panose="020B0604030504040204" pitchFamily="34" charset="0"/>
                <a:ea typeface="Tahoma" panose="020B0604030504040204" pitchFamily="34" charset="0"/>
                <a:cs typeface="Tahoma" panose="020B0604030504040204" pitchFamily="34" charset="0"/>
              </a:rPr>
              <a:t>– Homework is set on Go4Schools and can be accessed by both parents and students via the app. Parents and students can easily see what homework has been set, when it is due and parents will also be able to track when the homework has been completed</a:t>
            </a:r>
          </a:p>
          <a:p>
            <a:pPr algn="just"/>
            <a:r>
              <a:rPr lang="en-GB" sz="1150" dirty="0">
                <a:latin typeface="Tahoma" panose="020B0604030504040204" pitchFamily="34" charset="0"/>
                <a:ea typeface="Tahoma" panose="020B0604030504040204" pitchFamily="34" charset="0"/>
                <a:cs typeface="Tahoma" panose="020B0604030504040204" pitchFamily="34" charset="0"/>
              </a:rPr>
              <a:t>Your child’s page is constantly updated, providing you with the latest information. </a:t>
            </a:r>
          </a:p>
          <a:p>
            <a:pPr algn="just">
              <a:spcBef>
                <a:spcPts val="600"/>
              </a:spcBef>
            </a:pPr>
            <a:r>
              <a:rPr lang="en-GB" sz="1150" dirty="0">
                <a:latin typeface="Tahoma" panose="020B0604030504040204" pitchFamily="34" charset="0"/>
                <a:ea typeface="Tahoma" panose="020B0604030504040204" pitchFamily="34" charset="0"/>
                <a:cs typeface="Tahoma" panose="020B0604030504040204" pitchFamily="34" charset="0"/>
              </a:rPr>
              <a:t>You will also have access to this information via a mobile app. Additional help documents for the Mobile App are available to parents and more information can be found at http://www.go4schools.com/MobileApp.aspx.</a:t>
            </a:r>
          </a:p>
          <a:p>
            <a:pPr algn="just"/>
            <a:endParaRPr lang="en-GB" sz="7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lgn="just"/>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Accessing your Go 4 Schools Account</a:t>
            </a:r>
            <a:endParaRPr lang="en-GB" sz="1000" dirty="0">
              <a:latin typeface="Tahoma" panose="020B0604030504040204" pitchFamily="34" charset="0"/>
              <a:ea typeface="Tahoma" panose="020B0604030504040204" pitchFamily="34" charset="0"/>
              <a:cs typeface="Tahoma" panose="020B0604030504040204" pitchFamily="34" charset="0"/>
            </a:endParaRPr>
          </a:p>
          <a:p>
            <a:pPr algn="just">
              <a:spcBef>
                <a:spcPts val="600"/>
              </a:spcBef>
            </a:pPr>
            <a:r>
              <a:rPr lang="en-GB" sz="1150" dirty="0">
                <a:latin typeface="Tahoma" panose="020B0604030504040204" pitchFamily="34" charset="0"/>
                <a:ea typeface="Tahoma" panose="020B0604030504040204" pitchFamily="34" charset="0"/>
                <a:cs typeface="Tahoma" panose="020B0604030504040204" pitchFamily="34" charset="0"/>
              </a:rPr>
              <a:t>To access the site, please go to www.go4schools.com and click on the Parents icon at the top of the main page to arrive at the log-in screen. The email address you use to enter the site must be the one we have registered for you on our school system.</a:t>
            </a:r>
          </a:p>
          <a:p>
            <a:pPr algn="just">
              <a:spcBef>
                <a:spcPts val="600"/>
              </a:spcBef>
            </a:pPr>
            <a:r>
              <a:rPr lang="en-GB" sz="1150" dirty="0">
                <a:latin typeface="Tahoma" panose="020B0604030504040204" pitchFamily="34" charset="0"/>
                <a:ea typeface="Tahoma" panose="020B0604030504040204" pitchFamily="34" charset="0"/>
                <a:cs typeface="Tahoma" panose="020B0604030504040204" pitchFamily="34" charset="0"/>
              </a:rPr>
              <a:t>To request a password for GO 4 Schools, please click on the ‘First-time User’ link shown below. </a:t>
            </a:r>
          </a:p>
          <a:p>
            <a:pPr algn="just"/>
            <a:endParaRPr lang="en-GB" sz="1150" dirty="0">
              <a:latin typeface="Tahoma" panose="020B0604030504040204" pitchFamily="34" charset="0"/>
              <a:ea typeface="Tahoma" panose="020B0604030504040204" pitchFamily="34" charset="0"/>
              <a:cs typeface="Tahoma" panose="020B0604030504040204" pitchFamily="34" charset="0"/>
            </a:endParaRPr>
          </a:p>
          <a:p>
            <a:pPr algn="just"/>
            <a:endParaRPr lang="en-GB" sz="1150" dirty="0">
              <a:latin typeface="Tahoma" panose="020B0604030504040204" pitchFamily="34" charset="0"/>
              <a:ea typeface="Tahoma" panose="020B0604030504040204" pitchFamily="34" charset="0"/>
              <a:cs typeface="Tahoma" panose="020B0604030504040204" pitchFamily="34" charset="0"/>
            </a:endParaRPr>
          </a:p>
          <a:p>
            <a:pPr algn="just"/>
            <a:endParaRPr lang="en-GB" sz="1150" dirty="0">
              <a:latin typeface="Tahoma" panose="020B0604030504040204" pitchFamily="34" charset="0"/>
              <a:ea typeface="Tahoma" panose="020B0604030504040204" pitchFamily="34" charset="0"/>
              <a:cs typeface="Tahoma" panose="020B0604030504040204" pitchFamily="34" charset="0"/>
            </a:endParaRPr>
          </a:p>
          <a:p>
            <a:pPr algn="just"/>
            <a:endParaRPr lang="en-GB" sz="1050" dirty="0">
              <a:latin typeface="Tahoma" panose="020B0604030504040204" pitchFamily="34" charset="0"/>
              <a:ea typeface="Tahoma" panose="020B0604030504040204" pitchFamily="34" charset="0"/>
              <a:cs typeface="Tahoma" panose="020B0604030504040204" pitchFamily="34" charset="0"/>
            </a:endParaRPr>
          </a:p>
          <a:p>
            <a:pPr algn="just"/>
            <a:endParaRPr lang="en-GB" sz="1050" dirty="0">
              <a:latin typeface="Tahoma" panose="020B0604030504040204" pitchFamily="34" charset="0"/>
              <a:ea typeface="Tahoma" panose="020B0604030504040204" pitchFamily="34" charset="0"/>
              <a:cs typeface="Tahoma" panose="020B0604030504040204" pitchFamily="34" charset="0"/>
            </a:endParaRPr>
          </a:p>
          <a:p>
            <a:pPr algn="just"/>
            <a:endParaRPr lang="en-GB" sz="1050" dirty="0">
              <a:latin typeface="Tahoma" panose="020B0604030504040204" pitchFamily="34" charset="0"/>
              <a:ea typeface="Tahoma" panose="020B0604030504040204" pitchFamily="34" charset="0"/>
              <a:cs typeface="Tahoma" panose="020B0604030504040204" pitchFamily="34" charset="0"/>
            </a:endParaRPr>
          </a:p>
          <a:p>
            <a:pPr algn="just"/>
            <a:endParaRPr lang="en-GB" sz="1050" dirty="0">
              <a:latin typeface="Tahoma" panose="020B0604030504040204" pitchFamily="34" charset="0"/>
              <a:ea typeface="Tahoma" panose="020B0604030504040204" pitchFamily="34" charset="0"/>
              <a:cs typeface="Tahoma" panose="020B0604030504040204" pitchFamily="34" charset="0"/>
            </a:endParaRPr>
          </a:p>
          <a:p>
            <a:pPr algn="just"/>
            <a:endParaRPr lang="en-GB" sz="800" dirty="0">
              <a:latin typeface="Tahoma" panose="020B0604030504040204" pitchFamily="34" charset="0"/>
              <a:ea typeface="Tahoma" panose="020B0604030504040204" pitchFamily="34" charset="0"/>
              <a:cs typeface="Tahoma" panose="020B0604030504040204" pitchFamily="34" charset="0"/>
            </a:endParaRPr>
          </a:p>
          <a:p>
            <a:pPr algn="just"/>
            <a:endParaRPr lang="en-GB" sz="800" dirty="0">
              <a:latin typeface="Tahoma" panose="020B0604030504040204" pitchFamily="34" charset="0"/>
              <a:ea typeface="Tahoma" panose="020B0604030504040204" pitchFamily="34" charset="0"/>
              <a:cs typeface="Tahoma" panose="020B0604030504040204" pitchFamily="34" charset="0"/>
            </a:endParaRPr>
          </a:p>
          <a:p>
            <a:pPr algn="just"/>
            <a:endParaRPr lang="en-GB" sz="1600" dirty="0">
              <a:latin typeface="Tahoma" panose="020B0604030504040204" pitchFamily="34" charset="0"/>
              <a:ea typeface="Tahoma" panose="020B0604030504040204" pitchFamily="34" charset="0"/>
              <a:cs typeface="Tahoma" panose="020B0604030504040204" pitchFamily="34" charset="0"/>
            </a:endParaRPr>
          </a:p>
          <a:p>
            <a:pPr algn="just"/>
            <a:r>
              <a:rPr lang="en-GB" sz="1150" dirty="0">
                <a:latin typeface="Tahoma" panose="020B0604030504040204" pitchFamily="34" charset="0"/>
                <a:ea typeface="Tahoma" panose="020B0604030504040204" pitchFamily="34" charset="0"/>
                <a:cs typeface="Tahoma" panose="020B0604030504040204" pitchFamily="34" charset="0"/>
              </a:rPr>
              <a:t>Then enter your email address into the First-time User ‘Email address’ field and click ‘New password’. A randomised password will then be generated and sent to your email address. </a:t>
            </a:r>
          </a:p>
          <a:p>
            <a:pPr algn="just"/>
            <a:endParaRPr lang="en-GB" sz="1150" dirty="0">
              <a:latin typeface="Tahoma" panose="020B0604030504040204" pitchFamily="34" charset="0"/>
              <a:ea typeface="Tahoma" panose="020B0604030504040204" pitchFamily="34" charset="0"/>
              <a:cs typeface="Tahoma" panose="020B0604030504040204" pitchFamily="34" charset="0"/>
            </a:endParaRPr>
          </a:p>
          <a:p>
            <a:pPr algn="just"/>
            <a:endParaRPr lang="en-GB" sz="1200" dirty="0">
              <a:latin typeface="Tahoma" panose="020B0604030504040204" pitchFamily="34" charset="0"/>
              <a:ea typeface="Tahoma" panose="020B0604030504040204" pitchFamily="34" charset="0"/>
              <a:cs typeface="Tahoma" panose="020B0604030504040204" pitchFamily="34" charset="0"/>
            </a:endParaRPr>
          </a:p>
          <a:p>
            <a:pPr algn="just"/>
            <a:endParaRPr lang="en-GB" sz="1200" dirty="0">
              <a:latin typeface="Tahoma" panose="020B0604030504040204" pitchFamily="34" charset="0"/>
              <a:ea typeface="Tahoma" panose="020B0604030504040204" pitchFamily="34" charset="0"/>
              <a:cs typeface="Tahoma" panose="020B0604030504040204" pitchFamily="34" charset="0"/>
            </a:endParaRPr>
          </a:p>
          <a:p>
            <a:pPr algn="just"/>
            <a:endParaRPr lang="en-GB" sz="1200" dirty="0">
              <a:latin typeface="Tahoma" panose="020B0604030504040204" pitchFamily="34" charset="0"/>
              <a:ea typeface="Tahoma" panose="020B0604030504040204" pitchFamily="34" charset="0"/>
              <a:cs typeface="Tahoma" panose="020B0604030504040204" pitchFamily="34" charset="0"/>
            </a:endParaRPr>
          </a:p>
          <a:p>
            <a:pPr algn="just"/>
            <a:endParaRPr lang="en-GB" sz="1050" dirty="0">
              <a:latin typeface="Tahoma" panose="020B0604030504040204" pitchFamily="34" charset="0"/>
              <a:ea typeface="Tahoma" panose="020B0604030504040204" pitchFamily="34" charset="0"/>
              <a:cs typeface="Tahoma" panose="020B0604030504040204" pitchFamily="34" charset="0"/>
            </a:endParaRPr>
          </a:p>
          <a:p>
            <a:pPr algn="just"/>
            <a:endParaRPr lang="en-GB" sz="1150" dirty="0">
              <a:latin typeface="Tahoma" panose="020B0604030504040204" pitchFamily="34" charset="0"/>
              <a:ea typeface="Tahoma" panose="020B0604030504040204" pitchFamily="34" charset="0"/>
              <a:cs typeface="Tahoma" panose="020B0604030504040204" pitchFamily="34" charset="0"/>
            </a:endParaRPr>
          </a:p>
          <a:p>
            <a:pPr algn="just"/>
            <a:endParaRPr lang="en-GB" sz="1150" dirty="0">
              <a:latin typeface="Tahoma" panose="020B0604030504040204" pitchFamily="34" charset="0"/>
              <a:ea typeface="Tahoma" panose="020B0604030504040204" pitchFamily="34" charset="0"/>
              <a:cs typeface="Tahoma" panose="020B0604030504040204" pitchFamily="34" charset="0"/>
            </a:endParaRPr>
          </a:p>
          <a:p>
            <a:pPr algn="just"/>
            <a:r>
              <a:rPr lang="en-GB" sz="1150" dirty="0">
                <a:latin typeface="Tahoma" panose="020B0604030504040204" pitchFamily="34" charset="0"/>
                <a:ea typeface="Tahoma" panose="020B0604030504040204" pitchFamily="34" charset="0"/>
                <a:cs typeface="Tahoma" panose="020B0604030504040204" pitchFamily="34" charset="0"/>
              </a:rPr>
              <a:t>You will then be able to log into the site using your email and generated password then view your child’s page using the parent and guardian login page, shown below.</a:t>
            </a:r>
          </a:p>
        </p:txBody>
      </p:sp>
      <p:pic>
        <p:nvPicPr>
          <p:cNvPr id="20" name="Picture 19"/>
          <p:cNvPicPr/>
          <p:nvPr/>
        </p:nvPicPr>
        <p:blipFill rotWithShape="1">
          <a:blip r:embed="rId3"/>
          <a:srcRect b="49492"/>
          <a:stretch/>
        </p:blipFill>
        <p:spPr bwMode="auto">
          <a:xfrm>
            <a:off x="622516" y="4674725"/>
            <a:ext cx="5612968" cy="1517656"/>
          </a:xfrm>
          <a:prstGeom prst="rect">
            <a:avLst/>
          </a:prstGeom>
          <a:ln>
            <a:noFill/>
          </a:ln>
          <a:extLst>
            <a:ext uri="{53640926-AAD7-44D8-BBD7-CCE9431645EC}">
              <a14:shadowObscured xmlns:a14="http://schemas.microsoft.com/office/drawing/2010/main"/>
            </a:ext>
          </a:extLst>
        </p:spPr>
      </p:pic>
      <p:pic>
        <p:nvPicPr>
          <p:cNvPr id="21" name="Picture 20"/>
          <p:cNvPicPr/>
          <p:nvPr/>
        </p:nvPicPr>
        <p:blipFill rotWithShape="1">
          <a:blip r:embed="rId4" cstate="print">
            <a:extLst>
              <a:ext uri="{28A0092B-C50C-407E-A947-70E740481C1C}">
                <a14:useLocalDpi xmlns:a14="http://schemas.microsoft.com/office/drawing/2010/main" val="0"/>
              </a:ext>
            </a:extLst>
          </a:blip>
          <a:srcRect l="6344" t="27456" r="43129" b="38441"/>
          <a:stretch/>
        </p:blipFill>
        <p:spPr bwMode="auto">
          <a:xfrm>
            <a:off x="1981200" y="6642314"/>
            <a:ext cx="2895601" cy="1181100"/>
          </a:xfrm>
          <a:prstGeom prst="rect">
            <a:avLst/>
          </a:prstGeom>
          <a:ln>
            <a:noFill/>
          </a:ln>
          <a:extLst>
            <a:ext uri="{53640926-AAD7-44D8-BBD7-CCE9431645EC}">
              <a14:shadowObscured xmlns:a14="http://schemas.microsoft.com/office/drawing/2010/main"/>
            </a:ext>
          </a:extLst>
        </p:spPr>
      </p:pic>
      <p:pic>
        <p:nvPicPr>
          <p:cNvPr id="22" name="Picture 21"/>
          <p:cNvPicPr/>
          <p:nvPr/>
        </p:nvPicPr>
        <p:blipFill rotWithShape="1">
          <a:blip r:embed="rId5"/>
          <a:srcRect b="49563"/>
          <a:stretch/>
        </p:blipFill>
        <p:spPr bwMode="auto">
          <a:xfrm>
            <a:off x="958958" y="8210331"/>
            <a:ext cx="4940085" cy="1512625"/>
          </a:xfrm>
          <a:prstGeom prst="rect">
            <a:avLst/>
          </a:prstGeom>
          <a:ln>
            <a:noFill/>
          </a:ln>
          <a:extLst>
            <a:ext uri="{53640926-AAD7-44D8-BBD7-CCE9431645EC}">
              <a14:shadowObscured xmlns:a14="http://schemas.microsoft.com/office/drawing/2010/main"/>
            </a:ext>
          </a:extLst>
        </p:spPr>
      </p:pic>
      <p:sp>
        <p:nvSpPr>
          <p:cNvPr id="16" name="TextBox 15">
            <a:extLst>
              <a:ext uri="{FF2B5EF4-FFF2-40B4-BE49-F238E27FC236}">
                <a16:creationId xmlns:a16="http://schemas.microsoft.com/office/drawing/2014/main" id="{4E053B62-EB2B-4F2C-A979-CA6DD2005AA5}"/>
              </a:ext>
            </a:extLst>
          </p:cNvPr>
          <p:cNvSpPr txBox="1"/>
          <p:nvPr/>
        </p:nvSpPr>
        <p:spPr>
          <a:xfrm>
            <a:off x="3298195"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19</a:t>
            </a:r>
          </a:p>
        </p:txBody>
      </p:sp>
    </p:spTree>
    <p:extLst>
      <p:ext uri="{BB962C8B-B14F-4D97-AF65-F5344CB8AC3E}">
        <p14:creationId xmlns:p14="http://schemas.microsoft.com/office/powerpoint/2010/main" val="25011961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4" name="TextBox 26"/>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2" name="TextBox 1"/>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5" name="Rectangle 4"/>
          <p:cNvSpPr/>
          <p:nvPr/>
        </p:nvSpPr>
        <p:spPr>
          <a:xfrm>
            <a:off x="100817" y="927433"/>
            <a:ext cx="6612606" cy="246221"/>
          </a:xfrm>
          <a:prstGeom prst="rect">
            <a:avLst/>
          </a:prstGeom>
        </p:spPr>
        <p:txBody>
          <a:bodyPr wrap="square">
            <a:spAutoFit/>
          </a:bodyPr>
          <a:lstStyle/>
          <a:p>
            <a:pPr algn="just">
              <a:spcAft>
                <a:spcPts val="0"/>
              </a:spcAft>
            </a:pPr>
            <a:r>
              <a:rPr lang="en-GB" sz="1000" dirty="0">
                <a:latin typeface="Tahoma" panose="020B0604030504040204" pitchFamily="34" charset="0"/>
                <a:ea typeface="Times New Roman" panose="02020603050405020304" pitchFamily="18" charset="0"/>
                <a:cs typeface="Times New Roman" panose="02020603050405020304" pitchFamily="18" charset="0"/>
              </a:rPr>
              <a:t> </a:t>
            </a:r>
            <a:endParaRPr lang="en-GB" sz="1200" dirty="0">
              <a:latin typeface="Gill Sans MT" panose="020B0502020104020203" pitchFamily="34" charset="0"/>
              <a:ea typeface="Times New Roman" panose="02020603050405020304" pitchFamily="18" charset="0"/>
              <a:cs typeface="Times New Roman" panose="02020603050405020304" pitchFamily="18" charset="0"/>
            </a:endParaRPr>
          </a:p>
        </p:txBody>
      </p:sp>
      <p:sp>
        <p:nvSpPr>
          <p:cNvPr id="15" name="Rectangle 14"/>
          <p:cNvSpPr/>
          <p:nvPr/>
        </p:nvSpPr>
        <p:spPr>
          <a:xfrm>
            <a:off x="100817" y="927433"/>
            <a:ext cx="6612606" cy="8471550"/>
          </a:xfrm>
          <a:prstGeom prst="rect">
            <a:avLst/>
          </a:prstGeom>
        </p:spPr>
        <p:txBody>
          <a:bodyPr wrap="square">
            <a:spAutoFit/>
          </a:bodyPr>
          <a:lstStyle/>
          <a:p>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Once logged in, what will you see?</a:t>
            </a: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16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At a glance</a:t>
            </a:r>
            <a:endParaRPr lang="en-GB" sz="1050" dirty="0">
              <a:latin typeface="Tahoma" panose="020B0604030504040204" pitchFamily="34" charset="0"/>
              <a:ea typeface="Tahoma" panose="020B0604030504040204" pitchFamily="34" charset="0"/>
              <a:cs typeface="Tahoma" panose="020B0604030504040204" pitchFamily="34" charset="0"/>
            </a:endParaRPr>
          </a:p>
          <a:p>
            <a:r>
              <a:rPr lang="en-GB" sz="1150" dirty="0">
                <a:latin typeface="Tahoma" panose="020B0604030504040204" pitchFamily="34" charset="0"/>
                <a:ea typeface="Tahoma" panose="020B0604030504040204" pitchFamily="34" charset="0"/>
                <a:cs typeface="Tahoma" panose="020B0604030504040204" pitchFamily="34" charset="0"/>
              </a:rPr>
              <a:t>This is a quick overview of your child’s current progress against their target grades for each subject. A value of zero indicates that your child is on target, a negative value indicates below target and a positive value indicates above target</a:t>
            </a: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400" dirty="0">
              <a:latin typeface="Tahoma" panose="020B0604030504040204" pitchFamily="34" charset="0"/>
              <a:ea typeface="Tahoma" panose="020B0604030504040204" pitchFamily="34" charset="0"/>
              <a:cs typeface="Tahoma" panose="020B0604030504040204" pitchFamily="34" charset="0"/>
            </a:endParaRPr>
          </a:p>
          <a:p>
            <a:endParaRPr lang="en-GB" sz="1400" dirty="0">
              <a:latin typeface="Tahoma" panose="020B0604030504040204" pitchFamily="34" charset="0"/>
              <a:ea typeface="Tahoma" panose="020B0604030504040204" pitchFamily="34" charset="0"/>
              <a:cs typeface="Tahoma" panose="020B0604030504040204" pitchFamily="34" charset="0"/>
            </a:endParaRPr>
          </a:p>
          <a:p>
            <a:endParaRPr lang="en-GB" sz="14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5161519" y="1386523"/>
            <a:ext cx="1571782" cy="984885"/>
          </a:xfrm>
          <a:prstGeom prst="rect">
            <a:avLst/>
          </a:prstGeom>
          <a:noFill/>
        </p:spPr>
        <p:txBody>
          <a:bodyPr wrap="square" rtlCol="0">
            <a:spAutoFit/>
          </a:bodyPr>
          <a:lstStyle/>
          <a:p>
            <a:r>
              <a:rPr lang="en-GB" sz="1200" b="1" dirty="0">
                <a:latin typeface="Tahoma" panose="020B0604030504040204" pitchFamily="34" charset="0"/>
                <a:ea typeface="Tahoma" panose="020B0604030504040204" pitchFamily="34" charset="0"/>
                <a:cs typeface="Tahoma" panose="020B0604030504040204" pitchFamily="34" charset="0"/>
              </a:rPr>
              <a:t>Parent home view</a:t>
            </a:r>
            <a:endParaRPr lang="en-GB" sz="1200" dirty="0">
              <a:latin typeface="Tahoma" panose="020B0604030504040204" pitchFamily="34" charset="0"/>
              <a:ea typeface="Tahoma" panose="020B0604030504040204" pitchFamily="34" charset="0"/>
              <a:cs typeface="Tahoma" panose="020B0604030504040204" pitchFamily="34" charset="0"/>
            </a:endParaRPr>
          </a:p>
          <a:p>
            <a:r>
              <a:rPr lang="en-GB" sz="1150" dirty="0">
                <a:latin typeface="Tahoma" panose="020B0604030504040204" pitchFamily="34" charset="0"/>
                <a:ea typeface="Tahoma" panose="020B0604030504040204" pitchFamily="34" charset="0"/>
                <a:cs typeface="Tahoma" panose="020B0604030504040204" pitchFamily="34" charset="0"/>
              </a:rPr>
              <a:t>When you log in you will see names of your children that attend the school. </a:t>
            </a:r>
          </a:p>
        </p:txBody>
      </p:sp>
      <p:sp>
        <p:nvSpPr>
          <p:cNvPr id="19" name="TextBox 18"/>
          <p:cNvSpPr txBox="1"/>
          <p:nvPr/>
        </p:nvSpPr>
        <p:spPr>
          <a:xfrm>
            <a:off x="5168453" y="3099490"/>
            <a:ext cx="1571782" cy="1331134"/>
          </a:xfrm>
          <a:prstGeom prst="rect">
            <a:avLst/>
          </a:prstGeom>
          <a:noFill/>
        </p:spPr>
        <p:txBody>
          <a:bodyPr wrap="square" rtlCol="0">
            <a:spAutoFit/>
          </a:bodyPr>
          <a:lstStyle/>
          <a:p>
            <a:r>
              <a:rPr lang="en-GB" sz="1150" dirty="0">
                <a:latin typeface="Tahoma" panose="020B0604030504040204" pitchFamily="34" charset="0"/>
                <a:ea typeface="Tahoma" panose="020B0604030504040204" pitchFamily="34" charset="0"/>
                <a:cs typeface="Tahoma" panose="020B0604030504040204" pitchFamily="34" charset="0"/>
              </a:rPr>
              <a:t>Clicking a child’s name will display the information held in GO 4 Schools about them. The top of the page give you these quick links.</a:t>
            </a:r>
          </a:p>
        </p:txBody>
      </p:sp>
      <p:pic>
        <p:nvPicPr>
          <p:cNvPr id="21" name="Picture 20"/>
          <p:cNvPicPr/>
          <p:nvPr/>
        </p:nvPicPr>
        <p:blipFill>
          <a:blip r:embed="rId3">
            <a:extLst>
              <a:ext uri="{28A0092B-C50C-407E-A947-70E740481C1C}">
                <a14:useLocalDpi xmlns:a14="http://schemas.microsoft.com/office/drawing/2010/main" val="0"/>
              </a:ext>
            </a:extLst>
          </a:blip>
          <a:srcRect/>
          <a:stretch>
            <a:fillRect/>
          </a:stretch>
        </p:blipFill>
        <p:spPr bwMode="auto">
          <a:xfrm>
            <a:off x="528002" y="6149363"/>
            <a:ext cx="5801995" cy="3063875"/>
          </a:xfrm>
          <a:prstGeom prst="rect">
            <a:avLst/>
          </a:prstGeom>
          <a:noFill/>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817" y="1258749"/>
            <a:ext cx="5067636" cy="1365819"/>
          </a:xfrm>
          <a:prstGeom prst="rect">
            <a:avLst/>
          </a:prstGeom>
        </p:spPr>
      </p:pic>
      <p:pic>
        <p:nvPicPr>
          <p:cNvPr id="22" name="Picture 2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7751" y="3051656"/>
            <a:ext cx="5060702" cy="1497047"/>
          </a:xfrm>
          <a:prstGeom prst="rect">
            <a:avLst/>
          </a:prstGeom>
        </p:spPr>
      </p:pic>
      <p:sp>
        <p:nvSpPr>
          <p:cNvPr id="18" name="TextBox 17">
            <a:extLst>
              <a:ext uri="{FF2B5EF4-FFF2-40B4-BE49-F238E27FC236}">
                <a16:creationId xmlns:a16="http://schemas.microsoft.com/office/drawing/2014/main" id="{204E6890-6F83-4133-A0C4-1068B47C7379}"/>
              </a:ext>
            </a:extLst>
          </p:cNvPr>
          <p:cNvSpPr txBox="1"/>
          <p:nvPr/>
        </p:nvSpPr>
        <p:spPr>
          <a:xfrm>
            <a:off x="3298195"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20</a:t>
            </a:r>
          </a:p>
        </p:txBody>
      </p:sp>
    </p:spTree>
    <p:extLst>
      <p:ext uri="{BB962C8B-B14F-4D97-AF65-F5344CB8AC3E}">
        <p14:creationId xmlns:p14="http://schemas.microsoft.com/office/powerpoint/2010/main" val="33505503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4" name="TextBox 26"/>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2" name="TextBox 1"/>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5" name="Rectangle 4"/>
          <p:cNvSpPr/>
          <p:nvPr/>
        </p:nvSpPr>
        <p:spPr>
          <a:xfrm>
            <a:off x="100817" y="927433"/>
            <a:ext cx="6612606" cy="246221"/>
          </a:xfrm>
          <a:prstGeom prst="rect">
            <a:avLst/>
          </a:prstGeom>
        </p:spPr>
        <p:txBody>
          <a:bodyPr wrap="square">
            <a:spAutoFit/>
          </a:bodyPr>
          <a:lstStyle/>
          <a:p>
            <a:pPr algn="just">
              <a:spcAft>
                <a:spcPts val="0"/>
              </a:spcAft>
            </a:pPr>
            <a:r>
              <a:rPr lang="en-GB" sz="1000" dirty="0">
                <a:latin typeface="Tahoma" panose="020B0604030504040204" pitchFamily="34" charset="0"/>
                <a:ea typeface="Times New Roman" panose="02020603050405020304" pitchFamily="18" charset="0"/>
                <a:cs typeface="Times New Roman" panose="02020603050405020304" pitchFamily="18" charset="0"/>
              </a:rPr>
              <a:t> </a:t>
            </a:r>
            <a:endParaRPr lang="en-GB" sz="1200" dirty="0">
              <a:latin typeface="Gill Sans MT" panose="020B0502020104020203" pitchFamily="34" charset="0"/>
              <a:ea typeface="Times New Roman" panose="02020603050405020304" pitchFamily="18" charset="0"/>
              <a:cs typeface="Times New Roman" panose="02020603050405020304" pitchFamily="18" charset="0"/>
            </a:endParaRPr>
          </a:p>
        </p:txBody>
      </p:sp>
      <p:sp>
        <p:nvSpPr>
          <p:cNvPr id="15" name="Rectangle 14"/>
          <p:cNvSpPr/>
          <p:nvPr/>
        </p:nvSpPr>
        <p:spPr>
          <a:xfrm>
            <a:off x="100817" y="927433"/>
            <a:ext cx="6612606" cy="8802410"/>
          </a:xfrm>
          <a:prstGeom prst="rect">
            <a:avLst/>
          </a:prstGeom>
        </p:spPr>
        <p:txBody>
          <a:bodyPr wrap="square">
            <a:spAutoFit/>
          </a:bodyPr>
          <a:lstStyle/>
          <a:p>
            <a:pPr lvl="0">
              <a:spcAft>
                <a:spcPts val="600"/>
              </a:spcAft>
            </a:pPr>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Attendance Data</a:t>
            </a:r>
          </a:p>
          <a:p>
            <a:pPr lvl="0"/>
            <a:r>
              <a:rPr lang="en-GB" sz="1150" dirty="0">
                <a:solidFill>
                  <a:prstClr val="black"/>
                </a:solidFill>
                <a:latin typeface="Tahoma" panose="020B0604030504040204" pitchFamily="34" charset="0"/>
                <a:ea typeface="Tahoma" panose="020B0604030504040204" pitchFamily="34" charset="0"/>
                <a:cs typeface="Tahoma" panose="020B0604030504040204" pitchFamily="34" charset="0"/>
              </a:rPr>
              <a:t>This information is always shown up to the previous day. Full attendance information, including weekly attendance figures, can be viewed by clicking the ‘view detailed attendance link’ shown in the yellow box.</a:t>
            </a:r>
          </a:p>
          <a:p>
            <a:pPr>
              <a:spcAft>
                <a:spcPts val="600"/>
              </a:spcAft>
            </a:pPr>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Detailed Progress</a:t>
            </a:r>
            <a:endParaRPr lang="en-GB" sz="1150" dirty="0">
              <a:latin typeface="Tahoma" panose="020B0604030504040204" pitchFamily="34" charset="0"/>
              <a:ea typeface="Tahoma" panose="020B0604030504040204" pitchFamily="34" charset="0"/>
              <a:cs typeface="Tahoma" panose="020B0604030504040204" pitchFamily="34" charset="0"/>
            </a:endParaRPr>
          </a:p>
          <a:p>
            <a:r>
              <a:rPr lang="en-GB" sz="1150" dirty="0">
                <a:latin typeface="Tahoma" panose="020B0604030504040204" pitchFamily="34" charset="0"/>
                <a:ea typeface="Tahoma" panose="020B0604030504040204" pitchFamily="34" charset="0"/>
                <a:cs typeface="Tahoma" panose="020B0604030504040204" pitchFamily="34" charset="0"/>
              </a:rPr>
              <a:t>This table shows the current levels in each subject. Also included is the target grade and colour coding to inform of progress.</a:t>
            </a: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400" dirty="0">
              <a:latin typeface="Tahoma" panose="020B0604030504040204" pitchFamily="34" charset="0"/>
              <a:ea typeface="Tahoma" panose="020B0604030504040204" pitchFamily="34" charset="0"/>
              <a:cs typeface="Tahoma" panose="020B0604030504040204" pitchFamily="34" charset="0"/>
            </a:endParaRPr>
          </a:p>
          <a:p>
            <a:endParaRPr lang="en-GB" sz="1100" dirty="0">
              <a:latin typeface="Tahoma" panose="020B0604030504040204" pitchFamily="34" charset="0"/>
              <a:ea typeface="Tahoma" panose="020B0604030504040204" pitchFamily="34" charset="0"/>
              <a:cs typeface="Tahoma" panose="020B0604030504040204" pitchFamily="34" charset="0"/>
            </a:endParaRPr>
          </a:p>
          <a:p>
            <a:endParaRPr lang="en-GB" sz="1100" dirty="0">
              <a:latin typeface="Tahoma" panose="020B0604030504040204" pitchFamily="34" charset="0"/>
              <a:ea typeface="Tahoma" panose="020B0604030504040204" pitchFamily="34" charset="0"/>
              <a:cs typeface="Tahoma" panose="020B0604030504040204" pitchFamily="34" charset="0"/>
            </a:endParaRPr>
          </a:p>
          <a:p>
            <a:endParaRPr lang="en-GB" sz="10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Behaviour Data</a:t>
            </a:r>
          </a:p>
          <a:p>
            <a:pPr>
              <a:spcBef>
                <a:spcPts val="600"/>
              </a:spcBef>
            </a:pPr>
            <a:r>
              <a:rPr lang="en-GB" sz="1150" dirty="0">
                <a:latin typeface="Tahoma" panose="020B0604030504040204" pitchFamily="34" charset="0"/>
                <a:ea typeface="Tahoma" panose="020B0604030504040204" pitchFamily="34" charset="0"/>
                <a:cs typeface="Tahoma" panose="020B0604030504040204" pitchFamily="34" charset="0"/>
              </a:rPr>
              <a:t>This will give you an overview of positive and negative behaviour pointes.</a:t>
            </a:r>
            <a:endParaRPr lang="en-GB" sz="115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Daily Timetable</a:t>
            </a:r>
          </a:p>
          <a:p>
            <a:r>
              <a:rPr lang="en-GB" sz="1150" dirty="0">
                <a:latin typeface="Tahoma" panose="020B0604030504040204" pitchFamily="34" charset="0"/>
                <a:ea typeface="Tahoma" panose="020B0604030504040204" pitchFamily="34" charset="0"/>
                <a:cs typeface="Tahoma" panose="020B0604030504040204" pitchFamily="34" charset="0"/>
              </a:rPr>
              <a:t>You can click the ‘View full timetable’ link to view the full week timetable for your child or click for more detailed information on your child’s daily timetable including timings and teachers.</a:t>
            </a: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p:txBody>
      </p:sp>
      <p:pic>
        <p:nvPicPr>
          <p:cNvPr id="21" name="Picture 20"/>
          <p:cNvPicPr/>
          <p:nvPr/>
        </p:nvPicPr>
        <p:blipFill rotWithShape="1">
          <a:blip r:embed="rId3"/>
          <a:srcRect l="4653" t="46587" r="55296" b="31745"/>
          <a:stretch/>
        </p:blipFill>
        <p:spPr bwMode="auto">
          <a:xfrm>
            <a:off x="564734" y="6807645"/>
            <a:ext cx="5731510" cy="951230"/>
          </a:xfrm>
          <a:prstGeom prst="rect">
            <a:avLst/>
          </a:prstGeom>
          <a:ln>
            <a:noFill/>
          </a:ln>
          <a:extLst>
            <a:ext uri="{53640926-AAD7-44D8-BBD7-CCE9431645EC}">
              <a14:shadowObscured xmlns:a14="http://schemas.microsoft.com/office/drawing/2010/main"/>
            </a:ext>
          </a:extLst>
        </p:spPr>
      </p:pic>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t="4596" b="51736"/>
          <a:stretch/>
        </p:blipFill>
        <p:spPr bwMode="auto">
          <a:xfrm>
            <a:off x="750639" y="1809696"/>
            <a:ext cx="5360448" cy="1213030"/>
          </a:xfrm>
          <a:prstGeom prst="rect">
            <a:avLst/>
          </a:prstGeom>
          <a:ln>
            <a:noFill/>
          </a:ln>
          <a:extLst>
            <a:ext uri="{53640926-AAD7-44D8-BBD7-CCE9431645EC}">
              <a14:shadowObscured xmlns:a14="http://schemas.microsoft.com/office/drawing/2010/main"/>
            </a:ext>
          </a:extLst>
        </p:spPr>
      </p:pic>
      <p:pic>
        <p:nvPicPr>
          <p:cNvPr id="22" name="Picture 21"/>
          <p:cNvPicPr>
            <a:picLocks noChangeAspect="1"/>
          </p:cNvPicPr>
          <p:nvPr/>
        </p:nvPicPr>
        <p:blipFill rotWithShape="1">
          <a:blip r:embed="rId5" cstate="print">
            <a:extLst>
              <a:ext uri="{28A0092B-C50C-407E-A947-70E740481C1C}">
                <a14:useLocalDpi xmlns:a14="http://schemas.microsoft.com/office/drawing/2010/main" val="0"/>
              </a:ext>
            </a:extLst>
          </a:blip>
          <a:srcRect l="4820" t="10834" r="54797" b="22535"/>
          <a:stretch/>
        </p:blipFill>
        <p:spPr bwMode="auto">
          <a:xfrm>
            <a:off x="973851" y="3724500"/>
            <a:ext cx="4910298" cy="2485958"/>
          </a:xfrm>
          <a:prstGeom prst="rect">
            <a:avLst/>
          </a:prstGeom>
          <a:ln>
            <a:noFill/>
          </a:ln>
          <a:extLst>
            <a:ext uri="{53640926-AAD7-44D8-BBD7-CCE9431645EC}">
              <a14:shadowObscured xmlns:a14="http://schemas.microsoft.com/office/drawing/2010/main"/>
            </a:ext>
          </a:extLst>
        </p:spPr>
      </p:pic>
      <p:pic>
        <p:nvPicPr>
          <p:cNvPr id="23" name="Picture 22"/>
          <p:cNvPicPr/>
          <p:nvPr/>
        </p:nvPicPr>
        <p:blipFill>
          <a:blip r:embed="rId6">
            <a:extLst>
              <a:ext uri="{28A0092B-C50C-407E-A947-70E740481C1C}">
                <a14:useLocalDpi xmlns:a14="http://schemas.microsoft.com/office/drawing/2010/main" val="0"/>
              </a:ext>
            </a:extLst>
          </a:blip>
          <a:stretch>
            <a:fillRect/>
          </a:stretch>
        </p:blipFill>
        <p:spPr>
          <a:xfrm>
            <a:off x="1305877" y="8507605"/>
            <a:ext cx="4246245" cy="1127760"/>
          </a:xfrm>
          <a:prstGeom prst="rect">
            <a:avLst/>
          </a:prstGeom>
        </p:spPr>
      </p:pic>
      <p:sp>
        <p:nvSpPr>
          <p:cNvPr id="16" name="TextBox 15">
            <a:extLst>
              <a:ext uri="{FF2B5EF4-FFF2-40B4-BE49-F238E27FC236}">
                <a16:creationId xmlns:a16="http://schemas.microsoft.com/office/drawing/2014/main" id="{627F5DAE-BEAF-45A4-B98D-FE0E4575CDCC}"/>
              </a:ext>
            </a:extLst>
          </p:cNvPr>
          <p:cNvSpPr txBox="1"/>
          <p:nvPr/>
        </p:nvSpPr>
        <p:spPr>
          <a:xfrm>
            <a:off x="3298195"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21</a:t>
            </a:r>
          </a:p>
        </p:txBody>
      </p:sp>
    </p:spTree>
    <p:extLst>
      <p:ext uri="{BB962C8B-B14F-4D97-AF65-F5344CB8AC3E}">
        <p14:creationId xmlns:p14="http://schemas.microsoft.com/office/powerpoint/2010/main" val="4329424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4" name="TextBox 26"/>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2" name="TextBox 1"/>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5" name="Rectangle 4"/>
          <p:cNvSpPr/>
          <p:nvPr/>
        </p:nvSpPr>
        <p:spPr>
          <a:xfrm>
            <a:off x="100817" y="927433"/>
            <a:ext cx="6612606" cy="246221"/>
          </a:xfrm>
          <a:prstGeom prst="rect">
            <a:avLst/>
          </a:prstGeom>
        </p:spPr>
        <p:txBody>
          <a:bodyPr wrap="square">
            <a:spAutoFit/>
          </a:bodyPr>
          <a:lstStyle/>
          <a:p>
            <a:pPr algn="just">
              <a:spcAft>
                <a:spcPts val="0"/>
              </a:spcAft>
            </a:pPr>
            <a:r>
              <a:rPr lang="en-GB" sz="1000" dirty="0">
                <a:latin typeface="Tahoma" panose="020B0604030504040204" pitchFamily="34" charset="0"/>
                <a:ea typeface="Times New Roman" panose="02020603050405020304" pitchFamily="18" charset="0"/>
                <a:cs typeface="Times New Roman" panose="02020603050405020304" pitchFamily="18" charset="0"/>
              </a:rPr>
              <a:t> </a:t>
            </a:r>
            <a:endParaRPr lang="en-GB" sz="1200" dirty="0">
              <a:latin typeface="Gill Sans MT" panose="020B0502020104020203" pitchFamily="34" charset="0"/>
              <a:ea typeface="Times New Roman" panose="02020603050405020304" pitchFamily="18" charset="0"/>
              <a:cs typeface="Times New Roman" panose="02020603050405020304" pitchFamily="18" charset="0"/>
            </a:endParaRPr>
          </a:p>
        </p:txBody>
      </p:sp>
      <p:sp>
        <p:nvSpPr>
          <p:cNvPr id="15" name="Rectangle 14"/>
          <p:cNvSpPr/>
          <p:nvPr/>
        </p:nvSpPr>
        <p:spPr>
          <a:xfrm>
            <a:off x="100817" y="927433"/>
            <a:ext cx="6612606" cy="6117059"/>
          </a:xfrm>
          <a:prstGeom prst="rect">
            <a:avLst/>
          </a:prstGeom>
        </p:spPr>
        <p:txBody>
          <a:bodyPr wrap="square">
            <a:spAutoFit/>
          </a:bodyPr>
          <a:lstStyle/>
          <a:p>
            <a:pPr>
              <a:spcAft>
                <a:spcPts val="600"/>
              </a:spcAft>
            </a:pPr>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Progress Reports</a:t>
            </a:r>
          </a:p>
          <a:p>
            <a:pPr>
              <a:spcAft>
                <a:spcPts val="600"/>
              </a:spcAft>
            </a:pPr>
            <a:r>
              <a:rPr lang="en-GB" sz="1150" dirty="0">
                <a:latin typeface="Tahoma" panose="020B0604030504040204" pitchFamily="34" charset="0"/>
                <a:ea typeface="Tahoma" panose="020B0604030504040204" pitchFamily="34" charset="0"/>
                <a:cs typeface="Tahoma" panose="020B0604030504040204" pitchFamily="34" charset="0"/>
              </a:rPr>
              <a:t>This shows grades for your child as they were captured by reports and compares them against current grades. At the bottom of each report column you can access a report by clicking the ‘View report’ link. You can then also download and print copies of the reports which will be available for the whole of the year.</a:t>
            </a: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Communication Settings</a:t>
            </a:r>
          </a:p>
          <a:p>
            <a:pPr>
              <a:spcAft>
                <a:spcPts val="600"/>
              </a:spcAft>
            </a:pPr>
            <a:r>
              <a:rPr lang="en-GB" sz="1150" dirty="0">
                <a:latin typeface="Tahoma" panose="020B0604030504040204" pitchFamily="34" charset="0"/>
                <a:ea typeface="Tahoma" panose="020B0604030504040204" pitchFamily="34" charset="0"/>
                <a:cs typeface="Tahoma" panose="020B0604030504040204" pitchFamily="34" charset="0"/>
              </a:rPr>
              <a:t>By clicking on “My settings” it will allow you to set whether you receive email notifications from GO 4 Schools, as well as show you the default setting the school has set. </a:t>
            </a: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p:txBody>
      </p:sp>
      <p:pic>
        <p:nvPicPr>
          <p:cNvPr id="16" name="Picture 15"/>
          <p:cNvPicPr>
            <a:picLocks noChangeAspect="1"/>
          </p:cNvPicPr>
          <p:nvPr/>
        </p:nvPicPr>
        <p:blipFill rotWithShape="1">
          <a:blip r:embed="rId3">
            <a:extLst>
              <a:ext uri="{28A0092B-C50C-407E-A947-70E740481C1C}">
                <a14:useLocalDpi xmlns:a14="http://schemas.microsoft.com/office/drawing/2010/main" val="0"/>
              </a:ext>
            </a:extLst>
          </a:blip>
          <a:srcRect l="6481" t="33080" r="64159" b="33858"/>
          <a:stretch/>
        </p:blipFill>
        <p:spPr bwMode="auto">
          <a:xfrm>
            <a:off x="144975" y="2066683"/>
            <a:ext cx="6560956" cy="2266512"/>
          </a:xfrm>
          <a:prstGeom prst="rect">
            <a:avLst/>
          </a:prstGeom>
          <a:ln>
            <a:noFill/>
          </a:ln>
          <a:extLst>
            <a:ext uri="{53640926-AAD7-44D8-BBD7-CCE9431645EC}">
              <a14:shadowObscured xmlns:a14="http://schemas.microsoft.com/office/drawing/2010/main"/>
            </a:ext>
          </a:extLst>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93298" y="5541415"/>
            <a:ext cx="3871403" cy="4024089"/>
          </a:xfrm>
          <a:prstGeom prst="rect">
            <a:avLst/>
          </a:prstGeom>
        </p:spPr>
      </p:pic>
      <p:sp>
        <p:nvSpPr>
          <p:cNvPr id="19" name="TextBox 18">
            <a:extLst>
              <a:ext uri="{FF2B5EF4-FFF2-40B4-BE49-F238E27FC236}">
                <a16:creationId xmlns:a16="http://schemas.microsoft.com/office/drawing/2014/main" id="{D67FAA81-CA44-4A7C-B898-C1A9CB7B89C7}"/>
              </a:ext>
            </a:extLst>
          </p:cNvPr>
          <p:cNvSpPr txBox="1"/>
          <p:nvPr/>
        </p:nvSpPr>
        <p:spPr>
          <a:xfrm>
            <a:off x="3298195"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22</a:t>
            </a:r>
          </a:p>
        </p:txBody>
      </p:sp>
    </p:spTree>
    <p:extLst>
      <p:ext uri="{BB962C8B-B14F-4D97-AF65-F5344CB8AC3E}">
        <p14:creationId xmlns:p14="http://schemas.microsoft.com/office/powerpoint/2010/main" val="23787715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8D049866-C524-403F-9E70-835CD806EEFA}"/>
              </a:ext>
            </a:extLst>
          </p:cNvPr>
          <p:cNvSpPr>
            <a:spLocks noChangeArrowheads="1"/>
          </p:cNvSpPr>
          <p:nvPr/>
        </p:nvSpPr>
        <p:spPr bwMode="auto">
          <a:xfrm>
            <a:off x="100817" y="781298"/>
            <a:ext cx="2539862" cy="75398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dirty="0">
                <a:ln>
                  <a:noFill/>
                </a:ln>
                <a:solidFill>
                  <a:srgbClr val="0F9B39"/>
                </a:solidFill>
                <a:effectLst/>
                <a:latin typeface="Arial" panose="020B0604020202020204" pitchFamily="34" charset="0"/>
                <a:ea typeface="Roboto"/>
                <a:cs typeface="Roboto"/>
              </a:rPr>
              <a:t>How to log in to the App</a:t>
            </a:r>
            <a:endParaRPr kumimoji="0" lang="en-GB" altLang="en-US" sz="1600" b="0" i="0" u="none" strike="noStrike" cap="none" normalizeH="0" baseline="0" dirty="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 name="Rectangle 7">
            <a:extLst>
              <a:ext uri="{FF2B5EF4-FFF2-40B4-BE49-F238E27FC236}">
                <a16:creationId xmlns:a16="http://schemas.microsoft.com/office/drawing/2014/main" id="{BF47C67F-AEA9-467F-9113-8EEADF38EE7D}"/>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ight Triangle 3">
            <a:extLst>
              <a:ext uri="{FF2B5EF4-FFF2-40B4-BE49-F238E27FC236}">
                <a16:creationId xmlns:a16="http://schemas.microsoft.com/office/drawing/2014/main" id="{05312B91-7715-4C74-98B0-BDB625EEBE3E}"/>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5" name="Right Triangle 4">
            <a:extLst>
              <a:ext uri="{FF2B5EF4-FFF2-40B4-BE49-F238E27FC236}">
                <a16:creationId xmlns:a16="http://schemas.microsoft.com/office/drawing/2014/main" id="{041B3DE6-21F3-4973-BE3E-6A434813ADDE}"/>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6" name="Right Triangle 5">
            <a:extLst>
              <a:ext uri="{FF2B5EF4-FFF2-40B4-BE49-F238E27FC236}">
                <a16:creationId xmlns:a16="http://schemas.microsoft.com/office/drawing/2014/main" id="{78B5A1B5-4B05-42B2-8C50-E63E31D70B61}"/>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7" name="Picture 6">
            <a:extLst>
              <a:ext uri="{FF2B5EF4-FFF2-40B4-BE49-F238E27FC236}">
                <a16:creationId xmlns:a16="http://schemas.microsoft.com/office/drawing/2014/main" id="{FFC66ECA-1642-4228-8782-FDFFFA6CF4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8" name="TextBox 26">
            <a:extLst>
              <a:ext uri="{FF2B5EF4-FFF2-40B4-BE49-F238E27FC236}">
                <a16:creationId xmlns:a16="http://schemas.microsoft.com/office/drawing/2014/main" id="{429A4348-9CDF-41D6-9BAF-D0388A71F134}"/>
              </a:ext>
            </a:extLst>
          </p:cNvPr>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9" name="TextBox 8">
            <a:extLst>
              <a:ext uri="{FF2B5EF4-FFF2-40B4-BE49-F238E27FC236}">
                <a16:creationId xmlns:a16="http://schemas.microsoft.com/office/drawing/2014/main" id="{0EAD10B5-742F-44FA-AB26-DDAFC6EE821E}"/>
              </a:ext>
            </a:extLst>
          </p:cNvPr>
          <p:cNvSpPr txBox="1"/>
          <p:nvPr/>
        </p:nvSpPr>
        <p:spPr>
          <a:xfrm>
            <a:off x="3259723"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23</a:t>
            </a:r>
          </a:p>
        </p:txBody>
      </p:sp>
      <p:pic>
        <p:nvPicPr>
          <p:cNvPr id="10" name="image1.png">
            <a:extLst>
              <a:ext uri="{FF2B5EF4-FFF2-40B4-BE49-F238E27FC236}">
                <a16:creationId xmlns:a16="http://schemas.microsoft.com/office/drawing/2014/main" id="{A3BF2D75-490C-494B-AF0A-F976F98C77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817" y="5277954"/>
            <a:ext cx="2143125" cy="381000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86B30596-8D02-4336-A659-6C56638311A0}"/>
              </a:ext>
            </a:extLst>
          </p:cNvPr>
          <p:cNvSpPr/>
          <p:nvPr/>
        </p:nvSpPr>
        <p:spPr>
          <a:xfrm>
            <a:off x="100817" y="927433"/>
            <a:ext cx="6612606" cy="246221"/>
          </a:xfrm>
          <a:prstGeom prst="rect">
            <a:avLst/>
          </a:prstGeom>
        </p:spPr>
        <p:txBody>
          <a:bodyPr wrap="square">
            <a:spAutoFit/>
          </a:bodyPr>
          <a:lstStyle/>
          <a:p>
            <a:pPr algn="just">
              <a:spcAft>
                <a:spcPts val="0"/>
              </a:spcAft>
            </a:pPr>
            <a:r>
              <a:rPr lang="en-GB" sz="1000" dirty="0">
                <a:latin typeface="Tahoma" panose="020B0604030504040204" pitchFamily="34" charset="0"/>
                <a:ea typeface="Times New Roman" panose="02020603050405020304" pitchFamily="18" charset="0"/>
                <a:cs typeface="Times New Roman" panose="02020603050405020304" pitchFamily="18" charset="0"/>
              </a:rPr>
              <a:t> </a:t>
            </a:r>
            <a:endParaRPr lang="en-GB" sz="1200" dirty="0">
              <a:latin typeface="Gill Sans MT" panose="020B0502020104020203" pitchFamily="34" charset="0"/>
              <a:ea typeface="Times New Roman" panose="02020603050405020304" pitchFamily="18" charset="0"/>
              <a:cs typeface="Times New Roman" panose="02020603050405020304" pitchFamily="18" charset="0"/>
            </a:endParaRPr>
          </a:p>
        </p:txBody>
      </p:sp>
      <p:pic>
        <p:nvPicPr>
          <p:cNvPr id="12" name="image2.png">
            <a:extLst>
              <a:ext uri="{FF2B5EF4-FFF2-40B4-BE49-F238E27FC236}">
                <a16:creationId xmlns:a16="http://schemas.microsoft.com/office/drawing/2014/main" id="{E557C165-19C1-4704-B3EF-62C8366072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817" y="1435656"/>
            <a:ext cx="2143125" cy="38100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 Box 2">
            <a:extLst>
              <a:ext uri="{FF2B5EF4-FFF2-40B4-BE49-F238E27FC236}">
                <a16:creationId xmlns:a16="http://schemas.microsoft.com/office/drawing/2014/main" id="{12609C00-99A8-420E-8D48-5F62C0DDCD7C}"/>
              </a:ext>
            </a:extLst>
          </p:cNvPr>
          <p:cNvSpPr txBox="1">
            <a:spLocks noChangeArrowheads="1"/>
          </p:cNvSpPr>
          <p:nvPr/>
        </p:nvSpPr>
        <p:spPr bwMode="auto">
          <a:xfrm>
            <a:off x="2794823" y="1453381"/>
            <a:ext cx="3240000" cy="1570231"/>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sz="1100" b="0" i="0" u="none" strike="noStrike" cap="none" normalizeH="0" baseline="0" dirty="0">
                <a:ln>
                  <a:noFill/>
                </a:ln>
                <a:solidFill>
                  <a:schemeClr val="tx1"/>
                </a:solidFill>
                <a:effectLst/>
                <a:latin typeface="Arial" panose="020B0604020202020204" pitchFamily="34" charset="0"/>
                <a:ea typeface="Arial" panose="020B0604020202020204" pitchFamily="34" charset="0"/>
              </a:rPr>
              <a:t>Tap on the App to open.</a:t>
            </a: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sz="1100" b="0" i="0" u="none" strike="noStrike" cap="none" normalizeH="0" baseline="0" dirty="0">
                <a:ln>
                  <a:noFill/>
                </a:ln>
                <a:solidFill>
                  <a:schemeClr val="tx1"/>
                </a:solidFill>
                <a:effectLst/>
                <a:latin typeface="Arial" panose="020B0604020202020204" pitchFamily="34" charset="0"/>
                <a:ea typeface="Arial" panose="020B0604020202020204" pitchFamily="34" charset="0"/>
              </a:rPr>
              <a:t>Type in your email address and password. </a:t>
            </a:r>
            <a:r>
              <a:rPr kumimoji="0" lang="en-US" altLang="en-US" sz="1100" b="0" i="1" u="none" strike="noStrike" cap="none" normalizeH="0" baseline="0" dirty="0">
                <a:ln>
                  <a:noFill/>
                </a:ln>
                <a:solidFill>
                  <a:schemeClr val="tx1"/>
                </a:solidFill>
                <a:effectLst/>
                <a:latin typeface="Arial" panose="020B0604020202020204" pitchFamily="34" charset="0"/>
                <a:ea typeface="Arial" panose="020B0604020202020204" pitchFamily="34" charset="0"/>
              </a:rPr>
              <a:t>This is the same email address and password you use to log into the Go4Schools website.</a:t>
            </a:r>
            <a:endParaRPr kumimoji="0" lang="en-US" altLang="en-US" sz="1100" b="0" i="0" u="none" strike="noStrike" cap="none" normalizeH="0" baseline="0" dirty="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sz="1100" b="0" i="0" u="none" strike="noStrike" cap="none" normalizeH="0" baseline="0" dirty="0">
                <a:ln>
                  <a:noFill/>
                </a:ln>
                <a:solidFill>
                  <a:schemeClr val="tx1"/>
                </a:solidFill>
                <a:effectLst/>
                <a:latin typeface="Arial" panose="020B0604020202020204" pitchFamily="34" charset="0"/>
                <a:ea typeface="Arial" panose="020B0604020202020204" pitchFamily="34" charset="0"/>
              </a:rPr>
              <a:t>Click on "log in". </a:t>
            </a:r>
            <a:r>
              <a:rPr kumimoji="0" lang="en-US" altLang="en-US" sz="1100" b="0" i="1" u="none" strike="noStrike" cap="none" normalizeH="0" baseline="0" dirty="0">
                <a:ln>
                  <a:noFill/>
                </a:ln>
                <a:solidFill>
                  <a:schemeClr val="tx1"/>
                </a:solidFill>
                <a:effectLst/>
                <a:latin typeface="Arial" panose="020B0604020202020204" pitchFamily="34" charset="0"/>
                <a:ea typeface="Arial" panose="020B0604020202020204" pitchFamily="34" charset="0"/>
              </a:rPr>
              <a:t>If you are a first-time user you will need to log into the website first to receive your password.</a:t>
            </a:r>
            <a:endParaRPr kumimoji="0" lang="en-US" altLang="en-US" sz="4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4" name="Text Box 2">
            <a:extLst>
              <a:ext uri="{FF2B5EF4-FFF2-40B4-BE49-F238E27FC236}">
                <a16:creationId xmlns:a16="http://schemas.microsoft.com/office/drawing/2014/main" id="{57968861-1D7B-4CED-84B7-CC68165191B5}"/>
              </a:ext>
            </a:extLst>
          </p:cNvPr>
          <p:cNvSpPr txBox="1">
            <a:spLocks noChangeArrowheads="1"/>
          </p:cNvSpPr>
          <p:nvPr/>
        </p:nvSpPr>
        <p:spPr bwMode="auto">
          <a:xfrm>
            <a:off x="2794823" y="5273702"/>
            <a:ext cx="3240000" cy="10464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100" dirty="0">
                <a:solidFill>
                  <a:srgbClr val="212529"/>
                </a:solidFill>
                <a:latin typeface="Arial" panose="020B0604020202020204" pitchFamily="34" charset="0"/>
              </a:rPr>
              <a:t>T</a:t>
            </a:r>
            <a:r>
              <a:rPr lang="en-US" altLang="en-US" sz="1100" dirty="0">
                <a:latin typeface="Arial" panose="020B0604020202020204" pitchFamily="34" charset="0"/>
              </a:rPr>
              <a:t>he homepage shows a student's current timetable and overview of the status of their homework. Tap on the timetable or homework to view more information.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5" name="Rectangle 14">
            <a:extLst>
              <a:ext uri="{FF2B5EF4-FFF2-40B4-BE49-F238E27FC236}">
                <a16:creationId xmlns:a16="http://schemas.microsoft.com/office/drawing/2014/main" id="{026E2C69-B2C1-4793-9FBA-AFF48D2F6FCB}"/>
              </a:ext>
            </a:extLst>
          </p:cNvPr>
          <p:cNvSpPr>
            <a:spLocks noChangeArrowheads="1"/>
          </p:cNvSpPr>
          <p:nvPr/>
        </p:nvSpPr>
        <p:spPr bwMode="auto">
          <a:xfrm>
            <a:off x="100817" y="1435656"/>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16" name="Rectangle 11">
            <a:extLst>
              <a:ext uri="{FF2B5EF4-FFF2-40B4-BE49-F238E27FC236}">
                <a16:creationId xmlns:a16="http://schemas.microsoft.com/office/drawing/2014/main" id="{54AB616A-696F-4785-9097-709B74E2C82D}"/>
              </a:ext>
            </a:extLst>
          </p:cNvPr>
          <p:cNvSpPr>
            <a:spLocks noChangeArrowheads="1"/>
          </p:cNvSpPr>
          <p:nvPr/>
        </p:nvSpPr>
        <p:spPr bwMode="auto">
          <a:xfrm>
            <a:off x="-38883" y="9921288"/>
            <a:ext cx="6858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854878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5.png">
            <a:extLst>
              <a:ext uri="{FF2B5EF4-FFF2-40B4-BE49-F238E27FC236}">
                <a16:creationId xmlns:a16="http://schemas.microsoft.com/office/drawing/2014/main" id="{1725A090-ECEE-43C5-B670-A06C8CC83E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14250"/>
          <a:stretch>
            <a:fillRect/>
          </a:stretch>
        </p:blipFill>
        <p:spPr bwMode="auto">
          <a:xfrm>
            <a:off x="360887" y="1588418"/>
            <a:ext cx="2143125" cy="3267075"/>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10.png">
            <a:extLst>
              <a:ext uri="{FF2B5EF4-FFF2-40B4-BE49-F238E27FC236}">
                <a16:creationId xmlns:a16="http://schemas.microsoft.com/office/drawing/2014/main" id="{FC56D911-8A07-4B11-8EE4-C9F13DE86E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887" y="5460690"/>
            <a:ext cx="2143125" cy="3810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 Box 2">
            <a:extLst>
              <a:ext uri="{FF2B5EF4-FFF2-40B4-BE49-F238E27FC236}">
                <a16:creationId xmlns:a16="http://schemas.microsoft.com/office/drawing/2014/main" id="{9DBBFEC6-ADD8-4B38-992A-78226D030605}"/>
              </a:ext>
            </a:extLst>
          </p:cNvPr>
          <p:cNvSpPr txBox="1">
            <a:spLocks noChangeArrowheads="1"/>
          </p:cNvSpPr>
          <p:nvPr/>
        </p:nvSpPr>
        <p:spPr bwMode="auto">
          <a:xfrm>
            <a:off x="2839747" y="1602242"/>
            <a:ext cx="3240000" cy="144655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212529"/>
                </a:solidFill>
                <a:effectLst/>
                <a:ea typeface="Roboto"/>
              </a:rPr>
              <a:t> </a:t>
            </a:r>
            <a:r>
              <a:rPr lang="en-US" altLang="en-US" sz="1400" dirty="0">
                <a:solidFill>
                  <a:srgbClr val="212529"/>
                </a:solidFill>
              </a:rPr>
              <a:t>The homework card allows you to filter by ongoing, extended, pending, and homework history.</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dirty="0">
                <a:solidFill>
                  <a:srgbClr val="212529"/>
                </a:solidFill>
              </a:rPr>
              <a:t>Tap on the specific homework you wish to view</a:t>
            </a:r>
            <a:r>
              <a:rPr kumimoji="0" lang="en-US" altLang="en-US" sz="1100" b="0" i="0" u="none" strike="noStrike" cap="none" normalizeH="0" baseline="0" dirty="0">
                <a:ln>
                  <a:noFill/>
                </a:ln>
                <a:solidFill>
                  <a:srgbClr val="212529"/>
                </a:solidFill>
                <a:effectLst/>
                <a:latin typeface="Arial" panose="020B0604020202020204" pitchFamily="34" charset="0"/>
                <a:ea typeface="Roboto"/>
              </a:rPr>
              <a:t>.</a:t>
            </a:r>
            <a:endParaRPr kumimoji="0" lang="en-US" altLang="en-US" sz="4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2">
            <a:extLst>
              <a:ext uri="{FF2B5EF4-FFF2-40B4-BE49-F238E27FC236}">
                <a16:creationId xmlns:a16="http://schemas.microsoft.com/office/drawing/2014/main" id="{A991535B-F05B-42B2-B5B3-5E8D99B0D430}"/>
              </a:ext>
            </a:extLst>
          </p:cNvPr>
          <p:cNvSpPr txBox="1">
            <a:spLocks noChangeArrowheads="1"/>
          </p:cNvSpPr>
          <p:nvPr/>
        </p:nvSpPr>
        <p:spPr bwMode="auto">
          <a:xfrm>
            <a:off x="2839747" y="5460690"/>
            <a:ext cx="3240000" cy="138499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dirty="0">
                <a:solidFill>
                  <a:srgbClr val="212529"/>
                </a:solidFill>
              </a:rPr>
              <a:t>Detailed homework information is visible with attachments and weblinks. If the school tracks homework you can see when a class teacher has ticked off the completion of Homework tasks or marks if the work has been assessed.</a:t>
            </a:r>
          </a:p>
        </p:txBody>
      </p:sp>
      <p:sp>
        <p:nvSpPr>
          <p:cNvPr id="6" name="Rectangle 10">
            <a:extLst>
              <a:ext uri="{FF2B5EF4-FFF2-40B4-BE49-F238E27FC236}">
                <a16:creationId xmlns:a16="http://schemas.microsoft.com/office/drawing/2014/main" id="{4B63F249-AADF-4C73-A6C2-6393A52A7AE3}"/>
              </a:ext>
            </a:extLst>
          </p:cNvPr>
          <p:cNvSpPr>
            <a:spLocks noChangeArrowheads="1"/>
          </p:cNvSpPr>
          <p:nvPr/>
        </p:nvSpPr>
        <p:spPr bwMode="auto">
          <a:xfrm>
            <a:off x="100817" y="551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11">
            <a:extLst>
              <a:ext uri="{FF2B5EF4-FFF2-40B4-BE49-F238E27FC236}">
                <a16:creationId xmlns:a16="http://schemas.microsoft.com/office/drawing/2014/main" id="{9230D952-81B3-40C1-96E2-98109BE832B2}"/>
              </a:ext>
            </a:extLst>
          </p:cNvPr>
          <p:cNvSpPr>
            <a:spLocks noChangeArrowheads="1"/>
          </p:cNvSpPr>
          <p:nvPr/>
        </p:nvSpPr>
        <p:spPr bwMode="auto">
          <a:xfrm>
            <a:off x="100817" y="932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8" name="Rectangle 7">
            <a:extLst>
              <a:ext uri="{FF2B5EF4-FFF2-40B4-BE49-F238E27FC236}">
                <a16:creationId xmlns:a16="http://schemas.microsoft.com/office/drawing/2014/main" id="{8576B3F2-E3F0-494E-BFF4-3B95AD33EA11}"/>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ight Triangle 8">
            <a:extLst>
              <a:ext uri="{FF2B5EF4-FFF2-40B4-BE49-F238E27FC236}">
                <a16:creationId xmlns:a16="http://schemas.microsoft.com/office/drawing/2014/main" id="{5E4969BA-2B6E-4990-8F41-6BE227083C53}"/>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0" name="Right Triangle 9">
            <a:extLst>
              <a:ext uri="{FF2B5EF4-FFF2-40B4-BE49-F238E27FC236}">
                <a16:creationId xmlns:a16="http://schemas.microsoft.com/office/drawing/2014/main" id="{95E216F6-E0C4-4784-8E15-0F5AC0D636D7}"/>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1" name="Right Triangle 10">
            <a:extLst>
              <a:ext uri="{FF2B5EF4-FFF2-40B4-BE49-F238E27FC236}">
                <a16:creationId xmlns:a16="http://schemas.microsoft.com/office/drawing/2014/main" id="{68E8B8E5-AA17-4E2B-870D-EFCF6C662F9E}"/>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2" name="Picture 11">
            <a:extLst>
              <a:ext uri="{FF2B5EF4-FFF2-40B4-BE49-F238E27FC236}">
                <a16:creationId xmlns:a16="http://schemas.microsoft.com/office/drawing/2014/main" id="{548C6726-7D35-4EA6-9031-F45CB400974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13" name="TextBox 26">
            <a:extLst>
              <a:ext uri="{FF2B5EF4-FFF2-40B4-BE49-F238E27FC236}">
                <a16:creationId xmlns:a16="http://schemas.microsoft.com/office/drawing/2014/main" id="{EDA672F3-ADDD-4963-ACC6-5002AB59EC41}"/>
              </a:ext>
            </a:extLst>
          </p:cNvPr>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14" name="TextBox 13">
            <a:extLst>
              <a:ext uri="{FF2B5EF4-FFF2-40B4-BE49-F238E27FC236}">
                <a16:creationId xmlns:a16="http://schemas.microsoft.com/office/drawing/2014/main" id="{96F401FB-4EED-4E62-BE72-C0B42265D638}"/>
              </a:ext>
            </a:extLst>
          </p:cNvPr>
          <p:cNvSpPr txBox="1"/>
          <p:nvPr/>
        </p:nvSpPr>
        <p:spPr>
          <a:xfrm>
            <a:off x="3259723"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24</a:t>
            </a:r>
          </a:p>
        </p:txBody>
      </p:sp>
      <p:sp>
        <p:nvSpPr>
          <p:cNvPr id="15" name="Rectangle 14">
            <a:extLst>
              <a:ext uri="{FF2B5EF4-FFF2-40B4-BE49-F238E27FC236}">
                <a16:creationId xmlns:a16="http://schemas.microsoft.com/office/drawing/2014/main" id="{1FBA58EC-05A4-4979-B0D1-E8D8D222DE5D}"/>
              </a:ext>
            </a:extLst>
          </p:cNvPr>
          <p:cNvSpPr>
            <a:spLocks noChangeArrowheads="1"/>
          </p:cNvSpPr>
          <p:nvPr/>
        </p:nvSpPr>
        <p:spPr bwMode="auto">
          <a:xfrm>
            <a:off x="100817" y="1386888"/>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16" name="Rectangle 11">
            <a:extLst>
              <a:ext uri="{FF2B5EF4-FFF2-40B4-BE49-F238E27FC236}">
                <a16:creationId xmlns:a16="http://schemas.microsoft.com/office/drawing/2014/main" id="{8F921BEC-AEAC-4E3D-855E-4197FEF5549B}"/>
              </a:ext>
            </a:extLst>
          </p:cNvPr>
          <p:cNvSpPr>
            <a:spLocks noChangeArrowheads="1"/>
          </p:cNvSpPr>
          <p:nvPr/>
        </p:nvSpPr>
        <p:spPr bwMode="auto">
          <a:xfrm>
            <a:off x="-38883" y="9921288"/>
            <a:ext cx="6858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7" name="TextBox 16">
            <a:extLst>
              <a:ext uri="{FF2B5EF4-FFF2-40B4-BE49-F238E27FC236}">
                <a16:creationId xmlns:a16="http://schemas.microsoft.com/office/drawing/2014/main" id="{502B9544-85F8-4C74-997B-FFDA7BB30BCE}"/>
              </a:ext>
            </a:extLst>
          </p:cNvPr>
          <p:cNvSpPr txBox="1"/>
          <p:nvPr/>
        </p:nvSpPr>
        <p:spPr>
          <a:xfrm>
            <a:off x="100817" y="911384"/>
            <a:ext cx="6632484" cy="360612"/>
          </a:xfrm>
          <a:prstGeom prst="rect">
            <a:avLst/>
          </a:prstGeom>
          <a:noFill/>
        </p:spPr>
        <p:txBody>
          <a:bodyPr wrap="square" rtlCol="0">
            <a:spAutoFit/>
          </a:bodyPr>
          <a:lstStyle/>
          <a:p>
            <a:pPr>
              <a:lnSpc>
                <a:spcPct val="120000"/>
              </a:lnSpc>
              <a:spcBef>
                <a:spcPts val="1400"/>
              </a:spcBef>
              <a:spcAft>
                <a:spcPts val="400"/>
              </a:spcAft>
            </a:pPr>
            <a:r>
              <a:rPr lang="en-GB" sz="1600" b="1" dirty="0">
                <a:solidFill>
                  <a:srgbClr val="0F9B39"/>
                </a:solidFill>
                <a:latin typeface="Roboto"/>
                <a:ea typeface="Roboto"/>
                <a:cs typeface="Roboto"/>
              </a:rPr>
              <a:t>How to view your child's homework</a:t>
            </a:r>
            <a:endParaRPr lang="en-GB" sz="1600" b="1" dirty="0">
              <a:solidFill>
                <a:srgbClr val="434343"/>
              </a:solidFill>
              <a:latin typeface="Arial" panose="020B0604020202020204" pitchFamily="34" charset="0"/>
            </a:endParaRPr>
          </a:p>
        </p:txBody>
      </p:sp>
    </p:spTree>
    <p:extLst>
      <p:ext uri="{BB962C8B-B14F-4D97-AF65-F5344CB8AC3E}">
        <p14:creationId xmlns:p14="http://schemas.microsoft.com/office/powerpoint/2010/main" val="40232798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 Box 2">
            <a:extLst>
              <a:ext uri="{FF2B5EF4-FFF2-40B4-BE49-F238E27FC236}">
                <a16:creationId xmlns:a16="http://schemas.microsoft.com/office/drawing/2014/main" id="{E5E58277-6525-433C-99EE-4EF83A5E2B0C}"/>
              </a:ext>
            </a:extLst>
          </p:cNvPr>
          <p:cNvSpPr txBox="1">
            <a:spLocks noChangeArrowheads="1"/>
          </p:cNvSpPr>
          <p:nvPr/>
        </p:nvSpPr>
        <p:spPr bwMode="auto">
          <a:xfrm>
            <a:off x="2839747" y="1602242"/>
            <a:ext cx="3240000" cy="800219"/>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defTabSz="914400" eaLnBrk="0" fontAlgn="base" hangingPunct="0">
              <a:spcBef>
                <a:spcPct val="0"/>
              </a:spcBef>
              <a:spcAft>
                <a:spcPct val="0"/>
              </a:spcAft>
            </a:pPr>
            <a:r>
              <a:rPr kumimoji="0" lang="en-US" altLang="en-US" sz="1100" b="0" i="0" u="none" strike="noStrike" cap="none" normalizeH="0" baseline="0" dirty="0">
                <a:ln>
                  <a:noFill/>
                </a:ln>
                <a:solidFill>
                  <a:srgbClr val="212529"/>
                </a:solidFill>
                <a:effectLst/>
                <a:ea typeface="Roboto"/>
              </a:rPr>
              <a:t> </a:t>
            </a:r>
            <a:r>
              <a:rPr lang="en-GB" altLang="en-US" sz="1400" dirty="0">
                <a:solidFill>
                  <a:srgbClr val="212529"/>
                </a:solidFill>
              </a:rPr>
              <a:t>Tap on the menu in the top-left corner to access messages and settings.</a:t>
            </a:r>
            <a:endParaRPr lang="en-US" altLang="en-US" sz="1400" dirty="0">
              <a:solidFill>
                <a:srgbClr val="212529"/>
              </a:solidFill>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9" name="Text Box 2">
            <a:extLst>
              <a:ext uri="{FF2B5EF4-FFF2-40B4-BE49-F238E27FC236}">
                <a16:creationId xmlns:a16="http://schemas.microsoft.com/office/drawing/2014/main" id="{5A11E667-22FA-4A35-9540-6D383807A810}"/>
              </a:ext>
            </a:extLst>
          </p:cNvPr>
          <p:cNvSpPr txBox="1">
            <a:spLocks noChangeArrowheads="1"/>
          </p:cNvSpPr>
          <p:nvPr/>
        </p:nvSpPr>
        <p:spPr bwMode="auto">
          <a:xfrm>
            <a:off x="2839747" y="5460690"/>
            <a:ext cx="3240000" cy="1169551"/>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lvl="0" defTabSz="914400" eaLnBrk="0" fontAlgn="base" hangingPunct="0">
              <a:spcBef>
                <a:spcPct val="0"/>
              </a:spcBef>
              <a:spcAft>
                <a:spcPct val="0"/>
              </a:spcAft>
            </a:pPr>
            <a:r>
              <a:rPr lang="en-GB" altLang="en-US" sz="1400" dirty="0">
                <a:solidFill>
                  <a:srgbClr val="212529"/>
                </a:solidFill>
              </a:rPr>
              <a:t>From the menu you can view messages, or swap between schools and select individual students with GO 4 Schools accounts. Your settings can also be accessed from this menu.</a:t>
            </a:r>
            <a:endParaRPr lang="en-US" altLang="en-US" sz="1400" dirty="0">
              <a:solidFill>
                <a:srgbClr val="212529"/>
              </a:solidFill>
            </a:endParaRPr>
          </a:p>
        </p:txBody>
      </p:sp>
      <p:sp>
        <p:nvSpPr>
          <p:cNvPr id="20" name="Rectangle 10">
            <a:extLst>
              <a:ext uri="{FF2B5EF4-FFF2-40B4-BE49-F238E27FC236}">
                <a16:creationId xmlns:a16="http://schemas.microsoft.com/office/drawing/2014/main" id="{3EC58EAD-FE74-47E5-B378-A0ED27801CF9}"/>
              </a:ext>
            </a:extLst>
          </p:cNvPr>
          <p:cNvSpPr>
            <a:spLocks noChangeArrowheads="1"/>
          </p:cNvSpPr>
          <p:nvPr/>
        </p:nvSpPr>
        <p:spPr bwMode="auto">
          <a:xfrm>
            <a:off x="100817" y="551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1" name="Rectangle 11">
            <a:extLst>
              <a:ext uri="{FF2B5EF4-FFF2-40B4-BE49-F238E27FC236}">
                <a16:creationId xmlns:a16="http://schemas.microsoft.com/office/drawing/2014/main" id="{8B7A12E1-7EDD-4FCD-9B32-C92B7E97500C}"/>
              </a:ext>
            </a:extLst>
          </p:cNvPr>
          <p:cNvSpPr>
            <a:spLocks noChangeArrowheads="1"/>
          </p:cNvSpPr>
          <p:nvPr/>
        </p:nvSpPr>
        <p:spPr bwMode="auto">
          <a:xfrm>
            <a:off x="100817" y="932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22" name="Rectangle 7">
            <a:extLst>
              <a:ext uri="{FF2B5EF4-FFF2-40B4-BE49-F238E27FC236}">
                <a16:creationId xmlns:a16="http://schemas.microsoft.com/office/drawing/2014/main" id="{13A9502F-C9C5-4F56-9A71-33E4A9784206}"/>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3" name="Right Triangle 22">
            <a:extLst>
              <a:ext uri="{FF2B5EF4-FFF2-40B4-BE49-F238E27FC236}">
                <a16:creationId xmlns:a16="http://schemas.microsoft.com/office/drawing/2014/main" id="{46C7927D-5822-4F68-926A-9117048012A1}"/>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24" name="Right Triangle 23">
            <a:extLst>
              <a:ext uri="{FF2B5EF4-FFF2-40B4-BE49-F238E27FC236}">
                <a16:creationId xmlns:a16="http://schemas.microsoft.com/office/drawing/2014/main" id="{E5311C2D-F168-46B4-B4BE-B3BC4AA0170A}"/>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25" name="Right Triangle 24">
            <a:extLst>
              <a:ext uri="{FF2B5EF4-FFF2-40B4-BE49-F238E27FC236}">
                <a16:creationId xmlns:a16="http://schemas.microsoft.com/office/drawing/2014/main" id="{12976E6F-D721-4E95-B679-2DE4D8215C54}"/>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26" name="Picture 25">
            <a:extLst>
              <a:ext uri="{FF2B5EF4-FFF2-40B4-BE49-F238E27FC236}">
                <a16:creationId xmlns:a16="http://schemas.microsoft.com/office/drawing/2014/main" id="{76ECCAF5-C4AF-40B8-A0CC-4C21FDD62C4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27" name="TextBox 26">
            <a:extLst>
              <a:ext uri="{FF2B5EF4-FFF2-40B4-BE49-F238E27FC236}">
                <a16:creationId xmlns:a16="http://schemas.microsoft.com/office/drawing/2014/main" id="{F9A289AA-438D-4B35-AE3C-25A1EE597311}"/>
              </a:ext>
            </a:extLst>
          </p:cNvPr>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28" name="TextBox 27">
            <a:extLst>
              <a:ext uri="{FF2B5EF4-FFF2-40B4-BE49-F238E27FC236}">
                <a16:creationId xmlns:a16="http://schemas.microsoft.com/office/drawing/2014/main" id="{9E717AE1-1458-4D37-B148-5FC726882429}"/>
              </a:ext>
            </a:extLst>
          </p:cNvPr>
          <p:cNvSpPr txBox="1"/>
          <p:nvPr/>
        </p:nvSpPr>
        <p:spPr>
          <a:xfrm>
            <a:off x="3259723"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25</a:t>
            </a:r>
          </a:p>
        </p:txBody>
      </p:sp>
      <p:sp>
        <p:nvSpPr>
          <p:cNvPr id="29" name="Rectangle 28">
            <a:extLst>
              <a:ext uri="{FF2B5EF4-FFF2-40B4-BE49-F238E27FC236}">
                <a16:creationId xmlns:a16="http://schemas.microsoft.com/office/drawing/2014/main" id="{678A3F6E-F6E9-4507-8B46-E739FA344937}"/>
              </a:ext>
            </a:extLst>
          </p:cNvPr>
          <p:cNvSpPr>
            <a:spLocks noChangeArrowheads="1"/>
          </p:cNvSpPr>
          <p:nvPr/>
        </p:nvSpPr>
        <p:spPr bwMode="auto">
          <a:xfrm>
            <a:off x="100817" y="1386888"/>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30" name="Rectangle 11">
            <a:extLst>
              <a:ext uri="{FF2B5EF4-FFF2-40B4-BE49-F238E27FC236}">
                <a16:creationId xmlns:a16="http://schemas.microsoft.com/office/drawing/2014/main" id="{060AAEF7-0810-4411-8554-F829DA7457CA}"/>
              </a:ext>
            </a:extLst>
          </p:cNvPr>
          <p:cNvSpPr>
            <a:spLocks noChangeArrowheads="1"/>
          </p:cNvSpPr>
          <p:nvPr/>
        </p:nvSpPr>
        <p:spPr bwMode="auto">
          <a:xfrm>
            <a:off x="-38883" y="9921288"/>
            <a:ext cx="6858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31" name="TextBox 30">
            <a:extLst>
              <a:ext uri="{FF2B5EF4-FFF2-40B4-BE49-F238E27FC236}">
                <a16:creationId xmlns:a16="http://schemas.microsoft.com/office/drawing/2014/main" id="{AA636486-DF52-4424-A0B3-E45BBE8CFF2D}"/>
              </a:ext>
            </a:extLst>
          </p:cNvPr>
          <p:cNvSpPr txBox="1"/>
          <p:nvPr/>
        </p:nvSpPr>
        <p:spPr>
          <a:xfrm>
            <a:off x="100817" y="911384"/>
            <a:ext cx="6632484" cy="360612"/>
          </a:xfrm>
          <a:prstGeom prst="rect">
            <a:avLst/>
          </a:prstGeom>
          <a:noFill/>
        </p:spPr>
        <p:txBody>
          <a:bodyPr wrap="square" rtlCol="0">
            <a:spAutoFit/>
          </a:bodyPr>
          <a:lstStyle/>
          <a:p>
            <a:pPr>
              <a:lnSpc>
                <a:spcPct val="120000"/>
              </a:lnSpc>
              <a:spcBef>
                <a:spcPts val="1400"/>
              </a:spcBef>
              <a:spcAft>
                <a:spcPts val="400"/>
              </a:spcAft>
            </a:pPr>
            <a:r>
              <a:rPr lang="en-GB" sz="1600" b="1" dirty="0">
                <a:solidFill>
                  <a:srgbClr val="0F9B39"/>
                </a:solidFill>
                <a:latin typeface="Roboto"/>
                <a:ea typeface="Roboto"/>
                <a:cs typeface="Roboto"/>
              </a:rPr>
              <a:t>How to view your messages</a:t>
            </a:r>
            <a:endParaRPr lang="en-GB" sz="1600" b="1" dirty="0">
              <a:solidFill>
                <a:srgbClr val="434343"/>
              </a:solidFill>
              <a:latin typeface="Arial" panose="020B0604020202020204" pitchFamily="34" charset="0"/>
            </a:endParaRPr>
          </a:p>
        </p:txBody>
      </p:sp>
      <p:pic>
        <p:nvPicPr>
          <p:cNvPr id="32" name="image11.png">
            <a:extLst>
              <a:ext uri="{FF2B5EF4-FFF2-40B4-BE49-F238E27FC236}">
                <a16:creationId xmlns:a16="http://schemas.microsoft.com/office/drawing/2014/main" id="{2AA6384F-C245-411F-BD27-B53C4A2F20FF}"/>
              </a:ext>
            </a:extLst>
          </p:cNvPr>
          <p:cNvPicPr/>
          <p:nvPr/>
        </p:nvPicPr>
        <p:blipFill>
          <a:blip r:embed="rId3"/>
          <a:srcRect/>
          <a:stretch>
            <a:fillRect/>
          </a:stretch>
        </p:blipFill>
        <p:spPr>
          <a:xfrm>
            <a:off x="384699" y="1586913"/>
            <a:ext cx="2095500" cy="3409950"/>
          </a:xfrm>
          <a:prstGeom prst="rect">
            <a:avLst/>
          </a:prstGeom>
          <a:ln w="9525">
            <a:solidFill>
              <a:srgbClr val="66B368"/>
            </a:solidFill>
            <a:prstDash val="solid"/>
          </a:ln>
        </p:spPr>
      </p:pic>
      <p:pic>
        <p:nvPicPr>
          <p:cNvPr id="33" name="image9.png">
            <a:extLst>
              <a:ext uri="{FF2B5EF4-FFF2-40B4-BE49-F238E27FC236}">
                <a16:creationId xmlns:a16="http://schemas.microsoft.com/office/drawing/2014/main" id="{E599BD2D-648D-4530-97D1-0154F632C82A}"/>
              </a:ext>
            </a:extLst>
          </p:cNvPr>
          <p:cNvPicPr/>
          <p:nvPr/>
        </p:nvPicPr>
        <p:blipFill>
          <a:blip r:embed="rId4"/>
          <a:srcRect/>
          <a:stretch>
            <a:fillRect/>
          </a:stretch>
        </p:blipFill>
        <p:spPr>
          <a:xfrm>
            <a:off x="384699" y="5458960"/>
            <a:ext cx="2143125" cy="3810000"/>
          </a:xfrm>
          <a:prstGeom prst="rect">
            <a:avLst/>
          </a:prstGeom>
          <a:ln w="9525">
            <a:solidFill>
              <a:srgbClr val="66B368"/>
            </a:solidFill>
            <a:prstDash val="solid"/>
          </a:ln>
        </p:spPr>
      </p:pic>
    </p:spTree>
    <p:extLst>
      <p:ext uri="{BB962C8B-B14F-4D97-AF65-F5344CB8AC3E}">
        <p14:creationId xmlns:p14="http://schemas.microsoft.com/office/powerpoint/2010/main" val="37179784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3E830FFD-4BBC-4E2E-A501-806A25C36223}"/>
              </a:ext>
            </a:extLst>
          </p:cNvPr>
          <p:cNvSpPr txBox="1">
            <a:spLocks noChangeArrowheads="1"/>
          </p:cNvSpPr>
          <p:nvPr/>
        </p:nvSpPr>
        <p:spPr bwMode="auto">
          <a:xfrm>
            <a:off x="2839747" y="1602242"/>
            <a:ext cx="3240000" cy="95410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lvl="0" defTabSz="914400" eaLnBrk="0" fontAlgn="base" hangingPunct="0">
              <a:spcBef>
                <a:spcPct val="0"/>
              </a:spcBef>
              <a:spcAft>
                <a:spcPct val="0"/>
              </a:spcAft>
            </a:pPr>
            <a:r>
              <a:rPr lang="en-GB" altLang="en-US" sz="1400" dirty="0">
                <a:solidFill>
                  <a:srgbClr val="212529"/>
                </a:solidFill>
                <a:ea typeface="Roboto"/>
              </a:rPr>
              <a:t>In the message inbox tap on the message for more detail. Your messages will be organised by date order and titled by areas such as Homework and Behaviour.</a:t>
            </a: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sp>
        <p:nvSpPr>
          <p:cNvPr id="3" name="Text Box 2">
            <a:extLst>
              <a:ext uri="{FF2B5EF4-FFF2-40B4-BE49-F238E27FC236}">
                <a16:creationId xmlns:a16="http://schemas.microsoft.com/office/drawing/2014/main" id="{A1ED8300-01A5-4C4B-945B-444CB0053272}"/>
              </a:ext>
            </a:extLst>
          </p:cNvPr>
          <p:cNvSpPr txBox="1">
            <a:spLocks noChangeArrowheads="1"/>
          </p:cNvSpPr>
          <p:nvPr/>
        </p:nvSpPr>
        <p:spPr bwMode="auto">
          <a:xfrm>
            <a:off x="2839747" y="5460690"/>
            <a:ext cx="3240000" cy="52322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lvl="0" defTabSz="914400" eaLnBrk="0" fontAlgn="base" hangingPunct="0">
              <a:spcBef>
                <a:spcPct val="0"/>
              </a:spcBef>
              <a:spcAft>
                <a:spcPct val="0"/>
              </a:spcAft>
            </a:pPr>
            <a:r>
              <a:rPr lang="en-GB" altLang="en-US" sz="1400" dirty="0">
                <a:solidFill>
                  <a:srgbClr val="212529"/>
                </a:solidFill>
              </a:rPr>
              <a:t>Tap back on messages and then your child's name to return to the main screen.</a:t>
            </a:r>
            <a:endParaRPr lang="en-US" altLang="en-US" sz="1400" dirty="0">
              <a:solidFill>
                <a:srgbClr val="212529"/>
              </a:solidFill>
            </a:endParaRPr>
          </a:p>
        </p:txBody>
      </p:sp>
      <p:sp>
        <p:nvSpPr>
          <p:cNvPr id="4" name="Rectangle 10">
            <a:extLst>
              <a:ext uri="{FF2B5EF4-FFF2-40B4-BE49-F238E27FC236}">
                <a16:creationId xmlns:a16="http://schemas.microsoft.com/office/drawing/2014/main" id="{F56B15A8-B274-402C-8EEE-117BE2B687E0}"/>
              </a:ext>
            </a:extLst>
          </p:cNvPr>
          <p:cNvSpPr>
            <a:spLocks noChangeArrowheads="1"/>
          </p:cNvSpPr>
          <p:nvPr/>
        </p:nvSpPr>
        <p:spPr bwMode="auto">
          <a:xfrm>
            <a:off x="100817" y="551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11">
            <a:extLst>
              <a:ext uri="{FF2B5EF4-FFF2-40B4-BE49-F238E27FC236}">
                <a16:creationId xmlns:a16="http://schemas.microsoft.com/office/drawing/2014/main" id="{56F67720-1B55-4461-8683-58D16F1DE3F7}"/>
              </a:ext>
            </a:extLst>
          </p:cNvPr>
          <p:cNvSpPr>
            <a:spLocks noChangeArrowheads="1"/>
          </p:cNvSpPr>
          <p:nvPr/>
        </p:nvSpPr>
        <p:spPr bwMode="auto">
          <a:xfrm>
            <a:off x="100817" y="932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6" name="Rectangle 7">
            <a:extLst>
              <a:ext uri="{FF2B5EF4-FFF2-40B4-BE49-F238E27FC236}">
                <a16:creationId xmlns:a16="http://schemas.microsoft.com/office/drawing/2014/main" id="{8AFB4548-6605-467B-B03B-EF64C02FBF01}"/>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ight Triangle 6">
            <a:extLst>
              <a:ext uri="{FF2B5EF4-FFF2-40B4-BE49-F238E27FC236}">
                <a16:creationId xmlns:a16="http://schemas.microsoft.com/office/drawing/2014/main" id="{78B6C1B9-9B13-4E2B-9659-EC02D12A076C}"/>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8" name="Right Triangle 7">
            <a:extLst>
              <a:ext uri="{FF2B5EF4-FFF2-40B4-BE49-F238E27FC236}">
                <a16:creationId xmlns:a16="http://schemas.microsoft.com/office/drawing/2014/main" id="{40DE114D-3BA6-434E-8154-6A00C8A51416}"/>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9" name="Right Triangle 8">
            <a:extLst>
              <a:ext uri="{FF2B5EF4-FFF2-40B4-BE49-F238E27FC236}">
                <a16:creationId xmlns:a16="http://schemas.microsoft.com/office/drawing/2014/main" id="{04195EEC-DD16-435E-BB8B-99407084CC41}"/>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0" name="Picture 9">
            <a:extLst>
              <a:ext uri="{FF2B5EF4-FFF2-40B4-BE49-F238E27FC236}">
                <a16:creationId xmlns:a16="http://schemas.microsoft.com/office/drawing/2014/main" id="{9D980345-EC6F-4CD1-809C-3B8C8C9ADC5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11" name="TextBox 26">
            <a:extLst>
              <a:ext uri="{FF2B5EF4-FFF2-40B4-BE49-F238E27FC236}">
                <a16:creationId xmlns:a16="http://schemas.microsoft.com/office/drawing/2014/main" id="{D5514794-35F4-4A28-B6F3-4E917925C589}"/>
              </a:ext>
            </a:extLst>
          </p:cNvPr>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12" name="TextBox 11">
            <a:extLst>
              <a:ext uri="{FF2B5EF4-FFF2-40B4-BE49-F238E27FC236}">
                <a16:creationId xmlns:a16="http://schemas.microsoft.com/office/drawing/2014/main" id="{03129164-FE33-458D-B602-1F21D204483D}"/>
              </a:ext>
            </a:extLst>
          </p:cNvPr>
          <p:cNvSpPr txBox="1"/>
          <p:nvPr/>
        </p:nvSpPr>
        <p:spPr>
          <a:xfrm>
            <a:off x="3259723"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26</a:t>
            </a:r>
          </a:p>
        </p:txBody>
      </p:sp>
      <p:sp>
        <p:nvSpPr>
          <p:cNvPr id="13" name="Rectangle 12">
            <a:extLst>
              <a:ext uri="{FF2B5EF4-FFF2-40B4-BE49-F238E27FC236}">
                <a16:creationId xmlns:a16="http://schemas.microsoft.com/office/drawing/2014/main" id="{142CB2C0-38A0-426A-BEF3-A6AC69467FD0}"/>
              </a:ext>
            </a:extLst>
          </p:cNvPr>
          <p:cNvSpPr>
            <a:spLocks noChangeArrowheads="1"/>
          </p:cNvSpPr>
          <p:nvPr/>
        </p:nvSpPr>
        <p:spPr bwMode="auto">
          <a:xfrm>
            <a:off x="100817" y="1386888"/>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14" name="Rectangle 11">
            <a:extLst>
              <a:ext uri="{FF2B5EF4-FFF2-40B4-BE49-F238E27FC236}">
                <a16:creationId xmlns:a16="http://schemas.microsoft.com/office/drawing/2014/main" id="{FC87F535-F577-49E4-A215-79360F44F66F}"/>
              </a:ext>
            </a:extLst>
          </p:cNvPr>
          <p:cNvSpPr>
            <a:spLocks noChangeArrowheads="1"/>
          </p:cNvSpPr>
          <p:nvPr/>
        </p:nvSpPr>
        <p:spPr bwMode="auto">
          <a:xfrm>
            <a:off x="-38883" y="9921288"/>
            <a:ext cx="6858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5" name="TextBox 14">
            <a:extLst>
              <a:ext uri="{FF2B5EF4-FFF2-40B4-BE49-F238E27FC236}">
                <a16:creationId xmlns:a16="http://schemas.microsoft.com/office/drawing/2014/main" id="{AC10EC94-3189-417E-A1CD-20368BFCCA1E}"/>
              </a:ext>
            </a:extLst>
          </p:cNvPr>
          <p:cNvSpPr txBox="1"/>
          <p:nvPr/>
        </p:nvSpPr>
        <p:spPr>
          <a:xfrm>
            <a:off x="100817" y="911384"/>
            <a:ext cx="6632484" cy="360612"/>
          </a:xfrm>
          <a:prstGeom prst="rect">
            <a:avLst/>
          </a:prstGeom>
          <a:noFill/>
        </p:spPr>
        <p:txBody>
          <a:bodyPr wrap="square" rtlCol="0">
            <a:spAutoFit/>
          </a:bodyPr>
          <a:lstStyle/>
          <a:p>
            <a:pPr>
              <a:lnSpc>
                <a:spcPct val="120000"/>
              </a:lnSpc>
              <a:spcBef>
                <a:spcPts val="1400"/>
              </a:spcBef>
              <a:spcAft>
                <a:spcPts val="400"/>
              </a:spcAft>
            </a:pPr>
            <a:r>
              <a:rPr lang="en-GB" sz="1600" b="1" dirty="0">
                <a:solidFill>
                  <a:srgbClr val="0F9B39"/>
                </a:solidFill>
                <a:latin typeface="Roboto"/>
                <a:ea typeface="Roboto"/>
                <a:cs typeface="Roboto"/>
              </a:rPr>
              <a:t>How to view your messages</a:t>
            </a:r>
            <a:endParaRPr lang="en-GB" sz="1600" b="1" dirty="0">
              <a:solidFill>
                <a:srgbClr val="434343"/>
              </a:solidFill>
              <a:latin typeface="Arial" panose="020B0604020202020204" pitchFamily="34" charset="0"/>
            </a:endParaRPr>
          </a:p>
        </p:txBody>
      </p:sp>
      <p:pic>
        <p:nvPicPr>
          <p:cNvPr id="16" name="image8.png">
            <a:extLst>
              <a:ext uri="{FF2B5EF4-FFF2-40B4-BE49-F238E27FC236}">
                <a16:creationId xmlns:a16="http://schemas.microsoft.com/office/drawing/2014/main" id="{9ADB4B41-68D4-45A0-8257-5229BC3B5AF4}"/>
              </a:ext>
            </a:extLst>
          </p:cNvPr>
          <p:cNvPicPr/>
          <p:nvPr/>
        </p:nvPicPr>
        <p:blipFill>
          <a:blip r:embed="rId3"/>
          <a:srcRect/>
          <a:stretch>
            <a:fillRect/>
          </a:stretch>
        </p:blipFill>
        <p:spPr>
          <a:xfrm>
            <a:off x="384699" y="1602242"/>
            <a:ext cx="2143125" cy="3810000"/>
          </a:xfrm>
          <a:prstGeom prst="rect">
            <a:avLst/>
          </a:prstGeom>
          <a:ln w="9525">
            <a:solidFill>
              <a:srgbClr val="66B368"/>
            </a:solidFill>
            <a:prstDash val="solid"/>
          </a:ln>
        </p:spPr>
      </p:pic>
      <p:pic>
        <p:nvPicPr>
          <p:cNvPr id="17" name="image3.png">
            <a:extLst>
              <a:ext uri="{FF2B5EF4-FFF2-40B4-BE49-F238E27FC236}">
                <a16:creationId xmlns:a16="http://schemas.microsoft.com/office/drawing/2014/main" id="{9B2AA461-04C9-444A-B2B2-844001929736}"/>
              </a:ext>
            </a:extLst>
          </p:cNvPr>
          <p:cNvPicPr/>
          <p:nvPr/>
        </p:nvPicPr>
        <p:blipFill>
          <a:blip r:embed="rId4"/>
          <a:srcRect/>
          <a:stretch>
            <a:fillRect/>
          </a:stretch>
        </p:blipFill>
        <p:spPr>
          <a:xfrm>
            <a:off x="398720" y="5458960"/>
            <a:ext cx="2143125" cy="3810000"/>
          </a:xfrm>
          <a:prstGeom prst="rect">
            <a:avLst/>
          </a:prstGeom>
          <a:ln w="9525">
            <a:solidFill>
              <a:srgbClr val="66B368"/>
            </a:solidFill>
            <a:prstDash val="solid"/>
          </a:ln>
        </p:spPr>
      </p:pic>
    </p:spTree>
    <p:extLst>
      <p:ext uri="{BB962C8B-B14F-4D97-AF65-F5344CB8AC3E}">
        <p14:creationId xmlns:p14="http://schemas.microsoft.com/office/powerpoint/2010/main" val="39795812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5DBF5A73-F241-4E83-9689-82EA3E6EBAEA}"/>
              </a:ext>
            </a:extLst>
          </p:cNvPr>
          <p:cNvSpPr txBox="1">
            <a:spLocks noChangeArrowheads="1"/>
          </p:cNvSpPr>
          <p:nvPr/>
        </p:nvSpPr>
        <p:spPr bwMode="auto">
          <a:xfrm>
            <a:off x="2839747" y="1602242"/>
            <a:ext cx="3240000" cy="203132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lvl="0" defTabSz="914400" eaLnBrk="0" fontAlgn="base" hangingPunct="0">
              <a:spcBef>
                <a:spcPct val="0"/>
              </a:spcBef>
              <a:spcAft>
                <a:spcPct val="0"/>
              </a:spcAft>
            </a:pPr>
            <a:r>
              <a:rPr lang="en-GB" altLang="en-US" sz="1400" dirty="0">
                <a:solidFill>
                  <a:srgbClr val="212529"/>
                </a:solidFill>
                <a:ea typeface="Roboto"/>
              </a:rPr>
              <a:t>The attendance information is displayed on the main App page and shows the overall percentage attendance as a chart with details for authorised and unauthorised absence including a count of late marks. Where an unknown mark is displayed this may be due to the school waiting for confirmation for the reason of the absence.</a:t>
            </a: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sp>
        <p:nvSpPr>
          <p:cNvPr id="3" name="Rectangle 10">
            <a:extLst>
              <a:ext uri="{FF2B5EF4-FFF2-40B4-BE49-F238E27FC236}">
                <a16:creationId xmlns:a16="http://schemas.microsoft.com/office/drawing/2014/main" id="{BD7B0D01-9E90-4596-BD0C-7FAEA168E1FA}"/>
              </a:ext>
            </a:extLst>
          </p:cNvPr>
          <p:cNvSpPr>
            <a:spLocks noChangeArrowheads="1"/>
          </p:cNvSpPr>
          <p:nvPr/>
        </p:nvSpPr>
        <p:spPr bwMode="auto">
          <a:xfrm>
            <a:off x="100817" y="551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11">
            <a:extLst>
              <a:ext uri="{FF2B5EF4-FFF2-40B4-BE49-F238E27FC236}">
                <a16:creationId xmlns:a16="http://schemas.microsoft.com/office/drawing/2014/main" id="{F292F804-7996-45C4-8473-8279A77D8278}"/>
              </a:ext>
            </a:extLst>
          </p:cNvPr>
          <p:cNvSpPr>
            <a:spLocks noChangeArrowheads="1"/>
          </p:cNvSpPr>
          <p:nvPr/>
        </p:nvSpPr>
        <p:spPr bwMode="auto">
          <a:xfrm>
            <a:off x="100817" y="932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5" name="Rectangle 7">
            <a:extLst>
              <a:ext uri="{FF2B5EF4-FFF2-40B4-BE49-F238E27FC236}">
                <a16:creationId xmlns:a16="http://schemas.microsoft.com/office/drawing/2014/main" id="{E8D8C8A7-7E6C-4C35-A302-F067C6FAF038}"/>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6" name="Right Triangle 5">
            <a:extLst>
              <a:ext uri="{FF2B5EF4-FFF2-40B4-BE49-F238E27FC236}">
                <a16:creationId xmlns:a16="http://schemas.microsoft.com/office/drawing/2014/main" id="{D6F76E4C-F3B3-46CE-8852-3196E919116C}"/>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7" name="Right Triangle 6">
            <a:extLst>
              <a:ext uri="{FF2B5EF4-FFF2-40B4-BE49-F238E27FC236}">
                <a16:creationId xmlns:a16="http://schemas.microsoft.com/office/drawing/2014/main" id="{1FEAE9AF-E072-463C-8916-A0886A83821F}"/>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8" name="Right Triangle 7">
            <a:extLst>
              <a:ext uri="{FF2B5EF4-FFF2-40B4-BE49-F238E27FC236}">
                <a16:creationId xmlns:a16="http://schemas.microsoft.com/office/drawing/2014/main" id="{8F70B13B-CF61-4000-A65F-792A78D4116E}"/>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9" name="Picture 8">
            <a:extLst>
              <a:ext uri="{FF2B5EF4-FFF2-40B4-BE49-F238E27FC236}">
                <a16:creationId xmlns:a16="http://schemas.microsoft.com/office/drawing/2014/main" id="{B6D12DB0-51B6-4064-A149-C44A53D1D84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10" name="TextBox 26">
            <a:extLst>
              <a:ext uri="{FF2B5EF4-FFF2-40B4-BE49-F238E27FC236}">
                <a16:creationId xmlns:a16="http://schemas.microsoft.com/office/drawing/2014/main" id="{F3442643-E5CA-428D-B95B-27557EE80E68}"/>
              </a:ext>
            </a:extLst>
          </p:cNvPr>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11" name="TextBox 10">
            <a:extLst>
              <a:ext uri="{FF2B5EF4-FFF2-40B4-BE49-F238E27FC236}">
                <a16:creationId xmlns:a16="http://schemas.microsoft.com/office/drawing/2014/main" id="{E0056956-27F5-4FC5-9285-1A6993ADB969}"/>
              </a:ext>
            </a:extLst>
          </p:cNvPr>
          <p:cNvSpPr txBox="1"/>
          <p:nvPr/>
        </p:nvSpPr>
        <p:spPr>
          <a:xfrm>
            <a:off x="3259723"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27</a:t>
            </a:r>
          </a:p>
        </p:txBody>
      </p:sp>
      <p:sp>
        <p:nvSpPr>
          <p:cNvPr id="12" name="Rectangle 11">
            <a:extLst>
              <a:ext uri="{FF2B5EF4-FFF2-40B4-BE49-F238E27FC236}">
                <a16:creationId xmlns:a16="http://schemas.microsoft.com/office/drawing/2014/main" id="{9F385BAD-B531-42EF-80F2-E9EC40A020F5}"/>
              </a:ext>
            </a:extLst>
          </p:cNvPr>
          <p:cNvSpPr>
            <a:spLocks noChangeArrowheads="1"/>
          </p:cNvSpPr>
          <p:nvPr/>
        </p:nvSpPr>
        <p:spPr bwMode="auto">
          <a:xfrm>
            <a:off x="100817" y="1386888"/>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13" name="Rectangle 11">
            <a:extLst>
              <a:ext uri="{FF2B5EF4-FFF2-40B4-BE49-F238E27FC236}">
                <a16:creationId xmlns:a16="http://schemas.microsoft.com/office/drawing/2014/main" id="{43498076-97EF-4285-B4B2-687EC2248EF7}"/>
              </a:ext>
            </a:extLst>
          </p:cNvPr>
          <p:cNvSpPr>
            <a:spLocks noChangeArrowheads="1"/>
          </p:cNvSpPr>
          <p:nvPr/>
        </p:nvSpPr>
        <p:spPr bwMode="auto">
          <a:xfrm>
            <a:off x="-38883" y="9921288"/>
            <a:ext cx="6858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4" name="TextBox 13">
            <a:extLst>
              <a:ext uri="{FF2B5EF4-FFF2-40B4-BE49-F238E27FC236}">
                <a16:creationId xmlns:a16="http://schemas.microsoft.com/office/drawing/2014/main" id="{98D291DB-6F2F-4916-9D4C-31103BB33BA4}"/>
              </a:ext>
            </a:extLst>
          </p:cNvPr>
          <p:cNvSpPr txBox="1"/>
          <p:nvPr/>
        </p:nvSpPr>
        <p:spPr>
          <a:xfrm>
            <a:off x="100817" y="911384"/>
            <a:ext cx="6632484" cy="360612"/>
          </a:xfrm>
          <a:prstGeom prst="rect">
            <a:avLst/>
          </a:prstGeom>
          <a:noFill/>
        </p:spPr>
        <p:txBody>
          <a:bodyPr wrap="square" rtlCol="0">
            <a:spAutoFit/>
          </a:bodyPr>
          <a:lstStyle/>
          <a:p>
            <a:pPr>
              <a:lnSpc>
                <a:spcPct val="120000"/>
              </a:lnSpc>
              <a:spcBef>
                <a:spcPts val="1400"/>
              </a:spcBef>
              <a:spcAft>
                <a:spcPts val="400"/>
              </a:spcAft>
            </a:pPr>
            <a:r>
              <a:rPr lang="en-GB" sz="1600" b="1" dirty="0">
                <a:solidFill>
                  <a:srgbClr val="0F9B39"/>
                </a:solidFill>
                <a:latin typeface="Roboto"/>
                <a:ea typeface="Roboto"/>
                <a:cs typeface="Roboto"/>
              </a:rPr>
              <a:t>How to view your child's attendance</a:t>
            </a:r>
            <a:endParaRPr lang="en-GB" sz="1600" b="1" dirty="0">
              <a:solidFill>
                <a:srgbClr val="434343"/>
              </a:solidFill>
              <a:latin typeface="Arial" panose="020B0604020202020204" pitchFamily="34" charset="0"/>
            </a:endParaRPr>
          </a:p>
        </p:txBody>
      </p:sp>
      <p:pic>
        <p:nvPicPr>
          <p:cNvPr id="15" name="image7.png">
            <a:extLst>
              <a:ext uri="{FF2B5EF4-FFF2-40B4-BE49-F238E27FC236}">
                <a16:creationId xmlns:a16="http://schemas.microsoft.com/office/drawing/2014/main" id="{CA5A1447-AA4A-4733-BDE1-C7675536F245}"/>
              </a:ext>
            </a:extLst>
          </p:cNvPr>
          <p:cNvPicPr/>
          <p:nvPr/>
        </p:nvPicPr>
        <p:blipFill>
          <a:blip r:embed="rId3"/>
          <a:srcRect/>
          <a:stretch>
            <a:fillRect/>
          </a:stretch>
        </p:blipFill>
        <p:spPr>
          <a:xfrm>
            <a:off x="398720" y="1602242"/>
            <a:ext cx="2143125" cy="3810000"/>
          </a:xfrm>
          <a:prstGeom prst="rect">
            <a:avLst/>
          </a:prstGeom>
          <a:ln w="9525">
            <a:solidFill>
              <a:srgbClr val="66B368"/>
            </a:solidFill>
            <a:prstDash val="solid"/>
          </a:ln>
        </p:spPr>
      </p:pic>
    </p:spTree>
    <p:extLst>
      <p:ext uri="{BB962C8B-B14F-4D97-AF65-F5344CB8AC3E}">
        <p14:creationId xmlns:p14="http://schemas.microsoft.com/office/powerpoint/2010/main" val="38333508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41563" y="-3810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60916" y="-17700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4944709" y="-17560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866479" y="-10874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01426" y="36408"/>
            <a:ext cx="690312" cy="645358"/>
          </a:xfrm>
          <a:prstGeom prst="rect">
            <a:avLst/>
          </a:prstGeom>
        </p:spPr>
      </p:pic>
      <p:sp>
        <p:nvSpPr>
          <p:cNvPr id="4" name="TextBox 26"/>
          <p:cNvSpPr txBox="1">
            <a:spLocks noChangeArrowheads="1"/>
          </p:cNvSpPr>
          <p:nvPr/>
        </p:nvSpPr>
        <p:spPr bwMode="auto">
          <a:xfrm>
            <a:off x="59254" y="146479"/>
            <a:ext cx="6267450"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kumimoji="0" lang="en-US" altLang="en-US" sz="2400" b="1" i="0" u="none" strike="noStrike" cap="none" normalizeH="0" baseline="0" dirty="0">
                <a:ln>
                  <a:noFill/>
                </a:ln>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Notes</a:t>
            </a:r>
            <a:endParaRPr kumimoji="0" lang="en-US" altLang="en-US"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15" name="TextBox 14"/>
          <p:cNvSpPr txBox="1"/>
          <p:nvPr/>
        </p:nvSpPr>
        <p:spPr>
          <a:xfrm>
            <a:off x="3298195" y="96443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28</a:t>
            </a:r>
          </a:p>
        </p:txBody>
      </p:sp>
      <p:graphicFrame>
        <p:nvGraphicFramePr>
          <p:cNvPr id="18" name="Table 17"/>
          <p:cNvGraphicFramePr>
            <a:graphicFrameLocks noGrp="1"/>
          </p:cNvGraphicFramePr>
          <p:nvPr>
            <p:extLst/>
          </p:nvPr>
        </p:nvGraphicFramePr>
        <p:xfrm>
          <a:off x="147077" y="1084105"/>
          <a:ext cx="6480720" cy="8386568"/>
        </p:xfrm>
        <a:graphic>
          <a:graphicData uri="http://schemas.openxmlformats.org/drawingml/2006/table">
            <a:tbl>
              <a:tblPr firstRow="1" bandRow="1"/>
              <a:tblGrid>
                <a:gridCol w="6480720">
                  <a:extLst>
                    <a:ext uri="{9D8B030D-6E8A-4147-A177-3AD203B41FA5}">
                      <a16:colId xmlns:a16="http://schemas.microsoft.com/office/drawing/2014/main" val="20000"/>
                    </a:ext>
                  </a:extLst>
                </a:gridCol>
              </a:tblGrid>
              <a:tr h="289192">
                <a:tc>
                  <a:txBody>
                    <a:bodyPr/>
                    <a:lstStyle>
                      <a:lvl1pPr marL="0" algn="l" defTabSz="685800" rtl="0" eaLnBrk="1" latinLnBrk="0" hangingPunct="1">
                        <a:defRPr sz="1350" b="1" kern="1200">
                          <a:solidFill>
                            <a:schemeClr val="dk1"/>
                          </a:solidFill>
                          <a:latin typeface="Calibri"/>
                        </a:defRPr>
                      </a:lvl1pPr>
                      <a:lvl2pPr marL="342900" algn="l" defTabSz="685800" rtl="0" eaLnBrk="1" latinLnBrk="0" hangingPunct="1">
                        <a:defRPr sz="1350" b="1" kern="1200">
                          <a:solidFill>
                            <a:schemeClr val="dk1"/>
                          </a:solidFill>
                          <a:latin typeface="Calibri"/>
                        </a:defRPr>
                      </a:lvl2pPr>
                      <a:lvl3pPr marL="685800" algn="l" defTabSz="685800" rtl="0" eaLnBrk="1" latinLnBrk="0" hangingPunct="1">
                        <a:defRPr sz="1350" b="1" kern="1200">
                          <a:solidFill>
                            <a:schemeClr val="dk1"/>
                          </a:solidFill>
                          <a:latin typeface="Calibri"/>
                        </a:defRPr>
                      </a:lvl3pPr>
                      <a:lvl4pPr marL="1028700" algn="l" defTabSz="685800" rtl="0" eaLnBrk="1" latinLnBrk="0" hangingPunct="1">
                        <a:defRPr sz="1350" b="1" kern="1200">
                          <a:solidFill>
                            <a:schemeClr val="dk1"/>
                          </a:solidFill>
                          <a:latin typeface="Calibri"/>
                        </a:defRPr>
                      </a:lvl4pPr>
                      <a:lvl5pPr marL="1371600" algn="l" defTabSz="685800" rtl="0" eaLnBrk="1" latinLnBrk="0" hangingPunct="1">
                        <a:defRPr sz="1350" b="1" kern="1200">
                          <a:solidFill>
                            <a:schemeClr val="dk1"/>
                          </a:solidFill>
                          <a:latin typeface="Calibri"/>
                        </a:defRPr>
                      </a:lvl5pPr>
                      <a:lvl6pPr marL="1714500" algn="l" defTabSz="685800" rtl="0" eaLnBrk="1" latinLnBrk="0" hangingPunct="1">
                        <a:defRPr sz="1350" b="1" kern="1200">
                          <a:solidFill>
                            <a:schemeClr val="dk1"/>
                          </a:solidFill>
                          <a:latin typeface="Calibri"/>
                        </a:defRPr>
                      </a:lvl6pPr>
                      <a:lvl7pPr marL="2057400" algn="l" defTabSz="685800" rtl="0" eaLnBrk="1" latinLnBrk="0" hangingPunct="1">
                        <a:defRPr sz="1350" b="1" kern="1200">
                          <a:solidFill>
                            <a:schemeClr val="dk1"/>
                          </a:solidFill>
                          <a:latin typeface="Calibri"/>
                        </a:defRPr>
                      </a:lvl7pPr>
                      <a:lvl8pPr marL="2400300" algn="l" defTabSz="685800" rtl="0" eaLnBrk="1" latinLnBrk="0" hangingPunct="1">
                        <a:defRPr sz="1350" b="1" kern="1200">
                          <a:solidFill>
                            <a:schemeClr val="dk1"/>
                          </a:solidFill>
                          <a:latin typeface="Calibri"/>
                        </a:defRPr>
                      </a:lvl8pPr>
                      <a:lvl9pPr marL="2743200" algn="l" defTabSz="685800" rtl="0" eaLnBrk="1" latinLnBrk="0" hangingPunct="1">
                        <a:defRPr sz="1350" b="1"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0"/>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1"/>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2"/>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3"/>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4"/>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5"/>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6"/>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7"/>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8"/>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9"/>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0"/>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1"/>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2"/>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3"/>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4"/>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5"/>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6"/>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7"/>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8"/>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9"/>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20"/>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21"/>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22"/>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23"/>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24"/>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ap="flat" cmpd="sng" algn="ctr">
                      <a:solidFill>
                        <a:srgbClr val="9BBB59"/>
                      </a:solidFill>
                      <a:prstDash val="solid"/>
                      <a:round/>
                      <a:headEnd type="none" w="med" len="med"/>
                      <a:tailEnd type="none" w="med" len="med"/>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25"/>
                  </a:ext>
                </a:extLst>
              </a:tr>
              <a:tr h="289192">
                <a:tc>
                  <a:txBody>
                    <a:bodyPr/>
                    <a:lstStyle/>
                    <a:p>
                      <a:endParaRPr lang="en-GB" sz="1000" dirty="0"/>
                    </a:p>
                  </a:txBody>
                  <a:tcPr>
                    <a:lnL w="12700" cmpd="sng">
                      <a:solidFill>
                        <a:srgbClr val="9BBB59"/>
                      </a:solidFill>
                    </a:lnL>
                    <a:lnR w="12700" cmpd="sng">
                      <a:solidFill>
                        <a:srgbClr val="9BBB59"/>
                      </a:solidFill>
                    </a:lnR>
                    <a:lnT w="12700" cmpd="sng">
                      <a:solidFill>
                        <a:srgbClr val="9BBB59"/>
                      </a:solidFill>
                    </a:lnT>
                    <a:lnB w="12700" cap="flat" cmpd="sng" algn="ctr">
                      <a:solidFill>
                        <a:srgbClr val="9BBB59"/>
                      </a:solidFill>
                      <a:prstDash val="solid"/>
                      <a:round/>
                      <a:headEnd type="none" w="med" len="med"/>
                      <a:tailEnd type="none" w="med" len="med"/>
                    </a:lnB>
                    <a:lnTlToBr w="12700" cmpd="sng">
                      <a:noFill/>
                      <a:prstDash val="solid"/>
                    </a:lnTlToBr>
                    <a:lnBlToTr w="12700" cmpd="sng">
                      <a:noFill/>
                      <a:prstDash val="solid"/>
                    </a:lnBlToTr>
                    <a:solidFill>
                      <a:srgbClr val="EFF3EA"/>
                    </a:solidFill>
                  </a:tcPr>
                </a:tc>
                <a:extLst>
                  <a:ext uri="{0D108BD9-81ED-4DB2-BD59-A6C34878D82A}">
                    <a16:rowId xmlns:a16="http://schemas.microsoft.com/office/drawing/2014/main" val="1942247456"/>
                  </a:ext>
                </a:extLst>
              </a:tr>
              <a:tr h="289192">
                <a:tc>
                  <a:txBody>
                    <a:bodyPr/>
                    <a:lstStyle/>
                    <a:p>
                      <a:endParaRPr lang="en-GB" sz="1000" dirty="0"/>
                    </a:p>
                  </a:txBody>
                  <a:tcPr>
                    <a:lnL w="12700" cmpd="sng">
                      <a:solidFill>
                        <a:srgbClr val="9BBB59"/>
                      </a:solidFill>
                    </a:lnL>
                    <a:lnR w="12700" cmpd="sng">
                      <a:solidFill>
                        <a:srgbClr val="9BBB59"/>
                      </a:solidFill>
                    </a:lnR>
                    <a:lnT w="12700" cmpd="sng">
                      <a:solidFill>
                        <a:srgbClr val="9BBB59"/>
                      </a:solidFill>
                    </a:lnT>
                    <a:lnB w="12700" cap="flat" cmpd="sng" algn="ctr">
                      <a:solidFill>
                        <a:srgbClr val="9BBB59"/>
                      </a:solidFill>
                      <a:prstDash val="solid"/>
                      <a:round/>
                      <a:headEnd type="none" w="med" len="med"/>
                      <a:tailEnd type="none" w="med" len="med"/>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2577880252"/>
                  </a:ext>
                </a:extLst>
              </a:tr>
              <a:tr h="289192">
                <a:tc>
                  <a:txBody>
                    <a:body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EFF3EA"/>
                    </a:solidFill>
                  </a:tcPr>
                </a:tc>
                <a:extLst>
                  <a:ext uri="{0D108BD9-81ED-4DB2-BD59-A6C34878D82A}">
                    <a16:rowId xmlns:a16="http://schemas.microsoft.com/office/drawing/2014/main" val="195121142"/>
                  </a:ext>
                </a:extLst>
              </a:tr>
            </a:tbl>
          </a:graphicData>
        </a:graphic>
      </p:graphicFrame>
    </p:spTree>
    <p:extLst>
      <p:ext uri="{BB962C8B-B14F-4D97-AF65-F5344CB8AC3E}">
        <p14:creationId xmlns:p14="http://schemas.microsoft.com/office/powerpoint/2010/main" val="3524322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41563" y="-3810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60916" y="-17700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4944709" y="-17560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866479" y="-10874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01426" y="36408"/>
            <a:ext cx="690312" cy="645358"/>
          </a:xfrm>
          <a:prstGeom prst="rect">
            <a:avLst/>
          </a:prstGeom>
        </p:spPr>
      </p:pic>
      <p:sp>
        <p:nvSpPr>
          <p:cNvPr id="4" name="TextBox 26"/>
          <p:cNvSpPr txBox="1">
            <a:spLocks noChangeArrowheads="1"/>
          </p:cNvSpPr>
          <p:nvPr/>
        </p:nvSpPr>
        <p:spPr bwMode="auto">
          <a:xfrm>
            <a:off x="59254" y="146479"/>
            <a:ext cx="6267450"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kumimoji="0" lang="en-US" altLang="en-US" sz="2400" b="1" i="0" u="none" strike="noStrike" cap="none" normalizeH="0" baseline="0" dirty="0">
                <a:ln>
                  <a:noFill/>
                </a:ln>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Notes</a:t>
            </a:r>
            <a:endParaRPr kumimoji="0" lang="en-US" altLang="en-US"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15" name="TextBox 14"/>
          <p:cNvSpPr txBox="1"/>
          <p:nvPr/>
        </p:nvSpPr>
        <p:spPr>
          <a:xfrm>
            <a:off x="3259723" y="96443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29</a:t>
            </a:r>
          </a:p>
        </p:txBody>
      </p:sp>
      <p:graphicFrame>
        <p:nvGraphicFramePr>
          <p:cNvPr id="18" name="Table 17"/>
          <p:cNvGraphicFramePr>
            <a:graphicFrameLocks noGrp="1"/>
          </p:cNvGraphicFramePr>
          <p:nvPr>
            <p:extLst/>
          </p:nvPr>
        </p:nvGraphicFramePr>
        <p:xfrm>
          <a:off x="147077" y="1084105"/>
          <a:ext cx="6480720" cy="8386568"/>
        </p:xfrm>
        <a:graphic>
          <a:graphicData uri="http://schemas.openxmlformats.org/drawingml/2006/table">
            <a:tbl>
              <a:tblPr firstRow="1" bandRow="1"/>
              <a:tblGrid>
                <a:gridCol w="6480720">
                  <a:extLst>
                    <a:ext uri="{9D8B030D-6E8A-4147-A177-3AD203B41FA5}">
                      <a16:colId xmlns:a16="http://schemas.microsoft.com/office/drawing/2014/main" val="20000"/>
                    </a:ext>
                  </a:extLst>
                </a:gridCol>
              </a:tblGrid>
              <a:tr h="289192">
                <a:tc>
                  <a:txBody>
                    <a:bodyPr/>
                    <a:lstStyle>
                      <a:lvl1pPr marL="0" algn="l" defTabSz="685800" rtl="0" eaLnBrk="1" latinLnBrk="0" hangingPunct="1">
                        <a:defRPr sz="1350" b="1" kern="1200">
                          <a:solidFill>
                            <a:schemeClr val="dk1"/>
                          </a:solidFill>
                          <a:latin typeface="Calibri"/>
                        </a:defRPr>
                      </a:lvl1pPr>
                      <a:lvl2pPr marL="342900" algn="l" defTabSz="685800" rtl="0" eaLnBrk="1" latinLnBrk="0" hangingPunct="1">
                        <a:defRPr sz="1350" b="1" kern="1200">
                          <a:solidFill>
                            <a:schemeClr val="dk1"/>
                          </a:solidFill>
                          <a:latin typeface="Calibri"/>
                        </a:defRPr>
                      </a:lvl2pPr>
                      <a:lvl3pPr marL="685800" algn="l" defTabSz="685800" rtl="0" eaLnBrk="1" latinLnBrk="0" hangingPunct="1">
                        <a:defRPr sz="1350" b="1" kern="1200">
                          <a:solidFill>
                            <a:schemeClr val="dk1"/>
                          </a:solidFill>
                          <a:latin typeface="Calibri"/>
                        </a:defRPr>
                      </a:lvl3pPr>
                      <a:lvl4pPr marL="1028700" algn="l" defTabSz="685800" rtl="0" eaLnBrk="1" latinLnBrk="0" hangingPunct="1">
                        <a:defRPr sz="1350" b="1" kern="1200">
                          <a:solidFill>
                            <a:schemeClr val="dk1"/>
                          </a:solidFill>
                          <a:latin typeface="Calibri"/>
                        </a:defRPr>
                      </a:lvl4pPr>
                      <a:lvl5pPr marL="1371600" algn="l" defTabSz="685800" rtl="0" eaLnBrk="1" latinLnBrk="0" hangingPunct="1">
                        <a:defRPr sz="1350" b="1" kern="1200">
                          <a:solidFill>
                            <a:schemeClr val="dk1"/>
                          </a:solidFill>
                          <a:latin typeface="Calibri"/>
                        </a:defRPr>
                      </a:lvl5pPr>
                      <a:lvl6pPr marL="1714500" algn="l" defTabSz="685800" rtl="0" eaLnBrk="1" latinLnBrk="0" hangingPunct="1">
                        <a:defRPr sz="1350" b="1" kern="1200">
                          <a:solidFill>
                            <a:schemeClr val="dk1"/>
                          </a:solidFill>
                          <a:latin typeface="Calibri"/>
                        </a:defRPr>
                      </a:lvl6pPr>
                      <a:lvl7pPr marL="2057400" algn="l" defTabSz="685800" rtl="0" eaLnBrk="1" latinLnBrk="0" hangingPunct="1">
                        <a:defRPr sz="1350" b="1" kern="1200">
                          <a:solidFill>
                            <a:schemeClr val="dk1"/>
                          </a:solidFill>
                          <a:latin typeface="Calibri"/>
                        </a:defRPr>
                      </a:lvl7pPr>
                      <a:lvl8pPr marL="2400300" algn="l" defTabSz="685800" rtl="0" eaLnBrk="1" latinLnBrk="0" hangingPunct="1">
                        <a:defRPr sz="1350" b="1" kern="1200">
                          <a:solidFill>
                            <a:schemeClr val="dk1"/>
                          </a:solidFill>
                          <a:latin typeface="Calibri"/>
                        </a:defRPr>
                      </a:lvl8pPr>
                      <a:lvl9pPr marL="2743200" algn="l" defTabSz="685800" rtl="0" eaLnBrk="1" latinLnBrk="0" hangingPunct="1">
                        <a:defRPr sz="1350" b="1"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0"/>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1"/>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2"/>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3"/>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4"/>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5"/>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6"/>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7"/>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8"/>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9"/>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0"/>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1"/>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2"/>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3"/>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4"/>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5"/>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6"/>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7"/>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8"/>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9"/>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20"/>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21"/>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22"/>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23"/>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24"/>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ap="flat" cmpd="sng" algn="ctr">
                      <a:solidFill>
                        <a:srgbClr val="9BBB59"/>
                      </a:solidFill>
                      <a:prstDash val="solid"/>
                      <a:round/>
                      <a:headEnd type="none" w="med" len="med"/>
                      <a:tailEnd type="none" w="med" len="med"/>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25"/>
                  </a:ext>
                </a:extLst>
              </a:tr>
              <a:tr h="289192">
                <a:tc>
                  <a:txBody>
                    <a:bodyPr/>
                    <a:lstStyle/>
                    <a:p>
                      <a:endParaRPr lang="en-GB" sz="1000" dirty="0"/>
                    </a:p>
                  </a:txBody>
                  <a:tcPr>
                    <a:lnL w="12700" cmpd="sng">
                      <a:solidFill>
                        <a:srgbClr val="9BBB59"/>
                      </a:solidFill>
                    </a:lnL>
                    <a:lnR w="12700" cmpd="sng">
                      <a:solidFill>
                        <a:srgbClr val="9BBB59"/>
                      </a:solidFill>
                    </a:lnR>
                    <a:lnT w="12700" cmpd="sng">
                      <a:solidFill>
                        <a:srgbClr val="9BBB59"/>
                      </a:solidFill>
                    </a:lnT>
                    <a:lnB w="12700" cap="flat" cmpd="sng" algn="ctr">
                      <a:solidFill>
                        <a:srgbClr val="9BBB59"/>
                      </a:solidFill>
                      <a:prstDash val="solid"/>
                      <a:round/>
                      <a:headEnd type="none" w="med" len="med"/>
                      <a:tailEnd type="none" w="med" len="med"/>
                    </a:lnB>
                    <a:lnTlToBr w="12700" cmpd="sng">
                      <a:noFill/>
                      <a:prstDash val="solid"/>
                    </a:lnTlToBr>
                    <a:lnBlToTr w="12700" cmpd="sng">
                      <a:noFill/>
                      <a:prstDash val="solid"/>
                    </a:lnBlToTr>
                    <a:solidFill>
                      <a:srgbClr val="EFF3EA"/>
                    </a:solidFill>
                  </a:tcPr>
                </a:tc>
                <a:extLst>
                  <a:ext uri="{0D108BD9-81ED-4DB2-BD59-A6C34878D82A}">
                    <a16:rowId xmlns:a16="http://schemas.microsoft.com/office/drawing/2014/main" val="1942247456"/>
                  </a:ext>
                </a:extLst>
              </a:tr>
              <a:tr h="289192">
                <a:tc>
                  <a:txBody>
                    <a:bodyPr/>
                    <a:lstStyle/>
                    <a:p>
                      <a:endParaRPr lang="en-GB" sz="1000" dirty="0"/>
                    </a:p>
                  </a:txBody>
                  <a:tcPr>
                    <a:lnL w="12700" cmpd="sng">
                      <a:solidFill>
                        <a:srgbClr val="9BBB59"/>
                      </a:solidFill>
                    </a:lnL>
                    <a:lnR w="12700" cmpd="sng">
                      <a:solidFill>
                        <a:srgbClr val="9BBB59"/>
                      </a:solidFill>
                    </a:lnR>
                    <a:lnT w="12700" cmpd="sng">
                      <a:solidFill>
                        <a:srgbClr val="9BBB59"/>
                      </a:solidFill>
                    </a:lnT>
                    <a:lnB w="12700" cap="flat" cmpd="sng" algn="ctr">
                      <a:solidFill>
                        <a:srgbClr val="9BBB59"/>
                      </a:solidFill>
                      <a:prstDash val="solid"/>
                      <a:round/>
                      <a:headEnd type="none" w="med" len="med"/>
                      <a:tailEnd type="none" w="med" len="med"/>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2577880252"/>
                  </a:ext>
                </a:extLst>
              </a:tr>
              <a:tr h="289192">
                <a:tc>
                  <a:txBody>
                    <a:body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EFF3EA"/>
                    </a:solidFill>
                  </a:tcPr>
                </a:tc>
                <a:extLst>
                  <a:ext uri="{0D108BD9-81ED-4DB2-BD59-A6C34878D82A}">
                    <a16:rowId xmlns:a16="http://schemas.microsoft.com/office/drawing/2014/main" val="195121142"/>
                  </a:ext>
                </a:extLst>
              </a:tr>
            </a:tbl>
          </a:graphicData>
        </a:graphic>
      </p:graphicFrame>
    </p:spTree>
    <p:extLst>
      <p:ext uri="{BB962C8B-B14F-4D97-AF65-F5344CB8AC3E}">
        <p14:creationId xmlns:p14="http://schemas.microsoft.com/office/powerpoint/2010/main" val="188813726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1458</TotalTime>
  <Words>6462</Words>
  <Application>Microsoft Office PowerPoint</Application>
  <PresentationFormat>A4 Paper (210x297 mm)</PresentationFormat>
  <Paragraphs>1053</Paragraphs>
  <Slides>30</Slides>
  <Notes>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30</vt:i4>
      </vt:variant>
    </vt:vector>
  </HeadingPairs>
  <TitlesOfParts>
    <vt:vector size="42" baseType="lpstr">
      <vt:lpstr>Adobe Heiti Std R</vt:lpstr>
      <vt:lpstr>Arial</vt:lpstr>
      <vt:lpstr>Calibri</vt:lpstr>
      <vt:lpstr>Calibri Light</vt:lpstr>
      <vt:lpstr>Gill Sans MT</vt:lpstr>
      <vt:lpstr>Noto Sans Symbols</vt:lpstr>
      <vt:lpstr>Roboto</vt:lpstr>
      <vt:lpstr>Symbol</vt:lpstr>
      <vt:lpstr>Tahoma</vt:lpstr>
      <vt:lpstr>Tahoma-Bold</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Manning</dc:creator>
  <cp:lastModifiedBy>Andre Charlemagne</cp:lastModifiedBy>
  <cp:revision>94</cp:revision>
  <cp:lastPrinted>2021-10-14T11:46:36Z</cp:lastPrinted>
  <dcterms:created xsi:type="dcterms:W3CDTF">2019-09-10T14:02:31Z</dcterms:created>
  <dcterms:modified xsi:type="dcterms:W3CDTF">2021-10-14T12:47:58Z</dcterms:modified>
</cp:coreProperties>
</file>