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90" r:id="rId3"/>
    <p:sldId id="259" r:id="rId4"/>
    <p:sldId id="292" r:id="rId5"/>
    <p:sldId id="302" r:id="rId6"/>
    <p:sldId id="301" r:id="rId7"/>
    <p:sldId id="300" r:id="rId8"/>
    <p:sldId id="295" r:id="rId9"/>
    <p:sldId id="299" r:id="rId10"/>
    <p:sldId id="298" r:id="rId11"/>
    <p:sldId id="297" r:id="rId12"/>
    <p:sldId id="296" r:id="rId13"/>
    <p:sldId id="279" r:id="rId14"/>
    <p:sldId id="276" r:id="rId15"/>
    <p:sldId id="294" r:id="rId16"/>
    <p:sldId id="286" r:id="rId17"/>
    <p:sldId id="293" r:id="rId18"/>
    <p:sldId id="261" r:id="rId19"/>
    <p:sldId id="268" r:id="rId20"/>
    <p:sldId id="264" r:id="rId21"/>
    <p:sldId id="265" r:id="rId22"/>
    <p:sldId id="266" r:id="rId23"/>
    <p:sldId id="267" r:id="rId24"/>
    <p:sldId id="303" r:id="rId25"/>
    <p:sldId id="304" r:id="rId26"/>
    <p:sldId id="305" r:id="rId27"/>
    <p:sldId id="306" r:id="rId28"/>
    <p:sldId id="307" r:id="rId29"/>
    <p:sldId id="272" r:id="rId30"/>
    <p:sldId id="273" r:id="rId31"/>
    <p:sldId id="308" r:id="rId32"/>
  </p:sldIdLst>
  <p:sldSz cx="6858000" cy="9906000" type="A4"/>
  <p:notesSz cx="7023100" cy="101584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ABAB"/>
    <a:srgbClr val="D09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97" autoAdjust="0"/>
    <p:restoredTop sz="94660"/>
  </p:normalViewPr>
  <p:slideViewPr>
    <p:cSldViewPr snapToGrid="0" showGuides="1">
      <p:cViewPr>
        <p:scale>
          <a:sx n="90" d="100"/>
          <a:sy n="90" d="100"/>
        </p:scale>
        <p:origin x="1488" y="486"/>
      </p:cViewPr>
      <p:guideLst>
        <p:guide orient="horz" pos="3120"/>
        <p:guide pos="2160"/>
      </p:guideLst>
    </p:cSldViewPr>
  </p:slideViewPr>
  <p:notesTextViewPr>
    <p:cViewPr>
      <p:scale>
        <a:sx n="1" d="1"/>
        <a:sy n="1" d="1"/>
      </p:scale>
      <p:origin x="0" y="0"/>
    </p:cViewPr>
  </p:notesTextViewPr>
  <p:sorterViewPr>
    <p:cViewPr>
      <p:scale>
        <a:sx n="200" d="100"/>
        <a:sy n="200" d="100"/>
      </p:scale>
      <p:origin x="0" y="-343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955121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103467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92640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93EAD9-0A53-4456-A6B9-C035B4941140}"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2323508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93EAD9-0A53-4456-A6B9-C035B4941140}" type="datetimeFigureOut">
              <a:rPr lang="en-GB" smtClean="0"/>
              <a:t>14/10/2021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24586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93EAD9-0A53-4456-A6B9-C035B4941140}" type="datetimeFigureOut">
              <a:rPr lang="en-GB" smtClean="0"/>
              <a:t>14/10/2021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195033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93EAD9-0A53-4456-A6B9-C035B4941140}" type="datetimeFigureOut">
              <a:rPr lang="en-GB" smtClean="0"/>
              <a:t>14/10/2021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176498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D93EAD9-0A53-4456-A6B9-C035B4941140}"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1292763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D93EAD9-0A53-4456-A6B9-C035B4941140}"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2779501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3780709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3EAD9-0A53-4456-A6B9-C035B4941140}"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5EC49-F7CF-47BC-8D07-4B828922802E}" type="slidenum">
              <a:rPr lang="en-GB" smtClean="0"/>
              <a:t>‹#›</a:t>
            </a:fld>
            <a:endParaRPr lang="en-GB"/>
          </a:p>
        </p:txBody>
      </p:sp>
    </p:spTree>
    <p:extLst>
      <p:ext uri="{BB962C8B-B14F-4D97-AF65-F5344CB8AC3E}">
        <p14:creationId xmlns:p14="http://schemas.microsoft.com/office/powerpoint/2010/main" val="939734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D93EAD9-0A53-4456-A6B9-C035B4941140}" type="datetimeFigureOut">
              <a:rPr lang="en-GB" smtClean="0"/>
              <a:t>14/10/2021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2C5EC49-F7CF-47BC-8D07-4B828922802E}" type="slidenum">
              <a:rPr lang="en-GB" smtClean="0"/>
              <a:t>‹#›</a:t>
            </a:fld>
            <a:endParaRPr lang="en-GB"/>
          </a:p>
        </p:txBody>
      </p:sp>
    </p:spTree>
    <p:extLst>
      <p:ext uri="{BB962C8B-B14F-4D97-AF65-F5344CB8AC3E}">
        <p14:creationId xmlns:p14="http://schemas.microsoft.com/office/powerpoint/2010/main" val="23770618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gif"/><Relationship Id="rId5" Type="http://schemas.openxmlformats.org/officeDocument/2006/relationships/image" Target="../media/image6.pn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8CE93057-63A2-4054-ABE4-0ABA44D4D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218" y="1238705"/>
            <a:ext cx="7302436" cy="7227411"/>
          </a:xfrm>
          <a:prstGeom prst="rect">
            <a:avLst/>
          </a:prstGeom>
        </p:spPr>
      </p:pic>
      <p:sp>
        <p:nvSpPr>
          <p:cNvPr id="33"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4" name="Rectangle 9"/>
          <p:cNvSpPr>
            <a:spLocks noChangeArrowheads="1"/>
          </p:cNvSpPr>
          <p:nvPr/>
        </p:nvSpPr>
        <p:spPr bwMode="auto">
          <a:xfrm>
            <a:off x="0" y="4572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029325" algn="l"/>
              </a:tabLst>
              <a:defRPr>
                <a:solidFill>
                  <a:schemeClr val="tx1"/>
                </a:solidFill>
                <a:latin typeface="Arial" panose="020B0604020202020204" pitchFamily="34" charset="0"/>
              </a:defRPr>
            </a:lvl1pPr>
            <a:lvl2pPr eaLnBrk="0" fontAlgn="base" hangingPunct="0">
              <a:spcBef>
                <a:spcPct val="0"/>
              </a:spcBef>
              <a:spcAft>
                <a:spcPct val="0"/>
              </a:spcAft>
              <a:tabLst>
                <a:tab pos="6029325" algn="l"/>
              </a:tabLst>
              <a:defRPr>
                <a:solidFill>
                  <a:schemeClr val="tx1"/>
                </a:solidFill>
                <a:latin typeface="Arial" panose="020B0604020202020204" pitchFamily="34" charset="0"/>
              </a:defRPr>
            </a:lvl2pPr>
            <a:lvl3pPr eaLnBrk="0" fontAlgn="base" hangingPunct="0">
              <a:spcBef>
                <a:spcPct val="0"/>
              </a:spcBef>
              <a:spcAft>
                <a:spcPct val="0"/>
              </a:spcAft>
              <a:tabLst>
                <a:tab pos="6029325" algn="l"/>
              </a:tabLst>
              <a:defRPr>
                <a:solidFill>
                  <a:schemeClr val="tx1"/>
                </a:solidFill>
                <a:latin typeface="Arial" panose="020B0604020202020204" pitchFamily="34" charset="0"/>
              </a:defRPr>
            </a:lvl3pPr>
            <a:lvl4pPr eaLnBrk="0" fontAlgn="base" hangingPunct="0">
              <a:spcBef>
                <a:spcPct val="0"/>
              </a:spcBef>
              <a:spcAft>
                <a:spcPct val="0"/>
              </a:spcAft>
              <a:tabLst>
                <a:tab pos="6029325" algn="l"/>
              </a:tabLst>
              <a:defRPr>
                <a:solidFill>
                  <a:schemeClr val="tx1"/>
                </a:solidFill>
                <a:latin typeface="Arial" panose="020B0604020202020204" pitchFamily="34" charset="0"/>
              </a:defRPr>
            </a:lvl4pPr>
            <a:lvl5pPr eaLnBrk="0" fontAlgn="base" hangingPunct="0">
              <a:spcBef>
                <a:spcPct val="0"/>
              </a:spcBef>
              <a:spcAft>
                <a:spcPct val="0"/>
              </a:spcAft>
              <a:tabLst>
                <a:tab pos="6029325" algn="l"/>
              </a:tabLst>
              <a:defRPr>
                <a:solidFill>
                  <a:schemeClr val="tx1"/>
                </a:solidFill>
                <a:latin typeface="Arial" panose="020B0604020202020204" pitchFamily="34" charset="0"/>
              </a:defRPr>
            </a:lvl5pPr>
            <a:lvl6pPr eaLnBrk="0" fontAlgn="base" hangingPunct="0">
              <a:spcBef>
                <a:spcPct val="0"/>
              </a:spcBef>
              <a:spcAft>
                <a:spcPct val="0"/>
              </a:spcAft>
              <a:tabLst>
                <a:tab pos="6029325" algn="l"/>
              </a:tabLst>
              <a:defRPr>
                <a:solidFill>
                  <a:schemeClr val="tx1"/>
                </a:solidFill>
                <a:latin typeface="Arial" panose="020B0604020202020204" pitchFamily="34" charset="0"/>
              </a:defRPr>
            </a:lvl6pPr>
            <a:lvl7pPr eaLnBrk="0" fontAlgn="base" hangingPunct="0">
              <a:spcBef>
                <a:spcPct val="0"/>
              </a:spcBef>
              <a:spcAft>
                <a:spcPct val="0"/>
              </a:spcAft>
              <a:tabLst>
                <a:tab pos="6029325" algn="l"/>
              </a:tabLst>
              <a:defRPr>
                <a:solidFill>
                  <a:schemeClr val="tx1"/>
                </a:solidFill>
                <a:latin typeface="Arial" panose="020B0604020202020204" pitchFamily="34" charset="0"/>
              </a:defRPr>
            </a:lvl7pPr>
            <a:lvl8pPr eaLnBrk="0" fontAlgn="base" hangingPunct="0">
              <a:spcBef>
                <a:spcPct val="0"/>
              </a:spcBef>
              <a:spcAft>
                <a:spcPct val="0"/>
              </a:spcAft>
              <a:tabLst>
                <a:tab pos="6029325" algn="l"/>
              </a:tabLst>
              <a:defRPr>
                <a:solidFill>
                  <a:schemeClr val="tx1"/>
                </a:solidFill>
                <a:latin typeface="Arial" panose="020B0604020202020204" pitchFamily="34" charset="0"/>
              </a:defRPr>
            </a:lvl8pPr>
            <a:lvl9pPr eaLnBrk="0" fontAlgn="base" hangingPunct="0">
              <a:spcBef>
                <a:spcPct val="0"/>
              </a:spcBef>
              <a:spcAft>
                <a:spcPct val="0"/>
              </a:spcAft>
              <a:tabLst>
                <a:tab pos="602932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029325" algn="l"/>
              </a:tabLst>
            </a:pP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r>
              <a:rPr kumimoji="0" lang="en-GB" altLang="en-US" sz="12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6029325"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5" name="Right Triangle 34"/>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6" name="Right Triangle 35"/>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7" name="Right Triangle 36"/>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grpSp>
        <p:nvGrpSpPr>
          <p:cNvPr id="39" name="Group 38"/>
          <p:cNvGrpSpPr/>
          <p:nvPr/>
        </p:nvGrpSpPr>
        <p:grpSpPr>
          <a:xfrm flipH="1" flipV="1">
            <a:off x="-10020619" y="457200"/>
            <a:ext cx="19261521" cy="10747084"/>
            <a:chOff x="-1789991" y="2903916"/>
            <a:chExt cx="17955438" cy="9704591"/>
          </a:xfrm>
        </p:grpSpPr>
        <p:sp>
          <p:nvSpPr>
            <p:cNvPr id="40" name="Right Triangle 39"/>
            <p:cNvSpPr/>
            <p:nvPr/>
          </p:nvSpPr>
          <p:spPr>
            <a:xfrm rot="2009829" flipV="1">
              <a:off x="-1789991" y="295197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41" name="Right Triangle 40"/>
            <p:cNvSpPr/>
            <p:nvPr/>
          </p:nvSpPr>
          <p:spPr>
            <a:xfrm rot="20839862" flipH="1" flipV="1">
              <a:off x="5138672" y="2910152"/>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42" name="Right Triangle 41"/>
            <p:cNvSpPr/>
            <p:nvPr/>
          </p:nvSpPr>
          <p:spPr>
            <a:xfrm rot="19616335" flipH="1" flipV="1">
              <a:off x="3403245" y="2903916"/>
              <a:ext cx="1970307" cy="3120397"/>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grpSp>
      <p:sp>
        <p:nvSpPr>
          <p:cNvPr id="43" name="TextBox 26"/>
          <p:cNvSpPr txBox="1">
            <a:spLocks noChangeArrowheads="1"/>
          </p:cNvSpPr>
          <p:nvPr/>
        </p:nvSpPr>
        <p:spPr bwMode="auto">
          <a:xfrm>
            <a:off x="881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Year </a:t>
            </a:r>
            <a:r>
              <a:rPr lang="en-US" altLang="en-US" sz="2800" b="1" dirty="0">
                <a:solidFill>
                  <a:srgbClr val="FFFFFF"/>
                </a:solidFill>
                <a:latin typeface="Arial" panose="020B0604020202020204" pitchFamily="34" charset="0"/>
                <a:ea typeface="Adobe Heiti Std R" panose="020B0400000000000000" pitchFamily="34" charset="-128"/>
                <a:cs typeface="Arial" panose="020B0604020202020204" pitchFamily="34" charset="0"/>
              </a:rPr>
              <a:t>8</a:t>
            </a:r>
            <a:r>
              <a:rPr kumimoji="0" lang="en-US" altLang="en-US" sz="28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 Curriculum</a:t>
            </a:r>
            <a:r>
              <a:rPr kumimoji="0" lang="en-US" altLang="en-US" sz="2800" b="1" i="0" u="none" strike="noStrike" cap="none" normalizeH="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 Booklet</a:t>
            </a:r>
            <a:endParaRPr kumimoji="0" lang="en-US" altLang="en-US" sz="2000" b="0" i="0" u="none" strike="noStrike" cap="none" normalizeH="0" baseline="0" dirty="0">
              <a:ln>
                <a:noFill/>
              </a:ln>
              <a:solidFill>
                <a:schemeClr val="tx1"/>
              </a:solidFill>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26"/>
          <p:cNvSpPr txBox="1">
            <a:spLocks noChangeArrowheads="1"/>
          </p:cNvSpPr>
          <p:nvPr/>
        </p:nvSpPr>
        <p:spPr bwMode="auto">
          <a:xfrm>
            <a:off x="1770943" y="8667048"/>
            <a:ext cx="486075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FFFF"/>
                </a:solidFill>
                <a:latin typeface="Arial" panose="020B0604020202020204" pitchFamily="34" charset="0"/>
                <a:ea typeface="Adobe Heiti Std R" panose="020B0400000000000000" pitchFamily="34" charset="-128"/>
                <a:cs typeface="Arial" panose="020B0604020202020204" pitchFamily="34" charset="0"/>
              </a:rPr>
              <a:t>St Aloysius’ College</a:t>
            </a:r>
          </a:p>
          <a:p>
            <a:pPr marL="0" marR="0" lvl="0" indent="0" algn="r" defTabSz="914400" rtl="0" eaLnBrk="0" fontAlgn="base" latinLnBrk="0" hangingPunct="0">
              <a:lnSpc>
                <a:spcPct val="100000"/>
              </a:lnSpc>
              <a:spcBef>
                <a:spcPct val="0"/>
              </a:spcBef>
              <a:spcAft>
                <a:spcPct val="0"/>
              </a:spcAft>
              <a:buClrTx/>
              <a:buSzTx/>
              <a:buFontTx/>
              <a:buNone/>
              <a:tabLst/>
            </a:pPr>
            <a:r>
              <a:rPr lang="en-US" altLang="en-US" sz="3200" b="1" dirty="0">
                <a:solidFill>
                  <a:srgbClr val="FFFFFF"/>
                </a:solidFill>
                <a:latin typeface="Arial" panose="020B0604020202020204" pitchFamily="34" charset="0"/>
                <a:ea typeface="Adobe Heiti Std R" panose="020B0400000000000000" pitchFamily="34" charset="-128"/>
                <a:cs typeface="Arial" panose="020B0604020202020204" pitchFamily="34" charset="0"/>
              </a:rPr>
              <a:t>2021/2022</a:t>
            </a:r>
            <a:endParaRPr kumimoji="0" lang="en-US" altLang="en-US" sz="2400" b="0" i="0" u="none" strike="noStrike" cap="none" normalizeH="0" baseline="0" dirty="0">
              <a:ln>
                <a:noFill/>
              </a:ln>
              <a:solidFill>
                <a:schemeClr val="tx1"/>
              </a:solidFill>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3685000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651319"/>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Contents Page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a:t>
            </a:r>
          </a:p>
        </p:txBody>
      </p:sp>
      <p:graphicFrame>
        <p:nvGraphicFramePr>
          <p:cNvPr id="16" name="Table 15">
            <a:extLst>
              <a:ext uri="{FF2B5EF4-FFF2-40B4-BE49-F238E27FC236}">
                <a16:creationId xmlns:a16="http://schemas.microsoft.com/office/drawing/2014/main" id="{46954F30-7816-47C5-B019-5BD05E127BC3}"/>
              </a:ext>
            </a:extLst>
          </p:cNvPr>
          <p:cNvGraphicFramePr>
            <a:graphicFrameLocks noGrp="1"/>
          </p:cNvGraphicFramePr>
          <p:nvPr>
            <p:extLst>
              <p:ext uri="{D42A27DB-BD31-4B8C-83A1-F6EECF244321}">
                <p14:modId xmlns:p14="http://schemas.microsoft.com/office/powerpoint/2010/main" val="2698620707"/>
              </p:ext>
            </p:extLst>
          </p:nvPr>
        </p:nvGraphicFramePr>
        <p:xfrm>
          <a:off x="377086" y="957458"/>
          <a:ext cx="6070268" cy="5660909"/>
        </p:xfrm>
        <a:graphic>
          <a:graphicData uri="http://schemas.openxmlformats.org/drawingml/2006/table">
            <a:tbl>
              <a:tblPr firstRow="1" firstCol="1" bandRow="1"/>
              <a:tblGrid>
                <a:gridCol w="5631746">
                  <a:extLst>
                    <a:ext uri="{9D8B030D-6E8A-4147-A177-3AD203B41FA5}">
                      <a16:colId xmlns:a16="http://schemas.microsoft.com/office/drawing/2014/main" val="3987526536"/>
                    </a:ext>
                  </a:extLst>
                </a:gridCol>
                <a:gridCol w="438522">
                  <a:extLst>
                    <a:ext uri="{9D8B030D-6E8A-4147-A177-3AD203B41FA5}">
                      <a16:colId xmlns:a16="http://schemas.microsoft.com/office/drawing/2014/main" val="1567305745"/>
                    </a:ext>
                  </a:extLst>
                </a:gridCol>
              </a:tblGrid>
              <a:tr h="304282">
                <a:tc>
                  <a:txBody>
                    <a:bodyPr/>
                    <a:lstStyle/>
                    <a:p>
                      <a:pPr>
                        <a:lnSpc>
                          <a:spcPct val="107000"/>
                        </a:lnSpc>
                        <a:spcAft>
                          <a:spcPts val="0"/>
                        </a:spcAft>
                      </a:pPr>
                      <a:r>
                        <a:rPr lang="en-GB" sz="1400" b="1">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nSpc>
                          <a:spcPct val="107000"/>
                        </a:lnSpc>
                        <a:spcAft>
                          <a:spcPts val="0"/>
                        </a:spcAft>
                      </a:pP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43636561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Introduction</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2</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22773843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Art</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4</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4901087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Computer Science</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5</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179342311"/>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Design and Technology</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6</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288086155"/>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English</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7</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731788104"/>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Geography</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8</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001121595"/>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History</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9</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94239308"/>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Mathematics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10</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92470209"/>
                  </a:ext>
                </a:extLst>
              </a:tr>
              <a:tr h="363267">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Modern Foreign Languages (French)</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11</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348034176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Modern Foreign Languages (Spanish)</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12</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41657372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Music</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13</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2648015878"/>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PE</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14</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93681123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Religious</a:t>
                      </a:r>
                      <a:r>
                        <a:rPr lang="en-GB" sz="1400" b="1" baseline="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Education</a:t>
                      </a:r>
                      <a:endPar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endParaRP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15</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4047787973"/>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Science</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16</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308662179"/>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Assessment &amp; Revision</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17</a:t>
                      </a:r>
                    </a:p>
                  </a:txBody>
                  <a:tcPr marL="64589" marR="64589" marT="0" marB="0" anchor="ctr">
                    <a:lnL>
                      <a:noFill/>
                    </a:lnL>
                    <a:lnR>
                      <a:noFill/>
                    </a:lnR>
                    <a:lnT>
                      <a:noFill/>
                    </a:lnT>
                    <a:lnB>
                      <a:noFill/>
                    </a:lnB>
                    <a:lnTlToBr w="12700" cmpd="sng">
                      <a:noFill/>
                      <a:prstDash val="solid"/>
                    </a:lnTlToBr>
                    <a:lnBlToTr w="12700" cmpd="sng">
                      <a:noFill/>
                      <a:prstDash val="solid"/>
                    </a:lnBlToTr>
                    <a:solidFill>
                      <a:srgbClr val="E2EFD9"/>
                    </a:solidFill>
                  </a:tcPr>
                </a:tc>
                <a:extLst>
                  <a:ext uri="{0D108BD9-81ED-4DB2-BD59-A6C34878D82A}">
                    <a16:rowId xmlns:a16="http://schemas.microsoft.com/office/drawing/2014/main" val="565401257"/>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Leaning Apps</a:t>
                      </a:r>
                    </a:p>
                  </a:txBody>
                  <a:tcPr marL="64589" marR="64589" marT="0" marB="0" anchor="ctr">
                    <a:lnL>
                      <a:noFill/>
                    </a:lnL>
                    <a:lnR>
                      <a:noFill/>
                    </a:lnR>
                    <a:lnT>
                      <a:noFill/>
                    </a:lnT>
                    <a:lnB>
                      <a:noFill/>
                    </a:lnB>
                    <a:lnTlToBr w="12700" cmpd="sng">
                      <a:noFill/>
                      <a:prstDash val="solid"/>
                    </a:lnTlToBr>
                    <a:lnBlToTr w="12700" cmpd="sng">
                      <a:noFill/>
                      <a:prstDash val="solid"/>
                    </a:lnBlToTr>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18</a:t>
                      </a:r>
                    </a:p>
                  </a:txBody>
                  <a:tcPr marL="64589" marR="64589"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15193886"/>
                  </a:ext>
                </a:extLst>
              </a:tr>
              <a:tr h="312085">
                <a:tc>
                  <a:txBody>
                    <a:bodyPr/>
                    <a:lstStyle/>
                    <a:p>
                      <a:pPr marL="177800" indent="0">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Go4Schools</a:t>
                      </a:r>
                    </a:p>
                  </a:txBody>
                  <a:tcPr marL="64589" marR="64589" marT="0" marB="0" anchor="ctr">
                    <a:lnL>
                      <a:noFill/>
                    </a:lnL>
                    <a:lnR>
                      <a:noFill/>
                    </a:lnR>
                    <a:lnT>
                      <a:noFill/>
                    </a:lnT>
                    <a:lnB>
                      <a:noFill/>
                    </a:lnB>
                    <a:lnTlToBr w="12700" cmpd="sng">
                      <a:noFill/>
                      <a:prstDash val="solid"/>
                    </a:lnTlToBr>
                    <a:lnBlToTr w="12700" cmpd="sng">
                      <a:noFill/>
                      <a:prstDash val="solid"/>
                    </a:lnBlToTr>
                    <a:solidFill>
                      <a:schemeClr val="accent6">
                        <a:lumMod val="20000"/>
                        <a:lumOff val="80000"/>
                      </a:schemeClr>
                    </a:solidFill>
                  </a:tcPr>
                </a:tc>
                <a:tc>
                  <a:txBody>
                    <a:bodyPr/>
                    <a:lstStyle/>
                    <a:p>
                      <a:pPr algn="ctr">
                        <a:lnSpc>
                          <a:spcPct val="107000"/>
                        </a:lnSpc>
                        <a:spcAft>
                          <a:spcPts val="0"/>
                        </a:spcAft>
                      </a:pPr>
                      <a:r>
                        <a:rPr lang="en-GB" sz="14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19</a:t>
                      </a:r>
                    </a:p>
                  </a:txBody>
                  <a:tcPr marL="64589" marR="64589" marT="0" marB="0" anchor="ctr">
                    <a:lnL>
                      <a:noFill/>
                    </a:lnL>
                    <a:lnR>
                      <a:noFill/>
                    </a:lnR>
                    <a:lnT>
                      <a:noFill/>
                    </a:lnT>
                    <a:lnB>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060943025"/>
                  </a:ext>
                </a:extLst>
              </a:tr>
            </a:tbl>
          </a:graphicData>
        </a:graphic>
      </p:graphicFrame>
    </p:spTree>
    <p:extLst>
      <p:ext uri="{BB962C8B-B14F-4D97-AF65-F5344CB8AC3E}">
        <p14:creationId xmlns:p14="http://schemas.microsoft.com/office/powerpoint/2010/main" val="3680800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Introduction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Rectangle 8"/>
          <p:cNvSpPr/>
          <p:nvPr/>
        </p:nvSpPr>
        <p:spPr>
          <a:xfrm>
            <a:off x="296103" y="945910"/>
            <a:ext cx="6265795" cy="8565422"/>
          </a:xfrm>
          <a:prstGeom prst="rect">
            <a:avLst/>
          </a:prstGeom>
        </p:spPr>
        <p:txBody>
          <a:bodyPr wrap="square">
            <a:spAutoFit/>
          </a:bodyPr>
          <a:lstStyle/>
          <a:p>
            <a:pPr algn="just">
              <a:lnSpc>
                <a:spcPct val="120000"/>
              </a:lnSpc>
              <a:spcAft>
                <a:spcPts val="600"/>
              </a:spcAft>
            </a:pPr>
            <a:r>
              <a:rPr lang="en-GB" sz="1600" dirty="0">
                <a:ea typeface="Tahoma" panose="020B0604030504040204" pitchFamily="34" charset="0"/>
                <a:cs typeface="Tahoma" panose="020B0604030504040204" pitchFamily="34" charset="0"/>
              </a:rPr>
              <a:t>Welcome to our Curriculum Evening. Thank you for attending this important evening.</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Tonight, is all about your child and how the St Aloysius’ College community can make further impact on your sons’ personal, social and educational journey to their GCSE exams and beyond. This evening will accomplish three important aims for you and your son:</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further develop and build on a positive and supportive relationship between parents, students and staff.</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support you, the parent with information that will enable you to ensure that your son achieves the academic outcomes that he is capable off.</a:t>
            </a:r>
          </a:p>
          <a:p>
            <a:pPr marL="444500" indent="-177800" algn="just">
              <a:lnSpc>
                <a:spcPct val="120000"/>
              </a:lnSpc>
              <a:spcAft>
                <a:spcPts val="600"/>
              </a:spcAft>
            </a:pPr>
            <a:r>
              <a:rPr lang="en-GB" sz="1600" dirty="0">
                <a:ea typeface="Tahoma" panose="020B0604030504040204" pitchFamily="34" charset="0"/>
                <a:cs typeface="Tahoma" panose="020B0604030504040204" pitchFamily="34" charset="0"/>
              </a:rPr>
              <a:t>•	To continue to nurture aspiration in your son so that he can make effective decisions when it comes to his education</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We are here for you and your son’s education and to use this partnership to work closely together to ensure all avenues of success are taken full advantage of between now and the time your son leaves education at St Aloysius’ College.</a:t>
            </a:r>
          </a:p>
          <a:p>
            <a:pPr algn="just">
              <a:lnSpc>
                <a:spcPct val="120000"/>
              </a:lnSpc>
              <a:spcAft>
                <a:spcPts val="600"/>
              </a:spcAft>
            </a:pPr>
            <a:r>
              <a:rPr lang="en-GB" sz="1600" dirty="0">
                <a:ea typeface="Tahoma" panose="020B0604030504040204" pitchFamily="34" charset="0"/>
                <a:cs typeface="Tahoma" panose="020B0604030504040204" pitchFamily="34" charset="0"/>
              </a:rPr>
              <a:t>This booklet contains information on subject curricula and more information that will be communicated this evening.</a:t>
            </a:r>
          </a:p>
          <a:p>
            <a:pPr algn="just">
              <a:lnSpc>
                <a:spcPct val="120000"/>
              </a:lnSpc>
              <a:spcAft>
                <a:spcPts val="600"/>
              </a:spcAft>
            </a:pPr>
            <a:r>
              <a:rPr lang="en-GB" sz="700" dirty="0">
                <a:ea typeface="Tahoma" panose="020B0604030504040204" pitchFamily="34" charset="0"/>
                <a:cs typeface="Tahoma" panose="020B0604030504040204" pitchFamily="34" charset="0"/>
              </a:rPr>
              <a:t> </a:t>
            </a:r>
          </a:p>
          <a:p>
            <a:pPr algn="just">
              <a:lnSpc>
                <a:spcPct val="120000"/>
              </a:lnSpc>
              <a:spcAft>
                <a:spcPts val="600"/>
              </a:spcAft>
            </a:pPr>
            <a:r>
              <a:rPr lang="en-GB" sz="1600" dirty="0">
                <a:ea typeface="Tahoma" panose="020B0604030504040204" pitchFamily="34" charset="0"/>
                <a:cs typeface="Tahoma" panose="020B0604030504040204" pitchFamily="34" charset="0"/>
              </a:rPr>
              <a:t>Should you require any additional assistance or support at any time, please do not hesitate to contact your son’s Head of Year.</a:t>
            </a:r>
            <a:endParaRPr lang="en-GB" sz="1600" dirty="0"/>
          </a:p>
          <a:p>
            <a:br>
              <a:rPr lang="en-GB" sz="1600" dirty="0"/>
            </a:br>
            <a:r>
              <a:rPr lang="en-GB" sz="1600" dirty="0"/>
              <a:t>S Kisten</a:t>
            </a:r>
          </a:p>
          <a:p>
            <a:r>
              <a:rPr lang="en-GB" sz="1600" dirty="0"/>
              <a:t>Assistant Headteacher – Curriculum &amp; Outcomes</a:t>
            </a:r>
          </a:p>
          <a:p>
            <a:pPr algn="just">
              <a:lnSpc>
                <a:spcPct val="120000"/>
              </a:lnSpc>
              <a:spcAft>
                <a:spcPts val="600"/>
              </a:spcAft>
            </a:pPr>
            <a:endParaRPr lang="en-GB" sz="1600" dirty="0">
              <a:latin typeface="Tahoma" panose="020B0604030504040204" pitchFamily="34" charset="0"/>
              <a:ea typeface="Tahoma" panose="020B0604030504040204" pitchFamily="34" charset="0"/>
              <a:cs typeface="Tahoma" panose="020B0604030504040204" pitchFamily="34" charset="0"/>
            </a:endParaRP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a:t>
            </a:r>
          </a:p>
        </p:txBody>
      </p:sp>
    </p:spTree>
    <p:extLst>
      <p:ext uri="{BB962C8B-B14F-4D97-AF65-F5344CB8AC3E}">
        <p14:creationId xmlns:p14="http://schemas.microsoft.com/office/powerpoint/2010/main" val="1465614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5075170"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Introduction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Rectangle 8"/>
          <p:cNvSpPr/>
          <p:nvPr/>
        </p:nvSpPr>
        <p:spPr>
          <a:xfrm>
            <a:off x="296103" y="945910"/>
            <a:ext cx="6265795" cy="8466933"/>
          </a:xfrm>
          <a:prstGeom prst="rect">
            <a:avLst/>
          </a:prstGeom>
        </p:spPr>
        <p:txBody>
          <a:bodyPr wrap="square">
            <a:spAutoFit/>
          </a:bodyPr>
          <a:lstStyle/>
          <a:p>
            <a:pPr algn="just">
              <a:lnSpc>
                <a:spcPct val="120000"/>
              </a:lnSpc>
              <a:spcAft>
                <a:spcPts val="600"/>
              </a:spcAft>
            </a:pPr>
            <a:r>
              <a:rPr lang="en-GB" sz="1600" dirty="0">
                <a:ea typeface="Tahoma" panose="020B0604030504040204" pitchFamily="34" charset="0"/>
                <a:cs typeface="Tahoma" panose="020B0604030504040204" pitchFamily="34" charset="0"/>
              </a:rPr>
              <a:t>Dear Parent/Carer, </a:t>
            </a:r>
          </a:p>
          <a:p>
            <a:pPr algn="just">
              <a:lnSpc>
                <a:spcPct val="120000"/>
              </a:lnSpc>
              <a:spcAft>
                <a:spcPts val="600"/>
              </a:spcAft>
            </a:pPr>
            <a:r>
              <a:rPr lang="en-GB" sz="1600" dirty="0">
                <a:ea typeface="Tahoma" panose="020B0604030504040204" pitchFamily="34" charset="0"/>
                <a:cs typeface="Tahoma" panose="020B0604030504040204" pitchFamily="34" charset="0"/>
              </a:rPr>
              <a:t>As your son enters Year 8 we hope that he has settled well at St Aloysius’ College and is confident in his secondary education subjects. During the Spring Term your son will be asked to select his GCSE subjects and we ask that, together with your son, you consider which subjects he enjoys and achieves well in.</a:t>
            </a:r>
          </a:p>
          <a:p>
            <a:pPr algn="just">
              <a:lnSpc>
                <a:spcPct val="120000"/>
              </a:lnSpc>
              <a:spcAft>
                <a:spcPts val="600"/>
              </a:spcAft>
            </a:pPr>
            <a:r>
              <a:rPr lang="en-GB" sz="1600" dirty="0">
                <a:ea typeface="Tahoma" panose="020B0604030504040204" pitchFamily="34" charset="0"/>
                <a:cs typeface="Tahoma" panose="020B0604030504040204" pitchFamily="34" charset="0"/>
              </a:rPr>
              <a:t>This booklet and evening is designed to raise your awareness of work and events in relation to Year 8.  It is important that you are informed so that you are in a position to support your child as they negotiate their time at school and adjust to this transition period. </a:t>
            </a:r>
          </a:p>
          <a:p>
            <a:pPr algn="just">
              <a:lnSpc>
                <a:spcPct val="120000"/>
              </a:lnSpc>
            </a:pPr>
            <a:r>
              <a:rPr lang="en-GB" sz="1600" dirty="0">
                <a:ea typeface="Tahoma" panose="020B0604030504040204" pitchFamily="34" charset="0"/>
                <a:cs typeface="Tahoma" panose="020B0604030504040204" pitchFamily="34" charset="0"/>
              </a:rPr>
              <a:t>The evening and booklet will provide an opportunity for us to inform you of key Year 8 information including: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Curriculum Structure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Measuring Academic Progress, including Reports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School &amp; Home Support Strategies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Target Setting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Landmark Assessments </a:t>
            </a:r>
          </a:p>
          <a:p>
            <a:pPr marL="742950" lvl="1" indent="-285750" algn="just">
              <a:lnSpc>
                <a:spcPct val="120000"/>
              </a:lnSpc>
              <a:buFont typeface="Arial" panose="020B0604020202020204" pitchFamily="34" charset="0"/>
              <a:buChar char="•"/>
            </a:pPr>
            <a:r>
              <a:rPr lang="en-GB" sz="1600" dirty="0">
                <a:ea typeface="Tahoma" panose="020B0604030504040204" pitchFamily="34" charset="0"/>
                <a:cs typeface="Tahoma" panose="020B0604030504040204" pitchFamily="34" charset="0"/>
              </a:rPr>
              <a:t>Homework </a:t>
            </a:r>
          </a:p>
          <a:p>
            <a:pPr algn="just">
              <a:lnSpc>
                <a:spcPct val="120000"/>
              </a:lnSpc>
              <a:spcAft>
                <a:spcPts val="600"/>
              </a:spcAft>
            </a:pPr>
            <a:r>
              <a:rPr lang="en-GB" sz="1600" dirty="0">
                <a:ea typeface="Tahoma" panose="020B0604030504040204" pitchFamily="34" charset="0"/>
                <a:cs typeface="Tahoma" panose="020B0604030504040204" pitchFamily="34" charset="0"/>
              </a:rPr>
              <a:t>If there are any topics on which you feel you need more information, please do not hesitate to contact us. </a:t>
            </a:r>
          </a:p>
          <a:p>
            <a:pPr algn="just">
              <a:lnSpc>
                <a:spcPct val="120000"/>
              </a:lnSpc>
              <a:spcAft>
                <a:spcPts val="600"/>
              </a:spcAft>
            </a:pPr>
            <a:r>
              <a:rPr lang="en-GB" sz="1600" dirty="0">
                <a:ea typeface="Tahoma" panose="020B0604030504040204" pitchFamily="34" charset="0"/>
                <a:cs typeface="Tahoma" panose="020B0604030504040204" pitchFamily="34" charset="0"/>
              </a:rPr>
              <a:t>We do hope you enjoy the evening and find this booklet useful. </a:t>
            </a:r>
          </a:p>
          <a:p>
            <a:pPr algn="just">
              <a:lnSpc>
                <a:spcPct val="120000"/>
              </a:lnSpc>
              <a:spcAft>
                <a:spcPts val="600"/>
              </a:spcAft>
            </a:pPr>
            <a:r>
              <a:rPr lang="en-GB" sz="1600" dirty="0">
                <a:ea typeface="Tahoma" panose="020B0604030504040204" pitchFamily="34" charset="0"/>
                <a:cs typeface="Tahoma" panose="020B0604030504040204" pitchFamily="34" charset="0"/>
              </a:rPr>
              <a:t>Thank you for your continued support. </a:t>
            </a:r>
          </a:p>
          <a:p>
            <a:pPr algn="just">
              <a:lnSpc>
                <a:spcPct val="120000"/>
              </a:lnSpc>
              <a:spcBef>
                <a:spcPts val="600"/>
              </a:spcBef>
              <a:spcAft>
                <a:spcPts val="600"/>
              </a:spcAft>
            </a:pPr>
            <a:r>
              <a:rPr lang="en-GB" sz="1600" dirty="0">
                <a:ea typeface="Tahoma" panose="020B0604030504040204" pitchFamily="34" charset="0"/>
                <a:cs typeface="Tahoma" panose="020B0604030504040204" pitchFamily="34" charset="0"/>
              </a:rPr>
              <a:t>Yours sincerely, </a:t>
            </a:r>
          </a:p>
          <a:p>
            <a:pPr algn="just">
              <a:lnSpc>
                <a:spcPct val="120000"/>
              </a:lnSpc>
              <a:spcAft>
                <a:spcPts val="600"/>
              </a:spcAft>
            </a:pPr>
            <a:endParaRPr lang="en-GB" sz="1600" dirty="0">
              <a:ea typeface="Tahoma" panose="020B0604030504040204" pitchFamily="34" charset="0"/>
              <a:cs typeface="Tahoma" panose="020B0604030504040204" pitchFamily="34" charset="0"/>
            </a:endParaRPr>
          </a:p>
          <a:p>
            <a:pPr algn="just">
              <a:lnSpc>
                <a:spcPct val="120000"/>
              </a:lnSpc>
              <a:spcAft>
                <a:spcPts val="600"/>
              </a:spcAft>
            </a:pPr>
            <a:r>
              <a:rPr lang="en-GB" sz="1600" dirty="0">
                <a:ea typeface="Tahoma" panose="020B0604030504040204" pitchFamily="34" charset="0"/>
                <a:cs typeface="Tahoma" panose="020B0604030504040204" pitchFamily="34" charset="0"/>
              </a:rPr>
              <a:t>Dr Ali Khan</a:t>
            </a:r>
          </a:p>
          <a:p>
            <a:pPr algn="just">
              <a:lnSpc>
                <a:spcPct val="120000"/>
              </a:lnSpc>
              <a:spcAft>
                <a:spcPts val="600"/>
              </a:spcAft>
            </a:pPr>
            <a:r>
              <a:rPr lang="en-GB" sz="1600" dirty="0">
                <a:ea typeface="Tahoma" panose="020B0604030504040204" pitchFamily="34" charset="0"/>
                <a:cs typeface="Tahoma" panose="020B0604030504040204" pitchFamily="34" charset="0"/>
              </a:rPr>
              <a:t>Head of Year 8</a:t>
            </a:r>
          </a:p>
        </p:txBody>
      </p:sp>
      <p:sp>
        <p:nvSpPr>
          <p:cNvPr id="15" name="TextBox 14"/>
          <p:cNvSpPr txBox="1"/>
          <p:nvPr/>
        </p:nvSpPr>
        <p:spPr>
          <a:xfrm>
            <a:off x="3298195" y="9682490"/>
            <a:ext cx="261610"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3</a:t>
            </a:r>
          </a:p>
        </p:txBody>
      </p:sp>
      <p:pic>
        <p:nvPicPr>
          <p:cNvPr id="11" name="Picture 10">
            <a:extLst>
              <a:ext uri="{FF2B5EF4-FFF2-40B4-BE49-F238E27FC236}">
                <a16:creationId xmlns:a16="http://schemas.microsoft.com/office/drawing/2014/main" id="{C22C73C7-4C5B-4E27-AB0C-A0FDD36500E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481" y="8382453"/>
            <a:ext cx="1743075" cy="351790"/>
          </a:xfrm>
          <a:prstGeom prst="rect">
            <a:avLst/>
          </a:prstGeom>
          <a:noFill/>
          <a:ln>
            <a:noFill/>
          </a:ln>
        </p:spPr>
      </p:pic>
    </p:spTree>
    <p:extLst>
      <p:ext uri="{BB962C8B-B14F-4D97-AF65-F5344CB8AC3E}">
        <p14:creationId xmlns:p14="http://schemas.microsoft.com/office/powerpoint/2010/main" val="2683985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99;p14">
            <a:extLst>
              <a:ext uri="{FF2B5EF4-FFF2-40B4-BE49-F238E27FC236}">
                <a16:creationId xmlns:a16="http://schemas.microsoft.com/office/drawing/2014/main" id="{2D5FE4B8-165C-4DE4-AE65-16FC83F971E1}"/>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 name="Google Shape;100;p14">
            <a:extLst>
              <a:ext uri="{FF2B5EF4-FFF2-40B4-BE49-F238E27FC236}">
                <a16:creationId xmlns:a16="http://schemas.microsoft.com/office/drawing/2014/main" id="{AB057631-1A48-47E3-9ABB-CE5136F6DD54}"/>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01;p14">
            <a:extLst>
              <a:ext uri="{FF2B5EF4-FFF2-40B4-BE49-F238E27FC236}">
                <a16:creationId xmlns:a16="http://schemas.microsoft.com/office/drawing/2014/main" id="{09197076-9090-412C-822B-7D251D6CB1D8}"/>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02;p14">
            <a:extLst>
              <a:ext uri="{FF2B5EF4-FFF2-40B4-BE49-F238E27FC236}">
                <a16:creationId xmlns:a16="http://schemas.microsoft.com/office/drawing/2014/main" id="{7041D955-0668-4411-9C68-62D26BD0A8EB}"/>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03;p14">
            <a:extLst>
              <a:ext uri="{FF2B5EF4-FFF2-40B4-BE49-F238E27FC236}">
                <a16:creationId xmlns:a16="http://schemas.microsoft.com/office/drawing/2014/main" id="{F04DD3DD-0D7D-4B67-A55E-88866D1D7C8D}"/>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9" name="Google Shape;104;p14">
            <a:extLst>
              <a:ext uri="{FF2B5EF4-FFF2-40B4-BE49-F238E27FC236}">
                <a16:creationId xmlns:a16="http://schemas.microsoft.com/office/drawing/2014/main" id="{D07245D4-8D45-4E60-A812-2E9BC5B6CA25}"/>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105;p14">
            <a:extLst>
              <a:ext uri="{FF2B5EF4-FFF2-40B4-BE49-F238E27FC236}">
                <a16:creationId xmlns:a16="http://schemas.microsoft.com/office/drawing/2014/main" id="{6A98A8D1-AD6D-4043-907B-5FC99E75569C}"/>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4</a:t>
            </a:r>
            <a:endParaRPr dirty="0"/>
          </a:p>
        </p:txBody>
      </p:sp>
      <p:sp>
        <p:nvSpPr>
          <p:cNvPr id="11" name="Google Shape;106;p14">
            <a:extLst>
              <a:ext uri="{FF2B5EF4-FFF2-40B4-BE49-F238E27FC236}">
                <a16:creationId xmlns:a16="http://schemas.microsoft.com/office/drawing/2014/main" id="{D9530CFD-0BA5-4AD5-B622-2F0C5DBCCDF5}"/>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Art</a:t>
            </a:r>
            <a:endParaRPr sz="2000" b="0" i="0" u="none" strike="noStrike" cap="none">
              <a:solidFill>
                <a:schemeClr val="dk1"/>
              </a:solidFill>
              <a:latin typeface="Arial"/>
              <a:ea typeface="Arial"/>
              <a:cs typeface="Arial"/>
              <a:sym typeface="Arial"/>
            </a:endParaRPr>
          </a:p>
        </p:txBody>
      </p:sp>
      <p:graphicFrame>
        <p:nvGraphicFramePr>
          <p:cNvPr id="12" name="Google Shape;107;p14">
            <a:extLst>
              <a:ext uri="{FF2B5EF4-FFF2-40B4-BE49-F238E27FC236}">
                <a16:creationId xmlns:a16="http://schemas.microsoft.com/office/drawing/2014/main" id="{DFBC66FA-3DFB-48ED-A935-B0AEF8EEA2DF}"/>
              </a:ext>
            </a:extLst>
          </p:cNvPr>
          <p:cNvGraphicFramePr/>
          <p:nvPr>
            <p:extLst>
              <p:ext uri="{D42A27DB-BD31-4B8C-83A1-F6EECF244321}">
                <p14:modId xmlns:p14="http://schemas.microsoft.com/office/powerpoint/2010/main" val="46143802"/>
              </p:ext>
            </p:extLst>
          </p:nvPr>
        </p:nvGraphicFramePr>
        <p:xfrm>
          <a:off x="100817" y="1397000"/>
          <a:ext cx="6632475" cy="8104225"/>
        </p:xfrm>
        <a:graphic>
          <a:graphicData uri="http://schemas.openxmlformats.org/drawingml/2006/table">
            <a:tbl>
              <a:tblPr firstRow="1" firstCol="1" bandRow="1">
                <a:noFill/>
              </a:tblPr>
              <a:tblGrid>
                <a:gridCol w="1279050">
                  <a:extLst>
                    <a:ext uri="{9D8B030D-6E8A-4147-A177-3AD203B41FA5}">
                      <a16:colId xmlns:a16="http://schemas.microsoft.com/office/drawing/2014/main" val="20000"/>
                    </a:ext>
                  </a:extLst>
                </a:gridCol>
                <a:gridCol w="2676550">
                  <a:extLst>
                    <a:ext uri="{9D8B030D-6E8A-4147-A177-3AD203B41FA5}">
                      <a16:colId xmlns:a16="http://schemas.microsoft.com/office/drawing/2014/main" val="20001"/>
                    </a:ext>
                  </a:extLst>
                </a:gridCol>
                <a:gridCol w="2676875">
                  <a:extLst>
                    <a:ext uri="{9D8B030D-6E8A-4147-A177-3AD203B41FA5}">
                      <a16:colId xmlns:a16="http://schemas.microsoft.com/office/drawing/2014/main" val="20002"/>
                    </a:ext>
                  </a:extLst>
                </a:gridCol>
              </a:tblGrid>
              <a:tr h="221525">
                <a:tc>
                  <a:txBody>
                    <a:bodyPr/>
                    <a:lstStyle/>
                    <a:p>
                      <a:pPr marL="0" marR="0" lvl="0" indent="0" algn="l" rtl="0">
                        <a:lnSpc>
                          <a:spcPct val="107000"/>
                        </a:lnSpc>
                        <a:spcBef>
                          <a:spcPts val="0"/>
                        </a:spcBef>
                        <a:spcAft>
                          <a:spcPts val="0"/>
                        </a:spcAft>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3757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Drawing for FORM and TONE pencil</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Drawing for FORM – paint.</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Drawing for COLOUR and PATTERN oil pastels – natural forms.</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Drawing for COLOUR and PATTERN water colour – Leaves &amp; Shells</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Investigate work of artists using Natural Form e.g. William Morris</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Test/afl: Peer and self-assessment</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Enrichment </a:t>
                      </a:r>
                      <a:endParaRPr/>
                    </a:p>
                    <a:p>
                      <a:pPr marL="177800" marR="0" lvl="0" indent="-101600" algn="l" rtl="0">
                        <a:lnSpc>
                          <a:spcPct val="107000"/>
                        </a:lnSpc>
                        <a:spcBef>
                          <a:spcPts val="0"/>
                        </a:spcBef>
                        <a:spcAft>
                          <a:spcPts val="0"/>
                        </a:spcAft>
                        <a:buClr>
                          <a:schemeClr val="dk1"/>
                        </a:buClr>
                        <a:buSzPts val="1200"/>
                        <a:buFont typeface="Calibri"/>
                        <a:buNone/>
                      </a:pPr>
                      <a:endParaRPr sz="12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Investigate Pattern/ natural forms.</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Develop repeat pattern based on observational drawings of leaves.</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Complete patterns using appropriate colourways.</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Study of Georgia O’Keeffe </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Study of Georgia O’Keeffe.</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Art Exam –AP1</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Enrichment</a:t>
                      </a:r>
                      <a:endParaRPr sz="12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215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215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35987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Coloured pencil/oil pastel study of Pop Art Designer</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Investigate Pop Artists’ use of food and drink imagery e.g. Warhol/Oldenburg </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Painting of design in Pop Art Style</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Continue to develop work </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Test/Afl: Peer and self-assessment </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Enrichment </a:t>
                      </a:r>
                      <a:endParaRPr sz="1100" b="0" u="none" strike="noStrike" cap="none">
                        <a:latin typeface="Calibri"/>
                        <a:ea typeface="Calibri"/>
                        <a:cs typeface="Calibri"/>
                        <a:sym typeface="Calibri"/>
                      </a:endParaRPr>
                    </a:p>
                    <a:p>
                      <a:pPr marL="45720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 </a:t>
                      </a:r>
                      <a:endParaRPr sz="11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 </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Research into Keith Haring</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Work inspired by Keith Haring</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Roy Lichtenstein – Pop artist.</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Development and experimentation with Text and images.</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Development and experimentation with Text and images.</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Final Piece</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Test/Afl: Peer and self-assessment </a:t>
                      </a:r>
                      <a:endParaRPr sz="11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Enrichment</a:t>
                      </a:r>
                      <a:endParaRPr/>
                    </a:p>
                    <a:p>
                      <a:pPr marL="177800" marR="0" lvl="0" indent="-107950" algn="l" rtl="0">
                        <a:lnSpc>
                          <a:spcPct val="107000"/>
                        </a:lnSpc>
                        <a:spcBef>
                          <a:spcPts val="0"/>
                        </a:spcBef>
                        <a:spcAft>
                          <a:spcPts val="0"/>
                        </a:spcAft>
                        <a:buClr>
                          <a:schemeClr val="dk1"/>
                        </a:buClr>
                        <a:buSzPts val="1100"/>
                        <a:buFont typeface="Calibri"/>
                        <a:buNone/>
                      </a:pPr>
                      <a:endParaRPr sz="1100" b="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215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21525">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2609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0" u="none" strike="noStrike" cap="none">
                          <a:latin typeface="Calibri"/>
                          <a:ea typeface="Calibri"/>
                          <a:cs typeface="Calibri"/>
                          <a:sym typeface="Calibri"/>
                        </a:rPr>
                        <a:t>Week:</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Artist Research: Sandra Chevier</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Proportions of the human face and practice drawing of individual features.</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Work created in style of Artist</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Continue to develop work in style of Artist</a:t>
                      </a:r>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Complete development of work in style of Artist</a:t>
                      </a:r>
                      <a:endParaRPr sz="1200" b="0" u="none" strike="noStrike" cap="none">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a:latin typeface="Calibri"/>
                          <a:ea typeface="Calibri"/>
                          <a:cs typeface="Calibri"/>
                          <a:sym typeface="Calibri"/>
                        </a:rPr>
                        <a:t>Produce final piece</a:t>
                      </a:r>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0" u="none" strike="noStrike" cap="none" dirty="0">
                          <a:latin typeface="Calibri"/>
                          <a:ea typeface="Calibri"/>
                          <a:cs typeface="Calibri"/>
                          <a:sym typeface="Calibri"/>
                        </a:rPr>
                        <a:t>Week:</a:t>
                      </a:r>
                      <a:endParaRPr sz="1200" b="0" u="none" strike="noStrike" cap="none" dirty="0">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Artist Research: Banksy</a:t>
                      </a:r>
                      <a:endParaRPr dirty="0"/>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Produce work in the style of the Artist</a:t>
                      </a:r>
                      <a:endParaRPr sz="1200" b="0" u="none" strike="noStrike" cap="none" dirty="0">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Work created in style of Artist</a:t>
                      </a:r>
                      <a:endParaRPr dirty="0"/>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Complete development of work in style of Artist</a:t>
                      </a:r>
                      <a:endParaRPr dirty="0"/>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Produce a final piece</a:t>
                      </a:r>
                      <a:endParaRPr sz="1200" b="0" u="none" strike="noStrike" cap="none" dirty="0">
                        <a:latin typeface="Calibri"/>
                        <a:ea typeface="Calibri"/>
                        <a:cs typeface="Calibri"/>
                        <a:sym typeface="Calibri"/>
                      </a:endParaRPr>
                    </a:p>
                    <a:p>
                      <a:pPr marL="177800" marR="0" lvl="0" indent="-177800" algn="l" rtl="0">
                        <a:lnSpc>
                          <a:spcPct val="107000"/>
                        </a:lnSpc>
                        <a:spcBef>
                          <a:spcPts val="0"/>
                        </a:spcBef>
                        <a:spcAft>
                          <a:spcPts val="0"/>
                        </a:spcAft>
                        <a:buClr>
                          <a:schemeClr val="dk1"/>
                        </a:buClr>
                        <a:buSzPts val="1200"/>
                        <a:buFont typeface="Calibri"/>
                        <a:buAutoNum type="arabicPeriod"/>
                      </a:pPr>
                      <a:r>
                        <a:rPr lang="en-GB" sz="1200" b="0" u="none" strike="noStrike" cap="none" dirty="0">
                          <a:latin typeface="Calibri"/>
                          <a:ea typeface="Calibri"/>
                          <a:cs typeface="Calibri"/>
                          <a:sym typeface="Calibri"/>
                        </a:rPr>
                        <a:t>Enrichment</a:t>
                      </a:r>
                      <a:endParaRPr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13" name="Google Shape;108;p14">
            <a:extLst>
              <a:ext uri="{FF2B5EF4-FFF2-40B4-BE49-F238E27FC236}">
                <a16:creationId xmlns:a16="http://schemas.microsoft.com/office/drawing/2014/main" id="{BF74EB39-6B1E-4425-A353-B1E8098ED585}"/>
              </a:ext>
            </a:extLst>
          </p:cNvPr>
          <p:cNvSpPr/>
          <p:nvPr/>
        </p:nvSpPr>
        <p:spPr>
          <a:xfrm>
            <a:off x="66432" y="911384"/>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dirty="0">
                <a:solidFill>
                  <a:srgbClr val="0B703C"/>
                </a:solidFill>
                <a:latin typeface="Tahoma"/>
                <a:ea typeface="Tahoma"/>
                <a:cs typeface="Tahoma"/>
                <a:sym typeface="Tahoma"/>
              </a:rPr>
              <a:t>Head of Department:  Mr L. Northey</a:t>
            </a:r>
            <a:endParaRPr sz="1800" dirty="0">
              <a:solidFill>
                <a:schemeClr val="dk1"/>
              </a:solidFill>
              <a:latin typeface="Tahoma"/>
              <a:ea typeface="Tahoma"/>
              <a:cs typeface="Tahoma"/>
              <a:sym typeface="Tahoma"/>
            </a:endParaRPr>
          </a:p>
        </p:txBody>
      </p:sp>
      <p:sp>
        <p:nvSpPr>
          <p:cNvPr id="14" name="Google Shape;109;p14">
            <a:extLst>
              <a:ext uri="{FF2B5EF4-FFF2-40B4-BE49-F238E27FC236}">
                <a16:creationId xmlns:a16="http://schemas.microsoft.com/office/drawing/2014/main" id="{C645844F-F91C-438D-81AA-3D5E6A2A8AFD}"/>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8</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883120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9;p14">
            <a:extLst>
              <a:ext uri="{FF2B5EF4-FFF2-40B4-BE49-F238E27FC236}">
                <a16:creationId xmlns:a16="http://schemas.microsoft.com/office/drawing/2014/main" id="{BAC41032-160F-4C00-99D5-6CEC7C0197C5}"/>
              </a:ext>
            </a:extLst>
          </p:cNvPr>
          <p:cNvSpPr txBox="1"/>
          <p:nvPr/>
        </p:nvSpPr>
        <p:spPr>
          <a:xfrm>
            <a:off x="232475" y="1271260"/>
            <a:ext cx="6500826" cy="19082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300" dirty="0">
                <a:solidFill>
                  <a:schemeClr val="dk1"/>
                </a:solidFill>
                <a:latin typeface="Calibri"/>
                <a:ea typeface="Calibri"/>
                <a:cs typeface="Calibri"/>
                <a:sym typeface="Calibri"/>
              </a:rPr>
              <a:t>Computing and computer technology are part of just about everything that touches our lives from the cars we drive, to the movies we watch, to the ways businesses and governments deal with us. Understanding different dimensions of computing is part of the necessary skill set for an educated person in the 21st century. Whether one wants to be a scientist, develop the latest killer application, or just know what it really means when someone says 'the computer made a mistake', studying computing will provide you with valuable knowledge. Computing requires and develops capabilities in solving deep, multidimensional problems requiring imagination and sensitivity to a variety of concerns. </a:t>
            </a:r>
            <a:endParaRPr sz="1400" dirty="0">
              <a:solidFill>
                <a:schemeClr val="dk1"/>
              </a:solidFill>
              <a:latin typeface="Calibri"/>
              <a:ea typeface="Calibri"/>
              <a:cs typeface="Calibri"/>
              <a:sym typeface="Calibri"/>
            </a:endParaRPr>
          </a:p>
          <a:p>
            <a:pPr marL="0" marR="0" lvl="0" indent="0" algn="just" rtl="0">
              <a:spcBef>
                <a:spcPts val="0"/>
              </a:spcBef>
              <a:spcAft>
                <a:spcPts val="0"/>
              </a:spcAft>
              <a:buNone/>
            </a:pPr>
            <a:endParaRPr sz="1400" dirty="0">
              <a:solidFill>
                <a:schemeClr val="dk1"/>
              </a:solidFill>
              <a:latin typeface="Calibri"/>
              <a:ea typeface="Calibri"/>
              <a:cs typeface="Calibri"/>
              <a:sym typeface="Calibri"/>
            </a:endParaRPr>
          </a:p>
        </p:txBody>
      </p:sp>
      <p:sp>
        <p:nvSpPr>
          <p:cNvPr id="5" name="Google Shape;99;p14">
            <a:extLst>
              <a:ext uri="{FF2B5EF4-FFF2-40B4-BE49-F238E27FC236}">
                <a16:creationId xmlns:a16="http://schemas.microsoft.com/office/drawing/2014/main" id="{8CA16747-B2AF-474B-8419-CA34A8D5E43F}"/>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 name="Google Shape;100;p14">
            <a:extLst>
              <a:ext uri="{FF2B5EF4-FFF2-40B4-BE49-F238E27FC236}">
                <a16:creationId xmlns:a16="http://schemas.microsoft.com/office/drawing/2014/main" id="{4849501A-62A4-42BF-B2D1-DD8D8AAE66BB}"/>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01;p14">
            <a:extLst>
              <a:ext uri="{FF2B5EF4-FFF2-40B4-BE49-F238E27FC236}">
                <a16:creationId xmlns:a16="http://schemas.microsoft.com/office/drawing/2014/main" id="{83D86743-40F6-4EB3-8231-4351553B00C1}"/>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02;p14">
            <a:extLst>
              <a:ext uri="{FF2B5EF4-FFF2-40B4-BE49-F238E27FC236}">
                <a16:creationId xmlns:a16="http://schemas.microsoft.com/office/drawing/2014/main" id="{4A2ABAD7-95FC-48A2-A05B-A48951E91F5F}"/>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9" name="Google Shape;103;p14">
            <a:extLst>
              <a:ext uri="{FF2B5EF4-FFF2-40B4-BE49-F238E27FC236}">
                <a16:creationId xmlns:a16="http://schemas.microsoft.com/office/drawing/2014/main" id="{A06807B5-0038-429E-A37F-70B5AE4DAC90}"/>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10" name="Google Shape;104;p14">
            <a:extLst>
              <a:ext uri="{FF2B5EF4-FFF2-40B4-BE49-F238E27FC236}">
                <a16:creationId xmlns:a16="http://schemas.microsoft.com/office/drawing/2014/main" id="{1A292B0F-D65D-4E41-93F2-380C8D13D146}"/>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 name="Google Shape;105;p14">
            <a:extLst>
              <a:ext uri="{FF2B5EF4-FFF2-40B4-BE49-F238E27FC236}">
                <a16:creationId xmlns:a16="http://schemas.microsoft.com/office/drawing/2014/main" id="{D7797A17-CC96-4D7D-A346-2C06AD9FB2FD}"/>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5</a:t>
            </a:r>
            <a:endParaRPr dirty="0"/>
          </a:p>
        </p:txBody>
      </p:sp>
      <p:sp>
        <p:nvSpPr>
          <p:cNvPr id="12" name="Google Shape;106;p14">
            <a:extLst>
              <a:ext uri="{FF2B5EF4-FFF2-40B4-BE49-F238E27FC236}">
                <a16:creationId xmlns:a16="http://schemas.microsoft.com/office/drawing/2014/main" id="{DF0C75B8-4019-439A-B7B4-3B6D03E1EC07}"/>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Computer Science</a:t>
            </a:r>
            <a:endParaRPr sz="2000" b="0" i="0" u="none" strike="noStrike" cap="none">
              <a:solidFill>
                <a:schemeClr val="dk1"/>
              </a:solidFill>
              <a:latin typeface="Arial"/>
              <a:ea typeface="Arial"/>
              <a:cs typeface="Arial"/>
              <a:sym typeface="Arial"/>
            </a:endParaRPr>
          </a:p>
        </p:txBody>
      </p:sp>
      <p:graphicFrame>
        <p:nvGraphicFramePr>
          <p:cNvPr id="13" name="Google Shape;107;p14">
            <a:extLst>
              <a:ext uri="{FF2B5EF4-FFF2-40B4-BE49-F238E27FC236}">
                <a16:creationId xmlns:a16="http://schemas.microsoft.com/office/drawing/2014/main" id="{61A7260D-3A71-4C8B-B6A5-53FDED5979E5}"/>
              </a:ext>
            </a:extLst>
          </p:cNvPr>
          <p:cNvGraphicFramePr/>
          <p:nvPr>
            <p:extLst>
              <p:ext uri="{D42A27DB-BD31-4B8C-83A1-F6EECF244321}">
                <p14:modId xmlns:p14="http://schemas.microsoft.com/office/powerpoint/2010/main" val="4146360470"/>
              </p:ext>
            </p:extLst>
          </p:nvPr>
        </p:nvGraphicFramePr>
        <p:xfrm>
          <a:off x="164227" y="3036669"/>
          <a:ext cx="6529547" cy="6011672"/>
        </p:xfrm>
        <a:graphic>
          <a:graphicData uri="http://schemas.openxmlformats.org/drawingml/2006/table">
            <a:tbl>
              <a:tblPr firstRow="1" firstCol="1" bandRow="1">
                <a:noFill/>
              </a:tblPr>
              <a:tblGrid>
                <a:gridCol w="1259201">
                  <a:extLst>
                    <a:ext uri="{9D8B030D-6E8A-4147-A177-3AD203B41FA5}">
                      <a16:colId xmlns:a16="http://schemas.microsoft.com/office/drawing/2014/main" val="20000"/>
                    </a:ext>
                  </a:extLst>
                </a:gridCol>
                <a:gridCol w="2635173">
                  <a:extLst>
                    <a:ext uri="{9D8B030D-6E8A-4147-A177-3AD203B41FA5}">
                      <a16:colId xmlns:a16="http://schemas.microsoft.com/office/drawing/2014/main" val="20001"/>
                    </a:ext>
                  </a:extLst>
                </a:gridCol>
                <a:gridCol w="2635173">
                  <a:extLst>
                    <a:ext uri="{9D8B030D-6E8A-4147-A177-3AD203B41FA5}">
                      <a16:colId xmlns:a16="http://schemas.microsoft.com/office/drawing/2014/main" val="20002"/>
                    </a:ext>
                  </a:extLst>
                </a:gridCol>
              </a:tblGrid>
              <a:tr h="177500">
                <a:tc>
                  <a:txBody>
                    <a:bodyPr/>
                    <a:lstStyle/>
                    <a:p>
                      <a:pPr marL="0" marR="0" lvl="0" indent="0" algn="l" rtl="0">
                        <a:lnSpc>
                          <a:spcPct val="107000"/>
                        </a:lnSpc>
                        <a:spcBef>
                          <a:spcPts val="0"/>
                        </a:spcBef>
                        <a:spcAft>
                          <a:spcPts val="0"/>
                        </a:spcAft>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2797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b="1"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solidFill>
                            <a:schemeClr val="dk1"/>
                          </a:solidFill>
                          <a:latin typeface="Calibri"/>
                          <a:ea typeface="Calibri"/>
                          <a:cs typeface="Calibri"/>
                          <a:sym typeface="Calibri"/>
                        </a:rPr>
                        <a:t>Introduction to Python  (2)</a:t>
                      </a:r>
                      <a:endParaRPr sz="1200" u="none" strike="noStrike" cap="none" dirty="0">
                        <a:solidFill>
                          <a:schemeClr val="dk1"/>
                        </a:solidFill>
                        <a:latin typeface="Calibri"/>
                        <a:ea typeface="Calibri"/>
                        <a:cs typeface="Calibri"/>
                        <a:sym typeface="Calibri"/>
                      </a:endParaRPr>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Selection</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L2 Writing algorithms </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L3 While loops </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L4 Programming project</a:t>
                      </a:r>
                      <a:endParaRPr sz="1200"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GB" sz="1200" u="none" strike="noStrike" cap="none" dirty="0">
                          <a:solidFill>
                            <a:schemeClr val="dk1"/>
                          </a:solidFill>
                          <a:latin typeface="Calibri"/>
                          <a:ea typeface="Calibri"/>
                          <a:cs typeface="Calibri"/>
                          <a:sym typeface="Calibri"/>
                        </a:rPr>
                        <a:t>Algorithms  </a:t>
                      </a:r>
                      <a:endParaRPr sz="1200" u="none" strike="noStrike" cap="none" dirty="0">
                        <a:solidFill>
                          <a:schemeClr val="dk1"/>
                        </a:solidFill>
                        <a:latin typeface="Calibri"/>
                        <a:ea typeface="Calibri"/>
                        <a:cs typeface="Calibri"/>
                        <a:sym typeface="Calibri"/>
                      </a:endParaRPr>
                    </a:p>
                    <a:p>
                      <a:pPr marL="342900" marR="0" lvl="0" indent="-165100" algn="l" rtl="0">
                        <a:spcBef>
                          <a:spcPts val="65"/>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Computational thinking </a:t>
                      </a:r>
                      <a:endParaRPr sz="1200" dirty="0"/>
                    </a:p>
                    <a:p>
                      <a:pPr marL="342900" marR="0" lvl="0" indent="-165100" algn="l" rtl="0">
                        <a:spcBef>
                          <a:spcPts val="65"/>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L2 Searching algorithms</a:t>
                      </a:r>
                      <a:endParaRPr sz="1200" dirty="0"/>
                    </a:p>
                    <a:p>
                      <a:pPr marL="342900" marR="0" lvl="0" indent="-165100" algn="l" rtl="0">
                        <a:spcBef>
                          <a:spcPts val="65"/>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L3 Sorting algorithms</a:t>
                      </a:r>
                      <a:endParaRPr sz="1200" dirty="0"/>
                    </a:p>
                    <a:p>
                      <a:pPr marL="342900" marR="0" lvl="0" indent="-165100" algn="l" rtl="0">
                        <a:spcBef>
                          <a:spcPts val="65"/>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The CPU </a:t>
                      </a:r>
                      <a:endParaRPr sz="1200" u="none" strike="noStrike" cap="none" dirty="0">
                        <a:solidFill>
                          <a:schemeClr val="dk1"/>
                        </a:solidFill>
                        <a:latin typeface="Calibri"/>
                        <a:ea typeface="Calibri"/>
                        <a:cs typeface="Calibri"/>
                        <a:sym typeface="Calibri"/>
                      </a:endParaRPr>
                    </a:p>
                    <a:p>
                      <a:pPr marL="521969" marR="0" lvl="0" indent="0" algn="l" rtl="0">
                        <a:spcBef>
                          <a:spcPts val="65"/>
                        </a:spcBef>
                        <a:spcAft>
                          <a:spcPts val="0"/>
                        </a:spcAft>
                        <a:buNone/>
                      </a:pPr>
                      <a:r>
                        <a:rPr lang="en-GB" sz="1200"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7750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 </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775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a:t>
                      </a:r>
                      <a:r>
                        <a:rPr lang="en-GB" sz="1400" b="1" i="0" u="none" strike="noStrike" cap="none" dirty="0">
                          <a:solidFill>
                            <a:schemeClr val="lt1"/>
                          </a:solidFill>
                          <a:latin typeface="Calibri"/>
                          <a:ea typeface="Calibri"/>
                          <a:cs typeface="Calibri"/>
                          <a:sym typeface="Calibri"/>
                        </a:rPr>
                        <a:t>ing</a:t>
                      </a:r>
                      <a:r>
                        <a:rPr lang="en-GB" sz="1400" b="1" u="none" strike="noStrike" cap="none" dirty="0">
                          <a:solidFill>
                            <a:schemeClr val="lt1"/>
                          </a:solidFill>
                          <a:latin typeface="Calibri"/>
                          <a:ea typeface="Calibri"/>
                          <a:cs typeface="Calibri"/>
                          <a:sym typeface="Calibri"/>
                        </a:rPr>
                        <a:t>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2</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853175">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p>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A.  </a:t>
                      </a:r>
                      <a:r>
                        <a:rPr lang="en-GB" sz="1200" u="none" strike="noStrike" cap="none" dirty="0">
                          <a:solidFill>
                            <a:schemeClr val="dk1"/>
                          </a:solidFill>
                          <a:latin typeface="Calibri"/>
                          <a:ea typeface="Calibri"/>
                          <a:cs typeface="Calibri"/>
                          <a:sym typeface="Calibri"/>
                        </a:rPr>
                        <a:t>Systems architecture  </a:t>
                      </a:r>
                      <a:endParaRPr sz="1200" u="none" strike="noStrike" cap="none" dirty="0">
                        <a:solidFill>
                          <a:schemeClr val="dk1"/>
                        </a:solidFill>
                        <a:latin typeface="Calibri"/>
                        <a:ea typeface="Calibri"/>
                        <a:cs typeface="Calibri"/>
                        <a:sym typeface="Calibri"/>
                      </a:endParaRPr>
                    </a:p>
                    <a:p>
                      <a:pPr marL="342900" marR="0" lvl="0" indent="-165100" algn="l" rtl="0">
                        <a:lnSpc>
                          <a:spcPct val="100000"/>
                        </a:lnSpc>
                        <a:spcBef>
                          <a:spcPts val="65"/>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The CPU </a:t>
                      </a:r>
                      <a:endParaRPr sz="1200" dirty="0"/>
                    </a:p>
                    <a:p>
                      <a:pPr marL="342900" marR="0" lvl="0" indent="-165100" algn="l" rtl="0">
                        <a:lnSpc>
                          <a:spcPct val="100000"/>
                        </a:lnSpc>
                        <a:spcBef>
                          <a:spcPts val="65"/>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L2 Function and characteristics of the CPU</a:t>
                      </a:r>
                      <a:endParaRPr sz="1200" dirty="0"/>
                    </a:p>
                    <a:p>
                      <a:pPr marL="177800" marR="0" lvl="0" indent="0" algn="l" rtl="0">
                        <a:lnSpc>
                          <a:spcPct val="100000"/>
                        </a:lnSpc>
                        <a:spcBef>
                          <a:spcPts val="65"/>
                        </a:spcBef>
                        <a:spcAft>
                          <a:spcPts val="0"/>
                        </a:spcAft>
                        <a:buClr>
                          <a:schemeClr val="dk1"/>
                        </a:buClr>
                        <a:buSzPts val="1200"/>
                        <a:buFont typeface="Noto Sans Symbols"/>
                        <a:buNone/>
                      </a:pPr>
                      <a:endParaRPr lang="en-GB" sz="1200" u="none" strike="noStrike" cap="none" dirty="0">
                        <a:solidFill>
                          <a:schemeClr val="dk1"/>
                        </a:solidFill>
                        <a:latin typeface="Calibri"/>
                        <a:ea typeface="Calibri"/>
                        <a:cs typeface="Calibri"/>
                        <a:sym typeface="Calibri"/>
                      </a:endParaRPr>
                    </a:p>
                    <a:p>
                      <a:pPr marL="177800" marR="0" lvl="0" indent="0" algn="l" rtl="0">
                        <a:lnSpc>
                          <a:spcPct val="100000"/>
                        </a:lnSpc>
                        <a:spcBef>
                          <a:spcPts val="65"/>
                        </a:spcBef>
                        <a:spcAft>
                          <a:spcPts val="0"/>
                        </a:spcAft>
                        <a:buClr>
                          <a:schemeClr val="dk1"/>
                        </a:buClr>
                        <a:buSzPts val="1200"/>
                        <a:buFont typeface="Noto Sans Symbols"/>
                        <a:buNone/>
                      </a:pPr>
                      <a:r>
                        <a:rPr lang="en-GB" sz="1200" u="none" strike="noStrike" cap="none" dirty="0">
                          <a:solidFill>
                            <a:schemeClr val="dk1"/>
                          </a:solidFill>
                          <a:latin typeface="Calibri"/>
                          <a:ea typeface="Calibri"/>
                          <a:cs typeface="Calibri"/>
                          <a:sym typeface="Calibri"/>
                        </a:rPr>
                        <a:t>B. Memory &amp; storage </a:t>
                      </a:r>
                      <a:endParaRPr sz="1200" dirty="0"/>
                    </a:p>
                    <a:p>
                      <a:pPr marL="349250" marR="0" lvl="0" indent="-171450" algn="l" rtl="0">
                        <a:lnSpc>
                          <a:spcPct val="100000"/>
                        </a:lnSpc>
                        <a:spcBef>
                          <a:spcPts val="65"/>
                        </a:spcBef>
                        <a:spcAft>
                          <a:spcPts val="0"/>
                        </a:spcAft>
                        <a:buClr>
                          <a:schemeClr val="dk1"/>
                        </a:buClr>
                        <a:buSzPts val="1200"/>
                        <a:buFont typeface="Arial"/>
                        <a:buChar char="•"/>
                      </a:pPr>
                      <a:r>
                        <a:rPr lang="en-GB" sz="1200" u="none" strike="noStrike" cap="none" dirty="0">
                          <a:solidFill>
                            <a:schemeClr val="dk1"/>
                          </a:solidFill>
                          <a:latin typeface="Calibri"/>
                          <a:ea typeface="Calibri"/>
                          <a:cs typeface="Calibri"/>
                          <a:sym typeface="Calibri"/>
                        </a:rPr>
                        <a:t>L1 Memory  </a:t>
                      </a:r>
                      <a:endParaRPr sz="1200" dirty="0"/>
                    </a:p>
                    <a:p>
                      <a:pPr marL="349250" marR="0" lvl="0" indent="-171450" algn="l" rtl="0">
                        <a:lnSpc>
                          <a:spcPct val="100000"/>
                        </a:lnSpc>
                        <a:spcBef>
                          <a:spcPts val="65"/>
                        </a:spcBef>
                        <a:spcAft>
                          <a:spcPts val="0"/>
                        </a:spcAft>
                        <a:buClr>
                          <a:schemeClr val="dk1"/>
                        </a:buClr>
                        <a:buSzPts val="1200"/>
                        <a:buFont typeface="Arial"/>
                        <a:buChar char="•"/>
                      </a:pPr>
                      <a:r>
                        <a:rPr lang="en-GB" sz="1200" u="none" strike="noStrike" cap="none" dirty="0">
                          <a:solidFill>
                            <a:schemeClr val="dk1"/>
                          </a:solidFill>
                          <a:latin typeface="Calibri"/>
                          <a:ea typeface="Calibri"/>
                          <a:cs typeface="Calibri"/>
                          <a:sym typeface="Calibri"/>
                        </a:rPr>
                        <a:t>L2 Storage </a:t>
                      </a:r>
                      <a:endParaRPr sz="1200"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p>
                    <a:p>
                      <a:pPr marL="0" marR="0" lvl="0" indent="0" algn="l" rtl="0">
                        <a:lnSpc>
                          <a:spcPct val="107000"/>
                        </a:lnSpc>
                        <a:spcBef>
                          <a:spcPts val="0"/>
                        </a:spcBef>
                        <a:spcAft>
                          <a:spcPts val="0"/>
                        </a:spcAft>
                        <a:buNone/>
                      </a:pPr>
                      <a:r>
                        <a:rPr lang="en-GB" sz="1200" u="none" strike="noStrike" cap="none" dirty="0">
                          <a:solidFill>
                            <a:schemeClr val="dk1"/>
                          </a:solidFill>
                          <a:latin typeface="Calibri"/>
                          <a:ea typeface="Calibri"/>
                          <a:cs typeface="Calibri"/>
                          <a:sym typeface="Calibri"/>
                        </a:rPr>
                        <a:t>Data representation  </a:t>
                      </a:r>
                      <a:endParaRPr sz="1200" u="none" strike="noStrike" cap="none" dirty="0">
                        <a:solidFill>
                          <a:schemeClr val="dk1"/>
                        </a:solidFill>
                        <a:latin typeface="Calibri"/>
                        <a:ea typeface="Calibri"/>
                        <a:cs typeface="Calibri"/>
                        <a:sym typeface="Calibri"/>
                      </a:endParaRPr>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Storage units and binary numbers </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L2 Binary arithmetic and Hexadecimal</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L3 Characters</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L4 Images</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L5 Sounds  </a:t>
                      </a:r>
                      <a:endParaRPr sz="120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775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77500">
                <a:tc>
                  <a:txBody>
                    <a:bodyPr/>
                    <a:lstStyle/>
                    <a:p>
                      <a:pPr marL="0" marR="0" lvl="0" indent="0" algn="l" rtl="0">
                        <a:lnSpc>
                          <a:spcPct val="107000"/>
                        </a:lnSpc>
                        <a:spcBef>
                          <a:spcPts val="0"/>
                        </a:spcBef>
                        <a:spcAft>
                          <a:spcPts val="0"/>
                        </a:spcAft>
                        <a:buNone/>
                      </a:pPr>
                      <a:r>
                        <a:rPr lang="en-GB" sz="1400" b="1" u="none" strike="noStrike" cap="none">
                          <a:solidFill>
                            <a:schemeClr val="bg1"/>
                          </a:solidFill>
                          <a:latin typeface="Calibri"/>
                          <a:ea typeface="Calibri"/>
                          <a:cs typeface="Calibri"/>
                          <a:sym typeface="Calibri"/>
                        </a:rPr>
                        <a:t> </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Summer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Summer 2</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995350">
                <a:tc>
                  <a:txBody>
                    <a:bodyPr/>
                    <a:lstStyle/>
                    <a:p>
                      <a:pPr marL="0" marR="0" lvl="0" indent="0" algn="l" rtl="0">
                        <a:lnSpc>
                          <a:spcPct val="107000"/>
                        </a:lnSpc>
                        <a:spcBef>
                          <a:spcPts val="0"/>
                        </a:spcBef>
                        <a:spcAft>
                          <a:spcPts val="0"/>
                        </a:spcAft>
                        <a:buNone/>
                      </a:pPr>
                      <a:r>
                        <a:rPr lang="en-GB" sz="1400" b="1" u="none" strike="noStrike" cap="none" dirty="0">
                          <a:solidFill>
                            <a:schemeClr val="bg1"/>
                          </a:solidFill>
                          <a:latin typeface="Calibri"/>
                          <a:ea typeface="Calibri"/>
                          <a:cs typeface="Calibri"/>
                          <a:sym typeface="Calibri"/>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lang="en-GB" sz="1200" u="none" strike="noStrike" cap="none" dirty="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GB" sz="1200" u="none" strike="noStrike" cap="none" dirty="0">
                          <a:solidFill>
                            <a:schemeClr val="dk1"/>
                          </a:solidFill>
                          <a:latin typeface="Calibri"/>
                          <a:ea typeface="Calibri"/>
                          <a:cs typeface="Calibri"/>
                          <a:sym typeface="Calibri"/>
                        </a:rPr>
                        <a:t>Boolean Logic   </a:t>
                      </a:r>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Logic diagram (AND, OR &amp; NOT) </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L2 Truth table</a:t>
                      </a:r>
                      <a:endParaRPr sz="1200" dirty="0"/>
                    </a:p>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200"/>
                        <a:buFont typeface="Calibri"/>
                        <a:buNone/>
                      </a:pPr>
                      <a:r>
                        <a:rPr lang="en-GB" sz="1200" u="none" strike="noStrike" cap="none" dirty="0">
                          <a:solidFill>
                            <a:schemeClr val="dk1"/>
                          </a:solidFill>
                          <a:latin typeface="Calibri"/>
                          <a:ea typeface="Calibri"/>
                          <a:cs typeface="Calibri"/>
                          <a:sym typeface="Calibri"/>
                        </a:rPr>
                        <a:t>Systems software   </a:t>
                      </a:r>
                      <a:endParaRPr sz="1200" u="none" strike="noStrike" cap="none" dirty="0">
                        <a:solidFill>
                          <a:schemeClr val="dk1"/>
                        </a:solidFill>
                        <a:latin typeface="Calibri"/>
                        <a:ea typeface="Calibri"/>
                        <a:cs typeface="Calibri"/>
                        <a:sym typeface="Calibri"/>
                      </a:endParaRPr>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L1 Operating system software   </a:t>
                      </a:r>
                      <a:endParaRPr sz="1200" dirty="0"/>
                    </a:p>
                    <a:p>
                      <a:pPr marL="342900" marR="0" lvl="0" indent="-165100" algn="l" rtl="0">
                        <a:spcBef>
                          <a:spcPts val="0"/>
                        </a:spcBef>
                        <a:spcAft>
                          <a:spcPts val="0"/>
                        </a:spcAft>
                        <a:buClr>
                          <a:schemeClr val="dk1"/>
                        </a:buClr>
                        <a:buSzPts val="1200"/>
                        <a:buFont typeface="Noto Sans Symbols"/>
                        <a:buChar char="∙"/>
                      </a:pPr>
                      <a:r>
                        <a:rPr lang="en-GB" sz="1200" u="none" strike="noStrike" cap="none" dirty="0">
                          <a:solidFill>
                            <a:schemeClr val="dk1"/>
                          </a:solidFill>
                          <a:latin typeface="Calibri"/>
                          <a:ea typeface="Calibri"/>
                          <a:cs typeface="Calibri"/>
                          <a:sym typeface="Calibri"/>
                        </a:rPr>
                        <a:t>L2 Utility software</a:t>
                      </a:r>
                      <a:endParaRPr sz="1200" dirty="0"/>
                    </a:p>
                    <a:p>
                      <a:pPr marL="0" marR="0" lvl="0" indent="0" algn="l" rtl="0">
                        <a:lnSpc>
                          <a:spcPct val="107000"/>
                        </a:lnSpc>
                        <a:spcBef>
                          <a:spcPts val="0"/>
                        </a:spcBef>
                        <a:spcAft>
                          <a:spcPts val="0"/>
                        </a:spcAft>
                        <a:buNone/>
                      </a:pPr>
                      <a:r>
                        <a:rPr lang="en-GB" sz="1200" b="1"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solidFill>
                            <a:schemeClr val="dk1"/>
                          </a:solidFill>
                          <a:latin typeface="Calibri"/>
                          <a:ea typeface="Calibri"/>
                          <a:cs typeface="Calibri"/>
                          <a:sym typeface="Calibri"/>
                        </a:rPr>
                        <a:t> </a:t>
                      </a:r>
                      <a:endParaRPr sz="12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14" name="Google Shape;108;p14">
            <a:extLst>
              <a:ext uri="{FF2B5EF4-FFF2-40B4-BE49-F238E27FC236}">
                <a16:creationId xmlns:a16="http://schemas.microsoft.com/office/drawing/2014/main" id="{7B47A160-ED91-43DE-84B4-7144B34B6C9F}"/>
              </a:ext>
            </a:extLst>
          </p:cNvPr>
          <p:cNvSpPr/>
          <p:nvPr/>
        </p:nvSpPr>
        <p:spPr>
          <a:xfrm>
            <a:off x="0" y="886977"/>
            <a:ext cx="6557549" cy="369332"/>
          </a:xfrm>
          <a:prstGeom prst="rect">
            <a:avLst/>
          </a:prstGeom>
          <a:noFill/>
          <a:ln>
            <a:noFill/>
          </a:ln>
        </p:spPr>
        <p:txBody>
          <a:bodyPr spcFirstLastPara="1" wrap="square" lIns="91425" tIns="45700" rIns="91425" bIns="45700" anchor="t" anchorCtr="0">
            <a:noAutofit/>
          </a:bodyPr>
          <a:lstStyle/>
          <a:p>
            <a:pPr lvl="0"/>
            <a:r>
              <a:rPr lang="en-GB" sz="1800" b="1" dirty="0">
                <a:solidFill>
                  <a:srgbClr val="0B703C"/>
                </a:solidFill>
                <a:latin typeface="Tahoma"/>
                <a:ea typeface="Tahoma"/>
                <a:cs typeface="Tahoma"/>
                <a:sym typeface="Tahoma"/>
              </a:rPr>
              <a:t>Lead Teacher: Mr N. Kakou</a:t>
            </a:r>
            <a:endParaRPr lang="en-GB" sz="1800" dirty="0">
              <a:solidFill>
                <a:schemeClr val="dk1"/>
              </a:solidFill>
              <a:latin typeface="Tahoma"/>
              <a:ea typeface="Tahoma"/>
              <a:cs typeface="Tahoma"/>
              <a:sym typeface="Tahoma"/>
            </a:endParaRPr>
          </a:p>
        </p:txBody>
      </p:sp>
      <p:sp>
        <p:nvSpPr>
          <p:cNvPr id="15" name="Google Shape;110;p14">
            <a:extLst>
              <a:ext uri="{FF2B5EF4-FFF2-40B4-BE49-F238E27FC236}">
                <a16:creationId xmlns:a16="http://schemas.microsoft.com/office/drawing/2014/main" id="{FB3ABCCF-97B3-43BA-8028-41435305BC51}"/>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8</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819216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05;p14">
            <a:extLst>
              <a:ext uri="{FF2B5EF4-FFF2-40B4-BE49-F238E27FC236}">
                <a16:creationId xmlns:a16="http://schemas.microsoft.com/office/drawing/2014/main" id="{02FDA29A-67B8-42B7-AC8D-16DBABA9927E}"/>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 name="Google Shape;106;p14">
            <a:extLst>
              <a:ext uri="{FF2B5EF4-FFF2-40B4-BE49-F238E27FC236}">
                <a16:creationId xmlns:a16="http://schemas.microsoft.com/office/drawing/2014/main" id="{D0F6E0C5-9B5D-4C3E-9F62-14BDBF77C639}"/>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07;p14">
            <a:extLst>
              <a:ext uri="{FF2B5EF4-FFF2-40B4-BE49-F238E27FC236}">
                <a16:creationId xmlns:a16="http://schemas.microsoft.com/office/drawing/2014/main" id="{4C3952E2-E4F7-4679-9057-76EBC90861B1}"/>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08;p14">
            <a:extLst>
              <a:ext uri="{FF2B5EF4-FFF2-40B4-BE49-F238E27FC236}">
                <a16:creationId xmlns:a16="http://schemas.microsoft.com/office/drawing/2014/main" id="{8A76E8BC-EB57-4479-85BC-4025849E8364}"/>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09;p14">
            <a:extLst>
              <a:ext uri="{FF2B5EF4-FFF2-40B4-BE49-F238E27FC236}">
                <a16:creationId xmlns:a16="http://schemas.microsoft.com/office/drawing/2014/main" id="{A5ECE371-5BFF-4293-AF8A-2023EEF7B515}"/>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9" name="Google Shape;110;p14">
            <a:extLst>
              <a:ext uri="{FF2B5EF4-FFF2-40B4-BE49-F238E27FC236}">
                <a16:creationId xmlns:a16="http://schemas.microsoft.com/office/drawing/2014/main" id="{986C901E-FA97-4A2F-8E39-D1B02475F1C8}"/>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111;p14">
            <a:extLst>
              <a:ext uri="{FF2B5EF4-FFF2-40B4-BE49-F238E27FC236}">
                <a16:creationId xmlns:a16="http://schemas.microsoft.com/office/drawing/2014/main" id="{A7870971-1029-44E6-83EE-3E09874F2D98}"/>
              </a:ext>
            </a:extLst>
          </p:cNvPr>
          <p:cNvSpPr txBox="1"/>
          <p:nvPr/>
        </p:nvSpPr>
        <p:spPr>
          <a:xfrm>
            <a:off x="3298195" y="9682490"/>
            <a:ext cx="261610"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6</a:t>
            </a:r>
            <a:endParaRPr dirty="0"/>
          </a:p>
        </p:txBody>
      </p:sp>
      <p:sp>
        <p:nvSpPr>
          <p:cNvPr id="11" name="Google Shape;112;p14">
            <a:extLst>
              <a:ext uri="{FF2B5EF4-FFF2-40B4-BE49-F238E27FC236}">
                <a16:creationId xmlns:a16="http://schemas.microsoft.com/office/drawing/2014/main" id="{EA0CBF3A-C220-48DA-810A-0E38683DE299}"/>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Design &amp; Technology</a:t>
            </a:r>
            <a:endParaRPr sz="2000" b="0" i="0" u="none" strike="noStrike" cap="none">
              <a:solidFill>
                <a:schemeClr val="dk1"/>
              </a:solidFill>
              <a:latin typeface="Arial"/>
              <a:ea typeface="Arial"/>
              <a:cs typeface="Arial"/>
              <a:sym typeface="Arial"/>
            </a:endParaRPr>
          </a:p>
        </p:txBody>
      </p:sp>
      <p:graphicFrame>
        <p:nvGraphicFramePr>
          <p:cNvPr id="12" name="Google Shape;113;p14">
            <a:extLst>
              <a:ext uri="{FF2B5EF4-FFF2-40B4-BE49-F238E27FC236}">
                <a16:creationId xmlns:a16="http://schemas.microsoft.com/office/drawing/2014/main" id="{A6FFE33B-7A74-409E-9CA8-CB5E17F35E2A}"/>
              </a:ext>
            </a:extLst>
          </p:cNvPr>
          <p:cNvGraphicFramePr/>
          <p:nvPr>
            <p:extLst>
              <p:ext uri="{D42A27DB-BD31-4B8C-83A1-F6EECF244321}">
                <p14:modId xmlns:p14="http://schemas.microsoft.com/office/powerpoint/2010/main" val="927318114"/>
              </p:ext>
            </p:extLst>
          </p:nvPr>
        </p:nvGraphicFramePr>
        <p:xfrm>
          <a:off x="100817" y="2903086"/>
          <a:ext cx="6632485" cy="6818715"/>
        </p:xfrm>
        <a:graphic>
          <a:graphicData uri="http://schemas.openxmlformats.org/drawingml/2006/table">
            <a:tbl>
              <a:tblPr firstRow="1" firstCol="1" bandRow="1">
                <a:noFill/>
              </a:tblPr>
              <a:tblGrid>
                <a:gridCol w="993887">
                  <a:extLst>
                    <a:ext uri="{9D8B030D-6E8A-4147-A177-3AD203B41FA5}">
                      <a16:colId xmlns:a16="http://schemas.microsoft.com/office/drawing/2014/main" val="20000"/>
                    </a:ext>
                  </a:extLst>
                </a:gridCol>
                <a:gridCol w="2819299">
                  <a:extLst>
                    <a:ext uri="{9D8B030D-6E8A-4147-A177-3AD203B41FA5}">
                      <a16:colId xmlns:a16="http://schemas.microsoft.com/office/drawing/2014/main" val="20001"/>
                    </a:ext>
                  </a:extLst>
                </a:gridCol>
                <a:gridCol w="2819299">
                  <a:extLst>
                    <a:ext uri="{9D8B030D-6E8A-4147-A177-3AD203B41FA5}">
                      <a16:colId xmlns:a16="http://schemas.microsoft.com/office/drawing/2014/main" val="20002"/>
                    </a:ext>
                  </a:extLst>
                </a:gridCol>
              </a:tblGrid>
              <a:tr h="240600">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882275">
                <a:tc>
                  <a:txBody>
                    <a:bodyPr/>
                    <a:lstStyle/>
                    <a:p>
                      <a:pPr marL="0" marR="0" lvl="0" indent="0" algn="l" rtl="0">
                        <a:lnSpc>
                          <a:spcPct val="107000"/>
                        </a:lnSpc>
                        <a:spcBef>
                          <a:spcPts val="0"/>
                        </a:spcBef>
                        <a:spcAft>
                          <a:spcPts val="0"/>
                        </a:spcAft>
                        <a:buNone/>
                      </a:pPr>
                      <a:r>
                        <a:rPr lang="en-GB" sz="1200" b="1" i="0" u="none" strike="noStrike" kern="1200" cap="none" dirty="0">
                          <a:solidFill>
                            <a:schemeClr val="bg1"/>
                          </a:solidFill>
                          <a:latin typeface="Arial"/>
                          <a:ea typeface="+mn-ea"/>
                          <a:cs typeface="Arial"/>
                          <a:sym typeface="Calibri"/>
                        </a:rPr>
                        <a:t>Focus/ Context for Learning</a:t>
                      </a: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Project: Clock Project </a:t>
                      </a:r>
                      <a:r>
                        <a:rPr lang="en-GB" sz="1200" u="none" strike="noStrike" cap="none" dirty="0">
                          <a:latin typeface="Calibri"/>
                          <a:ea typeface="Calibri"/>
                          <a:cs typeface="Calibri"/>
                          <a:sym typeface="Calibri"/>
                        </a:rPr>
                        <a:t>Students will design and make a clock in the style of a designer of design movement.</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Drawing and sketching skills</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The design process</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Research skills and Product Analysis </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History of clocks</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Design strategies</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Writing a brief/specification</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Key words vocabulary</a:t>
                      </a:r>
                      <a:endParaRPr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Iterative process: Developing /modelling ideas</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ICT in design and making</a:t>
                      </a: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Exploring and selecting materials.</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Plan for making</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H&amp;S/Risk Assessment</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CAD/CAM</a:t>
                      </a:r>
                      <a:endParaRPr dirty="0"/>
                    </a:p>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Manufacturing/Production methods</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Testing/modifying and evaluating final outcome  </a:t>
                      </a:r>
                      <a:endParaRPr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59936">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2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2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40600">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Spring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2</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504150">
                <a:tc>
                  <a:txBody>
                    <a:bodyPr/>
                    <a:lstStyle/>
                    <a:p>
                      <a:pPr marL="0" marR="0" lvl="0" indent="0" algn="l" rtl="0">
                        <a:lnSpc>
                          <a:spcPct val="107000"/>
                        </a:lnSpc>
                        <a:spcBef>
                          <a:spcPts val="0"/>
                        </a:spcBef>
                        <a:spcAft>
                          <a:spcPts val="0"/>
                        </a:spcAft>
                        <a:buNone/>
                      </a:pPr>
                      <a:r>
                        <a:rPr lang="en-GB" sz="1200" b="1" i="0" u="none" strike="noStrike" kern="1200" cap="none">
                          <a:solidFill>
                            <a:schemeClr val="bg1"/>
                          </a:solidFill>
                          <a:latin typeface="Arial"/>
                          <a:ea typeface="+mn-ea"/>
                          <a:cs typeface="Arial"/>
                          <a:sym typeface="Calibri"/>
                        </a:rPr>
                        <a:t>Focus/  Context for Learning</a:t>
                      </a:r>
                      <a:endParaRPr sz="1200" b="1" i="0" u="none" strike="noStrike" kern="1200" cap="none">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a:latin typeface="Calibri"/>
                          <a:ea typeface="Calibri"/>
                          <a:cs typeface="Calibri"/>
                          <a:sym typeface="Calibri"/>
                        </a:rPr>
                        <a:t>Project: Mechanism Project</a:t>
                      </a:r>
                      <a:r>
                        <a:rPr lang="en-GB" sz="1200" u="none" strike="noStrike" cap="none">
                          <a:latin typeface="Calibri"/>
                          <a:ea typeface="Calibri"/>
                          <a:cs typeface="Calibri"/>
                          <a:sym typeface="Calibri"/>
                        </a:rPr>
                        <a:t>  </a:t>
                      </a:r>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Task analysis and design brief</a:t>
                      </a:r>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Research skills</a:t>
                      </a:r>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Communicating design ideas</a:t>
                      </a:r>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Mechanisms/Motions</a:t>
                      </a:r>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Development/modelling including CAD</a:t>
                      </a:r>
                      <a:endParaRPr/>
                    </a:p>
                    <a:p>
                      <a:pPr marL="171450" marR="0" lvl="0" indent="-171450" algn="just" rtl="0">
                        <a:lnSpc>
                          <a:spcPct val="107000"/>
                        </a:lnSpc>
                        <a:spcBef>
                          <a:spcPts val="0"/>
                        </a:spcBef>
                        <a:spcAft>
                          <a:spcPts val="0"/>
                        </a:spcAft>
                        <a:buClr>
                          <a:schemeClr val="dk1"/>
                        </a:buClr>
                        <a:buSzPts val="1200"/>
                        <a:buFont typeface="Arial"/>
                        <a:buChar char="•"/>
                      </a:pPr>
                      <a:r>
                        <a:rPr lang="en-GB" sz="1200" u="none" strike="noStrike" cap="none">
                          <a:latin typeface="Calibri"/>
                          <a:ea typeface="Calibri"/>
                          <a:cs typeface="Calibri"/>
                          <a:sym typeface="Calibri"/>
                        </a:rPr>
                        <a:t>Joining techniques.</a:t>
                      </a:r>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171450" marR="0" lvl="0" indent="-171450" algn="l" rtl="0">
                        <a:lnSpc>
                          <a:spcPct val="107000"/>
                        </a:lnSpc>
                        <a:spcBef>
                          <a:spcPts val="0"/>
                        </a:spcBef>
                        <a:spcAft>
                          <a:spcPts val="0"/>
                        </a:spcAft>
                        <a:buClr>
                          <a:schemeClr val="dk1"/>
                        </a:buClr>
                        <a:buSzPts val="1100"/>
                        <a:buFont typeface="Arial"/>
                        <a:buChar char="•"/>
                      </a:pPr>
                      <a:r>
                        <a:rPr lang="en-GB" sz="1200" u="none" strike="noStrike" cap="none" dirty="0">
                          <a:latin typeface="Calibri"/>
                          <a:ea typeface="Calibri"/>
                          <a:cs typeface="Calibri"/>
                          <a:sym typeface="Calibri"/>
                        </a:rPr>
                        <a:t>Working Drawings </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Plan for making</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b="0" u="none" strike="noStrike" cap="none" dirty="0">
                          <a:latin typeface="Calibri"/>
                          <a:ea typeface="Calibri"/>
                          <a:cs typeface="Calibri"/>
                          <a:sym typeface="Calibri"/>
                        </a:rPr>
                        <a:t>Manufacturing including CAM</a:t>
                      </a:r>
                      <a:endParaRPr sz="1200" b="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Quality Control </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Surface finishes for wood </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Assembling processes</a:t>
                      </a:r>
                      <a:endParaRPr dirty="0"/>
                    </a:p>
                    <a:p>
                      <a:pPr marL="171450" marR="0" lvl="0" indent="-171450" algn="l" rtl="0">
                        <a:lnSpc>
                          <a:spcPct val="107000"/>
                        </a:lnSpc>
                        <a:spcBef>
                          <a:spcPts val="0"/>
                        </a:spcBef>
                        <a:spcAft>
                          <a:spcPts val="0"/>
                        </a:spcAft>
                        <a:buClr>
                          <a:schemeClr val="dk1"/>
                        </a:buClr>
                        <a:buSzPts val="1200"/>
                        <a:buFont typeface="Arial"/>
                        <a:buChar char="•"/>
                      </a:pPr>
                      <a:r>
                        <a:rPr lang="en-GB" sz="1200" u="none" strike="noStrike" cap="none" dirty="0">
                          <a:latin typeface="Calibri"/>
                          <a:ea typeface="Calibri"/>
                          <a:cs typeface="Calibri"/>
                          <a:sym typeface="Calibri"/>
                        </a:rPr>
                        <a:t>Testing and Evaluation</a:t>
                      </a:r>
                      <a:endParaRPr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46919">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40600">
                <a:tc>
                  <a:txBody>
                    <a:bodyPr/>
                    <a:lstStyle/>
                    <a:p>
                      <a:pPr marL="0" marR="0" lvl="0" indent="0" algn="l" rtl="0">
                        <a:lnSpc>
                          <a:spcPct val="107000"/>
                        </a:lnSpc>
                        <a:spcBef>
                          <a:spcPts val="0"/>
                        </a:spcBef>
                        <a:spcAft>
                          <a:spcPts val="0"/>
                        </a:spcAft>
                        <a:buNone/>
                      </a:pP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latin typeface="Calibri"/>
                          <a:ea typeface="Calibri"/>
                          <a:cs typeface="Calibri"/>
                          <a:sym typeface="Calibri"/>
                        </a:rPr>
                        <a:t>Summer 2</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186100">
                <a:tc>
                  <a:txBody>
                    <a:bodyPr/>
                    <a:lstStyle/>
                    <a:p>
                      <a:pPr marL="0" marR="0" lvl="0" indent="0" algn="l" rtl="0">
                        <a:lnSpc>
                          <a:spcPct val="107000"/>
                        </a:lnSpc>
                        <a:spcBef>
                          <a:spcPts val="0"/>
                        </a:spcBef>
                        <a:spcAft>
                          <a:spcPts val="0"/>
                        </a:spcAft>
                        <a:buNone/>
                      </a:pPr>
                      <a:r>
                        <a:rPr lang="en-GB" sz="1200" b="1" i="0" u="none" strike="noStrike" kern="1200" cap="none" dirty="0">
                          <a:solidFill>
                            <a:schemeClr val="bg1"/>
                          </a:solidFill>
                          <a:latin typeface="Arial"/>
                          <a:ea typeface="+mn-ea"/>
                          <a:cs typeface="Arial"/>
                          <a:sym typeface="Calibri"/>
                        </a:rPr>
                        <a:t>Focus/ Context for Learning</a:t>
                      </a:r>
                      <a:endParaRPr sz="1200" b="1" i="0" u="none" strike="noStrike" kern="1200" cap="none" dirty="0">
                        <a:solidFill>
                          <a:schemeClr val="bg1"/>
                        </a:solidFill>
                        <a:latin typeface="Arial"/>
                        <a:ea typeface="+mn-ea"/>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Project: Lighting device (PFT)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Students will design and make a battery powered LED ‘mood light’ from recycling materials.</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Design brief/specification</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Key words</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Electronic circuits &amp; components</a:t>
                      </a:r>
                      <a:endParaRPr sz="1200" u="none" strike="noStrike" cap="none" dirty="0">
                        <a:latin typeface="Calibri"/>
                        <a:ea typeface="Calibri"/>
                        <a:cs typeface="Calibri"/>
                        <a:sym typeface="Calibri"/>
                      </a:endParaRPr>
                    </a:p>
                    <a:p>
                      <a:pPr marL="342900" marR="0" lvl="0" indent="-342900" algn="l" rtl="0">
                        <a:lnSpc>
                          <a:spcPct val="107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Manufacturing processes</a:t>
                      </a:r>
                      <a:endParaRPr dirty="0"/>
                    </a:p>
                    <a:p>
                      <a:pPr marL="342900" marR="0" lvl="0" indent="-342900" algn="l" rtl="0">
                        <a:lnSpc>
                          <a:spcPct val="107000"/>
                        </a:lnSpc>
                        <a:spcBef>
                          <a:spcPts val="0"/>
                        </a:spcBef>
                        <a:spcAft>
                          <a:spcPts val="0"/>
                        </a:spcAft>
                        <a:buClr>
                          <a:schemeClr val="dk1"/>
                        </a:buClr>
                        <a:buSzPts val="1200"/>
                        <a:buFont typeface="Noto Sans Symbols"/>
                        <a:buChar char="∙"/>
                      </a:pPr>
                      <a:r>
                        <a:rPr lang="en-GB" sz="1200" u="none" strike="noStrike" cap="none" dirty="0">
                          <a:latin typeface="Calibri"/>
                          <a:ea typeface="Calibri"/>
                          <a:cs typeface="Calibri"/>
                          <a:sym typeface="Calibri"/>
                        </a:rPr>
                        <a:t>Testing and evaluation</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None/>
                      </a:pPr>
                      <a:r>
                        <a:rPr lang="en-GB" sz="1200" b="1" u="none" strike="noStrike" cap="none" dirty="0">
                          <a:latin typeface="Calibri"/>
                          <a:ea typeface="Calibri"/>
                          <a:cs typeface="Calibri"/>
                          <a:sym typeface="Calibri"/>
                        </a:rPr>
                        <a:t>Project: Cooking and Nutrition</a:t>
                      </a:r>
                      <a:endParaRPr dirty="0"/>
                    </a:p>
                    <a:p>
                      <a:pPr marL="0" marR="0" lvl="0" indent="0" algn="l" rtl="0">
                        <a:lnSpc>
                          <a:spcPct val="100000"/>
                        </a:lnSpc>
                        <a:spcBef>
                          <a:spcPts val="0"/>
                        </a:spcBef>
                        <a:spcAft>
                          <a:spcPts val="0"/>
                        </a:spcAft>
                        <a:buNone/>
                      </a:pPr>
                      <a:r>
                        <a:rPr lang="en-GB" sz="1200" u="none" strike="noStrike" cap="none" dirty="0">
                          <a:latin typeface="Calibri"/>
                          <a:ea typeface="Calibri"/>
                          <a:cs typeface="Calibri"/>
                          <a:sym typeface="Calibri"/>
                        </a:rPr>
                        <a:t>Students will learn about the principles of nutrition, health and cook a range of food safely and hygienically. </a:t>
                      </a:r>
                      <a:endParaRPr dirty="0"/>
                    </a:p>
                    <a:p>
                      <a:pPr marL="1714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Food hygiene and safety </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Product Analysis on food products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ICT in Food Technology</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Theory on diet, fibre, vitamins &amp; minerals.</a:t>
                      </a:r>
                      <a:endParaRPr dirty="0"/>
                    </a:p>
                    <a:p>
                      <a:pPr marL="171450" marR="0" lvl="0" indent="-171450" algn="l" rtl="0">
                        <a:lnSpc>
                          <a:spcPct val="107000"/>
                        </a:lnSpc>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Wise food shopping/costing</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chemeClr val="dk1"/>
                        </a:buClr>
                        <a:buSzPts val="1200"/>
                        <a:buFont typeface="Noto Sans Symbols"/>
                        <a:buNone/>
                      </a:pPr>
                      <a:r>
                        <a:rPr lang="en-GB" sz="1200" b="1" u="none" strike="noStrike" cap="none" dirty="0">
                          <a:latin typeface="Calibri"/>
                          <a:ea typeface="Calibri"/>
                          <a:cs typeface="Calibri"/>
                          <a:sym typeface="Calibri"/>
                        </a:rPr>
                        <a:t>Projects:</a:t>
                      </a:r>
                      <a:r>
                        <a:rPr lang="en-GB" sz="1200" u="none" strike="noStrike" cap="none" dirty="0">
                          <a:latin typeface="Calibri"/>
                          <a:ea typeface="Calibri"/>
                          <a:cs typeface="Calibri"/>
                          <a:sym typeface="Calibri"/>
                        </a:rPr>
                        <a:t> Vegetable soup, Macaroni cheese, Carrot muffin, Bread roll.</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13" name="Google Shape;114;p14">
            <a:extLst>
              <a:ext uri="{FF2B5EF4-FFF2-40B4-BE49-F238E27FC236}">
                <a16:creationId xmlns:a16="http://schemas.microsoft.com/office/drawing/2014/main" id="{744B1491-CDFE-460E-8EF2-C158BB289280}"/>
              </a:ext>
            </a:extLst>
          </p:cNvPr>
          <p:cNvSpPr/>
          <p:nvPr/>
        </p:nvSpPr>
        <p:spPr>
          <a:xfrm>
            <a:off x="1" y="8107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Mr L Northey</a:t>
            </a:r>
            <a:endParaRPr sz="1800">
              <a:solidFill>
                <a:schemeClr val="dk1"/>
              </a:solidFill>
              <a:latin typeface="Tahoma"/>
              <a:ea typeface="Tahoma"/>
              <a:cs typeface="Tahoma"/>
              <a:sym typeface="Tahoma"/>
            </a:endParaRPr>
          </a:p>
        </p:txBody>
      </p:sp>
      <p:sp>
        <p:nvSpPr>
          <p:cNvPr id="14" name="Google Shape;115;p14">
            <a:extLst>
              <a:ext uri="{FF2B5EF4-FFF2-40B4-BE49-F238E27FC236}">
                <a16:creationId xmlns:a16="http://schemas.microsoft.com/office/drawing/2014/main" id="{A755558E-2165-44C7-A0C1-492B6B0C2B42}"/>
              </a:ext>
            </a:extLst>
          </p:cNvPr>
          <p:cNvSpPr txBox="1"/>
          <p:nvPr/>
        </p:nvSpPr>
        <p:spPr>
          <a:xfrm>
            <a:off x="100817" y="1125746"/>
            <a:ext cx="6632484" cy="175432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200">
                <a:solidFill>
                  <a:schemeClr val="dk1"/>
                </a:solidFill>
                <a:latin typeface="Calibri"/>
                <a:ea typeface="Calibri"/>
                <a:cs typeface="Calibri"/>
                <a:sym typeface="Calibri"/>
              </a:rPr>
              <a:t>Year 8 builds on the previous year and each project is designed to underpin key skills and concepts taught in year 7. It acts as a foundation course for KS4. The projects extend pupils’ knowledge and experience in designing for a client and give them the opportunity to discuss and consider in more depth other aspects of design such as environmental factors, manufacturing processes and the work of famous designers.</a:t>
            </a:r>
            <a:endParaRPr/>
          </a:p>
          <a:p>
            <a:pPr marL="0" marR="0" lvl="0" indent="0" algn="just" rtl="0">
              <a:spcBef>
                <a:spcPts val="0"/>
              </a:spcBef>
              <a:spcAft>
                <a:spcPts val="0"/>
              </a:spcAft>
              <a:buNone/>
            </a:pPr>
            <a:r>
              <a:rPr lang="en-GB" sz="1200">
                <a:solidFill>
                  <a:schemeClr val="dk1"/>
                </a:solidFill>
                <a:latin typeface="Calibri"/>
                <a:ea typeface="Calibri"/>
                <a:cs typeface="Calibri"/>
                <a:sym typeface="Calibri"/>
              </a:rPr>
              <a:t>Students are given a broad understanding of most of the areas of the design process that will enable them to undertake the DT GCSE course should they opt for it at the end of Year 8.</a:t>
            </a:r>
            <a:endParaRPr/>
          </a:p>
          <a:p>
            <a:pPr marL="0" marR="0" lvl="0" indent="0" algn="just" rtl="0">
              <a:spcBef>
                <a:spcPts val="0"/>
              </a:spcBef>
              <a:spcAft>
                <a:spcPts val="0"/>
              </a:spcAft>
              <a:buNone/>
            </a:pPr>
            <a:r>
              <a:rPr lang="en-GB" sz="1200">
                <a:solidFill>
                  <a:schemeClr val="dk1"/>
                </a:solidFill>
                <a:latin typeface="Calibri"/>
                <a:ea typeface="Calibri"/>
                <a:cs typeface="Calibri"/>
                <a:sym typeface="Calibri"/>
              </a:rPr>
              <a:t>Students will be assess against the first four standards (Designing, Making, Evaluation and Technical Knowledge) for the duration of the course.</a:t>
            </a:r>
            <a:endParaRPr/>
          </a:p>
        </p:txBody>
      </p:sp>
      <p:sp>
        <p:nvSpPr>
          <p:cNvPr id="15" name="Google Shape;116;p14">
            <a:extLst>
              <a:ext uri="{FF2B5EF4-FFF2-40B4-BE49-F238E27FC236}">
                <a16:creationId xmlns:a16="http://schemas.microsoft.com/office/drawing/2014/main" id="{6898D747-D726-483C-86D7-BC6395E65316}"/>
              </a:ext>
            </a:extLst>
          </p:cNvPr>
          <p:cNvSpPr/>
          <p:nvPr/>
        </p:nvSpPr>
        <p:spPr>
          <a:xfrm>
            <a:off x="50408" y="813530"/>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8</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93209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Google Shape;99;p14">
            <a:extLst>
              <a:ext uri="{FF2B5EF4-FFF2-40B4-BE49-F238E27FC236}">
                <a16:creationId xmlns:a16="http://schemas.microsoft.com/office/drawing/2014/main" id="{60C79F73-65D4-4A1C-808D-7B321E87F226}"/>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4" name="Google Shape;100;p14">
            <a:extLst>
              <a:ext uri="{FF2B5EF4-FFF2-40B4-BE49-F238E27FC236}">
                <a16:creationId xmlns:a16="http://schemas.microsoft.com/office/drawing/2014/main" id="{F9D5E79F-8829-4B08-97FC-A5197D5483E2}"/>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5" name="Google Shape;101;p14">
            <a:extLst>
              <a:ext uri="{FF2B5EF4-FFF2-40B4-BE49-F238E27FC236}">
                <a16:creationId xmlns:a16="http://schemas.microsoft.com/office/drawing/2014/main" id="{C72C06EB-5CAF-4231-9915-DBF3AB52060A}"/>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6" name="Google Shape;102;p14">
            <a:extLst>
              <a:ext uri="{FF2B5EF4-FFF2-40B4-BE49-F238E27FC236}">
                <a16:creationId xmlns:a16="http://schemas.microsoft.com/office/drawing/2014/main" id="{89A4B449-FA3C-40EE-BEE2-44B73396AD9D}"/>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7" name="Google Shape;103;p14">
            <a:extLst>
              <a:ext uri="{FF2B5EF4-FFF2-40B4-BE49-F238E27FC236}">
                <a16:creationId xmlns:a16="http://schemas.microsoft.com/office/drawing/2014/main" id="{69F70A2B-FB3B-414B-93E6-E466971209F3}"/>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78" name="Google Shape;104;p14">
            <a:extLst>
              <a:ext uri="{FF2B5EF4-FFF2-40B4-BE49-F238E27FC236}">
                <a16:creationId xmlns:a16="http://schemas.microsoft.com/office/drawing/2014/main" id="{BD33027B-2B21-4DAA-9ABE-B59169DC5EEF}"/>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9" name="Google Shape;105;p14">
            <a:extLst>
              <a:ext uri="{FF2B5EF4-FFF2-40B4-BE49-F238E27FC236}">
                <a16:creationId xmlns:a16="http://schemas.microsoft.com/office/drawing/2014/main" id="{F0B50167-E745-4DAE-8861-A3769202579F}"/>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7</a:t>
            </a:r>
            <a:endParaRPr sz="1400" b="0" i="0" u="none" strike="noStrike" cap="none" dirty="0">
              <a:solidFill>
                <a:srgbClr val="000000"/>
              </a:solidFill>
              <a:latin typeface="Arial"/>
              <a:ea typeface="Arial"/>
              <a:cs typeface="Arial"/>
              <a:sym typeface="Arial"/>
            </a:endParaRPr>
          </a:p>
        </p:txBody>
      </p:sp>
      <p:sp>
        <p:nvSpPr>
          <p:cNvPr id="80" name="Google Shape;106;p14">
            <a:extLst>
              <a:ext uri="{FF2B5EF4-FFF2-40B4-BE49-F238E27FC236}">
                <a16:creationId xmlns:a16="http://schemas.microsoft.com/office/drawing/2014/main" id="{F7D12C2D-8C2D-4A5C-8E95-15BF7F17D2FC}"/>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English</a:t>
            </a:r>
            <a:endParaRPr sz="2000" b="0" i="0" u="none" strike="noStrike" cap="none">
              <a:solidFill>
                <a:schemeClr val="dk1"/>
              </a:solidFill>
              <a:latin typeface="Arial"/>
              <a:ea typeface="Arial"/>
              <a:cs typeface="Arial"/>
              <a:sym typeface="Arial"/>
            </a:endParaRPr>
          </a:p>
        </p:txBody>
      </p:sp>
      <p:graphicFrame>
        <p:nvGraphicFramePr>
          <p:cNvPr id="81" name="Google Shape;107;p14">
            <a:extLst>
              <a:ext uri="{FF2B5EF4-FFF2-40B4-BE49-F238E27FC236}">
                <a16:creationId xmlns:a16="http://schemas.microsoft.com/office/drawing/2014/main" id="{F2558936-8550-4F71-9542-4676F06D5A89}"/>
              </a:ext>
            </a:extLst>
          </p:cNvPr>
          <p:cNvGraphicFramePr/>
          <p:nvPr>
            <p:extLst>
              <p:ext uri="{D42A27DB-BD31-4B8C-83A1-F6EECF244321}">
                <p14:modId xmlns:p14="http://schemas.microsoft.com/office/powerpoint/2010/main" val="3990985487"/>
              </p:ext>
            </p:extLst>
          </p:nvPr>
        </p:nvGraphicFramePr>
        <p:xfrm>
          <a:off x="45376" y="1280592"/>
          <a:ext cx="6768001" cy="8427475"/>
        </p:xfrm>
        <a:graphic>
          <a:graphicData uri="http://schemas.openxmlformats.org/drawingml/2006/table">
            <a:tbl>
              <a:tblPr firstRow="1" firstCol="1" bandRow="1">
                <a:noFill/>
              </a:tblPr>
              <a:tblGrid>
                <a:gridCol w="830387">
                  <a:extLst>
                    <a:ext uri="{9D8B030D-6E8A-4147-A177-3AD203B41FA5}">
                      <a16:colId xmlns:a16="http://schemas.microsoft.com/office/drawing/2014/main" val="20000"/>
                    </a:ext>
                  </a:extLst>
                </a:gridCol>
                <a:gridCol w="2968807">
                  <a:extLst>
                    <a:ext uri="{9D8B030D-6E8A-4147-A177-3AD203B41FA5}">
                      <a16:colId xmlns:a16="http://schemas.microsoft.com/office/drawing/2014/main" val="20001"/>
                    </a:ext>
                  </a:extLst>
                </a:gridCol>
                <a:gridCol w="2968807">
                  <a:extLst>
                    <a:ext uri="{9D8B030D-6E8A-4147-A177-3AD203B41FA5}">
                      <a16:colId xmlns:a16="http://schemas.microsoft.com/office/drawing/2014/main" val="20002"/>
                    </a:ext>
                  </a:extLst>
                </a:gridCol>
              </a:tblGrid>
              <a:tr h="218800">
                <a:tc>
                  <a:txBody>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567650">
                <a:tc>
                  <a:txBody>
                    <a:bodyPr/>
                    <a:lstStyle/>
                    <a:p>
                      <a:pPr marL="0" marR="0" lvl="0" indent="0" algn="l" rtl="0">
                        <a:lnSpc>
                          <a:spcPct val="100000"/>
                        </a:lnSpc>
                        <a:spcBef>
                          <a:spcPts val="0"/>
                        </a:spcBef>
                        <a:spcAft>
                          <a:spcPts val="0"/>
                        </a:spcAft>
                        <a:buClr>
                          <a:srgbClr val="000000"/>
                        </a:buClr>
                        <a:buSzPts val="1400"/>
                        <a:buFont typeface="Arial"/>
                        <a:buNone/>
                      </a:pPr>
                      <a:r>
                        <a:rPr lang="en-GB" sz="1200" b="1" i="0" u="none" strike="noStrike" cap="none" dirty="0">
                          <a:solidFill>
                            <a:schemeClr val="bg1"/>
                          </a:solidFill>
                          <a:latin typeface="Arial"/>
                          <a:cs typeface="Arial"/>
                          <a:sym typeface="Arial"/>
                        </a:rPr>
                        <a:t>Focus/ Context for Learning</a:t>
                      </a:r>
                      <a:endParaRPr sz="1200" b="1" i="0" u="none" strike="noStrike" cap="none" dirty="0">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The Novel: </a:t>
                      </a:r>
                      <a:r>
                        <a:rPr lang="en-GB" sz="1050" b="1" i="1" u="none" strike="noStrike" cap="none" dirty="0">
                          <a:solidFill>
                            <a:schemeClr val="dk1"/>
                          </a:solidFill>
                          <a:latin typeface="Calibri"/>
                          <a:ea typeface="Calibri"/>
                          <a:cs typeface="Calibri"/>
                          <a:sym typeface="Calibri"/>
                        </a:rPr>
                        <a:t>Heroes</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READING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Understanding writers’ craft</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Select &amp; retrieval (recall), inference (recall), analysis, evaluation skills.</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Exploration of plot, theme, character, context.</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LITERATURE:  AO1, 2 &amp; 3</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WRITING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Narrative writing skills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Descriptive writing skills using teaching of the novel as a stimulus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Non-fiction writing skills: article, letter, speech</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LANGUAGE AO5 &amp; 6</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SPEAKING &amp; LISTENING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Presentations </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LANGUAGE AO7, AO8 &amp; AO9.</a:t>
                      </a:r>
                      <a:endParaRPr sz="105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The Novel: </a:t>
                      </a:r>
                      <a:r>
                        <a:rPr lang="en-GB" sz="1050" b="1" i="1" u="none" strike="noStrike" cap="none" dirty="0">
                          <a:solidFill>
                            <a:schemeClr val="dk1"/>
                          </a:solidFill>
                          <a:latin typeface="Calibri"/>
                          <a:ea typeface="Calibri"/>
                          <a:cs typeface="Calibri"/>
                          <a:sym typeface="Calibri"/>
                        </a:rPr>
                        <a:t>Heroes</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READING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Understanding writers’ craft</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Select &amp; retrieval (recall), inference (recall), analysis, evaluation skills.</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Exploration of plot, theme, character, context.</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LITERATURE:  AO1, 2 &amp; 3</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WRITING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Narrative writing skills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Descriptive writing skills using teaching of the novel as a stimulus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Non-fiction writing skills: article, letter, speech</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LANGUAGE AO5 &amp; 6</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SPEAKING &amp; LISTENING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Presentations </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LANGUAGE AO7, AO8 &amp; AO9.</a:t>
                      </a:r>
                      <a:endParaRPr sz="105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46875">
                <a:tc>
                  <a:txBody>
                    <a:bodyPr/>
                    <a:lstStyle/>
                    <a:p>
                      <a:pPr marL="0" marR="0" lvl="0" indent="0" algn="l" rtl="0">
                        <a:lnSpc>
                          <a:spcPct val="100000"/>
                        </a:lnSpc>
                        <a:spcBef>
                          <a:spcPts val="0"/>
                        </a:spcBef>
                        <a:spcAft>
                          <a:spcPts val="0"/>
                        </a:spcAft>
                        <a:buClr>
                          <a:srgbClr val="000000"/>
                        </a:buClr>
                        <a:buSzPts val="1400"/>
                        <a:buFont typeface="Arial"/>
                        <a:buNone/>
                      </a:pPr>
                      <a:endParaRPr sz="700" b="0" i="0" u="none" strike="noStrike" cap="none" dirty="0">
                        <a:solidFill>
                          <a:srgbClr val="000000"/>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endParaRPr sz="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18800">
                <a:tc>
                  <a:txBody>
                    <a:bodyPr/>
                    <a:lstStyle/>
                    <a:p>
                      <a:pPr marL="0" marR="0" lvl="0" indent="0" algn="l" rtl="0">
                        <a:lnSpc>
                          <a:spcPct val="100000"/>
                        </a:lnSpc>
                        <a:spcBef>
                          <a:spcPts val="0"/>
                        </a:spcBef>
                        <a:spcAft>
                          <a:spcPts val="0"/>
                        </a:spcAft>
                        <a:buClr>
                          <a:srgbClr val="000000"/>
                        </a:buClr>
                        <a:buSzPts val="1400"/>
                        <a:buFont typeface="Arial"/>
                        <a:buNone/>
                      </a:pPr>
                      <a:r>
                        <a:rPr lang="en-GB" sz="1200" b="0" i="0" u="none" strike="noStrike" cap="none" dirty="0">
                          <a:solidFill>
                            <a:srgbClr val="000000"/>
                          </a:solidFill>
                          <a:latin typeface="Arial"/>
                          <a:cs typeface="Arial"/>
                          <a:sym typeface="Arial"/>
                        </a:rPr>
                        <a:t> </a:t>
                      </a:r>
                      <a:endParaRPr sz="1200" b="0" i="0" u="none" strike="noStrike" cap="none" dirty="0">
                        <a:solidFill>
                          <a:srgbClr val="000000"/>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2</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567650">
                <a:tc>
                  <a:txBody>
                    <a:bodyPr/>
                    <a:lstStyle/>
                    <a:p>
                      <a:pPr marL="0" marR="0" lvl="0" indent="0" algn="l" rtl="0">
                        <a:lnSpc>
                          <a:spcPct val="100000"/>
                        </a:lnSpc>
                        <a:spcBef>
                          <a:spcPts val="0"/>
                        </a:spcBef>
                        <a:spcAft>
                          <a:spcPts val="0"/>
                        </a:spcAft>
                        <a:buClr>
                          <a:srgbClr val="000000"/>
                        </a:buClr>
                        <a:buSzPts val="1400"/>
                        <a:buFont typeface="Arial"/>
                        <a:buNone/>
                      </a:pPr>
                      <a:r>
                        <a:rPr lang="en-GB" sz="1200" b="1" i="0" u="none" strike="noStrike" cap="none" dirty="0">
                          <a:solidFill>
                            <a:schemeClr val="bg1"/>
                          </a:solidFill>
                          <a:latin typeface="Arial"/>
                          <a:cs typeface="Arial"/>
                          <a:sym typeface="Arial"/>
                        </a:rPr>
                        <a:t>Focus/ Context for Learning</a:t>
                      </a:r>
                      <a:endParaRPr sz="1200" b="1" i="0" u="none" strike="noStrike" cap="none" dirty="0">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Poetry</a:t>
                      </a:r>
                      <a:endParaRPr sz="105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READING</a:t>
                      </a:r>
                      <a:endParaRPr sz="105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Poetry on the theme of multiculturalism, &amp; diversity</a:t>
                      </a:r>
                      <a:endParaRPr sz="1400" u="none" strike="noStrike" cap="none"/>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Inference, analysis </a:t>
                      </a:r>
                      <a:r>
                        <a:rPr lang="en-GB" sz="1050" b="1" u="sng" strike="noStrike" cap="none">
                          <a:solidFill>
                            <a:schemeClr val="dk1"/>
                          </a:solidFill>
                          <a:latin typeface="Calibri"/>
                          <a:ea typeface="Calibri"/>
                          <a:cs typeface="Calibri"/>
                          <a:sym typeface="Calibri"/>
                        </a:rPr>
                        <a:t>and</a:t>
                      </a:r>
                      <a:r>
                        <a:rPr lang="en-GB" sz="1050" b="1" u="none" strike="noStrike" cap="none">
                          <a:solidFill>
                            <a:schemeClr val="dk1"/>
                          </a:solidFill>
                          <a:latin typeface="Calibri"/>
                          <a:ea typeface="Calibri"/>
                          <a:cs typeface="Calibri"/>
                          <a:sym typeface="Calibri"/>
                        </a:rPr>
                        <a:t> </a:t>
                      </a:r>
                      <a:r>
                        <a:rPr lang="en-GB" sz="1050" u="none" strike="noStrike" cap="none">
                          <a:solidFill>
                            <a:schemeClr val="dk1"/>
                          </a:solidFill>
                          <a:latin typeface="Calibri"/>
                          <a:ea typeface="Calibri"/>
                          <a:cs typeface="Calibri"/>
                          <a:sym typeface="Calibri"/>
                        </a:rPr>
                        <a:t>comparison skills</a:t>
                      </a:r>
                      <a:endParaRPr sz="1400" u="none" strike="noStrike" cap="none"/>
                    </a:p>
                    <a:p>
                      <a:pPr marL="0" marR="0" lvl="0" indent="0" algn="l" rtl="0">
                        <a:lnSpc>
                          <a:spcPct val="100000"/>
                        </a:lnSpc>
                        <a:spcBef>
                          <a:spcPts val="0"/>
                        </a:spcBef>
                        <a:spcAft>
                          <a:spcPts val="0"/>
                        </a:spcAft>
                        <a:buClr>
                          <a:srgbClr val="000000"/>
                        </a:buClr>
                        <a:buSzPts val="1050"/>
                        <a:buFont typeface="Arial"/>
                        <a:buNone/>
                      </a:pPr>
                      <a:r>
                        <a:rPr lang="en-GB" sz="1050" u="none" strike="noStrike" cap="none">
                          <a:solidFill>
                            <a:schemeClr val="dk1"/>
                          </a:solidFill>
                          <a:latin typeface="Calibri"/>
                          <a:ea typeface="Calibri"/>
                          <a:cs typeface="Calibri"/>
                          <a:sym typeface="Calibri"/>
                        </a:rPr>
                        <a:t>LITERATURE: AO1, 2 &amp; 3</a:t>
                      </a:r>
                      <a:endParaRPr sz="105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WRITING</a:t>
                      </a:r>
                      <a:endParaRPr sz="105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Creative writing: producing own poetry anthology on the theme of multiculturalism, culture &amp; diversity Apply new knowledge of poetic devices – language, structure, form </a:t>
                      </a:r>
                      <a:endParaRPr sz="1400" u="none" strike="noStrike" cap="none"/>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LANGUAGE AO5 &amp; 6</a:t>
                      </a:r>
                      <a:endParaRPr sz="105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SPEAKING &amp; LISTENING</a:t>
                      </a:r>
                      <a:endParaRPr sz="105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Performing own poems</a:t>
                      </a:r>
                      <a:endParaRPr sz="1400" u="none" strike="noStrike" cap="none"/>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Presentations on poems studied</a:t>
                      </a:r>
                      <a:endParaRPr sz="1400" u="none" strike="noStrike" cap="none"/>
                    </a:p>
                    <a:p>
                      <a:pPr marL="0" marR="0" lvl="0" indent="0" algn="l" rtl="0">
                        <a:lnSpc>
                          <a:spcPct val="100000"/>
                        </a:lnSpc>
                        <a:spcBef>
                          <a:spcPts val="0"/>
                        </a:spcBef>
                        <a:spcAft>
                          <a:spcPts val="0"/>
                        </a:spcAft>
                        <a:buClr>
                          <a:srgbClr val="000000"/>
                        </a:buClr>
                        <a:buSzPts val="1050"/>
                        <a:buFont typeface="Arial"/>
                        <a:buNone/>
                      </a:pPr>
                      <a:r>
                        <a:rPr lang="en-GB" sz="1050" u="none" strike="noStrike" cap="none">
                          <a:solidFill>
                            <a:schemeClr val="dk1"/>
                          </a:solidFill>
                          <a:latin typeface="Calibri"/>
                          <a:ea typeface="Calibri"/>
                          <a:cs typeface="Calibri"/>
                          <a:sym typeface="Calibri"/>
                        </a:rPr>
                        <a:t>LANGUAGE AO7, AO8 &amp; AO9.</a:t>
                      </a:r>
                      <a:endParaRPr sz="1050" u="none" strike="noStrike" cap="none">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Shakespeare</a:t>
                      </a:r>
                      <a:endParaRPr sz="105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READING</a:t>
                      </a:r>
                      <a:endParaRPr sz="105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Teaching </a:t>
                      </a:r>
                      <a:r>
                        <a:rPr lang="en-GB" sz="1050" i="1" u="none" strike="noStrike" cap="none">
                          <a:solidFill>
                            <a:schemeClr val="dk1"/>
                          </a:solidFill>
                          <a:latin typeface="Calibri"/>
                          <a:ea typeface="Calibri"/>
                          <a:cs typeface="Calibri"/>
                          <a:sym typeface="Calibri"/>
                        </a:rPr>
                        <a:t>Macbeth </a:t>
                      </a:r>
                      <a:endParaRPr sz="1400" u="none" strike="noStrike" cap="none"/>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Select &amp; retrieval, inference, analysis, evaluation skills</a:t>
                      </a:r>
                      <a:endParaRPr sz="1400" u="none" strike="noStrike" cap="none"/>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Exploration of plot, theme, character, context</a:t>
                      </a:r>
                      <a:endParaRPr sz="1400" u="none" strike="noStrike" cap="none"/>
                    </a:p>
                    <a:p>
                      <a:pPr marL="0" marR="0" lvl="0" indent="0" algn="l" rtl="0">
                        <a:lnSpc>
                          <a:spcPct val="100000"/>
                        </a:lnSpc>
                        <a:spcBef>
                          <a:spcPts val="0"/>
                        </a:spcBef>
                        <a:spcAft>
                          <a:spcPts val="0"/>
                        </a:spcAft>
                        <a:buClr>
                          <a:srgbClr val="000000"/>
                        </a:buClr>
                        <a:buSzPts val="1050"/>
                        <a:buFont typeface="Arial"/>
                        <a:buNone/>
                      </a:pPr>
                      <a:r>
                        <a:rPr lang="en-GB" sz="1050" u="none" strike="noStrike" cap="none">
                          <a:solidFill>
                            <a:schemeClr val="dk1"/>
                          </a:solidFill>
                          <a:latin typeface="Calibri"/>
                          <a:ea typeface="Calibri"/>
                          <a:cs typeface="Calibri"/>
                          <a:sym typeface="Calibri"/>
                        </a:rPr>
                        <a:t>LITERATURE AO1, 2, 3 &amp; 4</a:t>
                      </a:r>
                      <a:endParaRPr sz="1400" u="none" strike="noStrike" cap="none"/>
                    </a:p>
                    <a:p>
                      <a:pPr marL="0" marR="0" lvl="0" indent="0" algn="l"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 WRITING</a:t>
                      </a:r>
                      <a:endParaRPr sz="105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Writing to argue/persuade using teaching of </a:t>
                      </a:r>
                      <a:r>
                        <a:rPr lang="en-GB" sz="1050" i="1" u="none" strike="noStrike" cap="none">
                          <a:solidFill>
                            <a:schemeClr val="dk1"/>
                          </a:solidFill>
                          <a:latin typeface="Calibri"/>
                          <a:ea typeface="Calibri"/>
                          <a:cs typeface="Calibri"/>
                          <a:sym typeface="Calibri"/>
                        </a:rPr>
                        <a:t>Macbeth </a:t>
                      </a:r>
                      <a:r>
                        <a:rPr lang="en-GB" sz="1050" u="none" strike="noStrike" cap="none">
                          <a:solidFill>
                            <a:schemeClr val="dk1"/>
                          </a:solidFill>
                          <a:latin typeface="Calibri"/>
                          <a:ea typeface="Calibri"/>
                          <a:cs typeface="Calibri"/>
                          <a:sym typeface="Calibri"/>
                        </a:rPr>
                        <a:t>as a stimulus. </a:t>
                      </a:r>
                      <a:endParaRPr sz="1400" u="none" strike="noStrike" cap="none"/>
                    </a:p>
                    <a:p>
                      <a:pPr marL="0" marR="0" lvl="0" indent="0" algn="l" rtl="0">
                        <a:lnSpc>
                          <a:spcPct val="100000"/>
                        </a:lnSpc>
                        <a:spcBef>
                          <a:spcPts val="0"/>
                        </a:spcBef>
                        <a:spcAft>
                          <a:spcPts val="0"/>
                        </a:spcAft>
                        <a:buClr>
                          <a:schemeClr val="dk1"/>
                        </a:buClr>
                        <a:buSzPts val="1050"/>
                        <a:buFont typeface="Arial"/>
                        <a:buNone/>
                      </a:pPr>
                      <a:r>
                        <a:rPr lang="en-GB" sz="1050" u="none" strike="noStrike" cap="none">
                          <a:solidFill>
                            <a:schemeClr val="dk1"/>
                          </a:solidFill>
                          <a:latin typeface="Calibri"/>
                          <a:ea typeface="Calibri"/>
                          <a:cs typeface="Calibri"/>
                          <a:sym typeface="Calibri"/>
                        </a:rPr>
                        <a:t>LANGUAGE: AO5 &amp; AO6</a:t>
                      </a:r>
                      <a:endParaRPr sz="105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a:solidFill>
                            <a:schemeClr val="dk1"/>
                          </a:solidFill>
                          <a:latin typeface="Calibri"/>
                          <a:ea typeface="Calibri"/>
                          <a:cs typeface="Calibri"/>
                          <a:sym typeface="Calibri"/>
                        </a:rPr>
                        <a:t>SPEAKING &amp; LISTENING</a:t>
                      </a:r>
                      <a:endParaRPr sz="105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a:solidFill>
                            <a:schemeClr val="dk1"/>
                          </a:solidFill>
                          <a:latin typeface="Calibri"/>
                          <a:ea typeface="Calibri"/>
                          <a:cs typeface="Calibri"/>
                          <a:sym typeface="Calibri"/>
                        </a:rPr>
                        <a:t>Presentations </a:t>
                      </a:r>
                      <a:endParaRPr sz="1400" u="none" strike="noStrike" cap="none"/>
                    </a:p>
                    <a:p>
                      <a:pPr marL="0" marR="0" lvl="0" indent="0" algn="l" rtl="0">
                        <a:lnSpc>
                          <a:spcPct val="100000"/>
                        </a:lnSpc>
                        <a:spcBef>
                          <a:spcPts val="0"/>
                        </a:spcBef>
                        <a:spcAft>
                          <a:spcPts val="0"/>
                        </a:spcAft>
                        <a:buClr>
                          <a:srgbClr val="000000"/>
                        </a:buClr>
                        <a:buSzPts val="1050"/>
                        <a:buFont typeface="Arial"/>
                        <a:buNone/>
                      </a:pPr>
                      <a:r>
                        <a:rPr lang="en-GB" sz="1050" u="none" strike="noStrike" cap="none">
                          <a:solidFill>
                            <a:schemeClr val="dk1"/>
                          </a:solidFill>
                          <a:latin typeface="Calibri"/>
                          <a:ea typeface="Calibri"/>
                          <a:cs typeface="Calibri"/>
                          <a:sym typeface="Calibri"/>
                        </a:rPr>
                        <a:t>LANGUAGE AO7, AO8 &amp; AO9.</a:t>
                      </a:r>
                      <a:endParaRPr sz="1050" u="none" strike="noStrike" cap="none">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46875">
                <a:tc>
                  <a:txBody>
                    <a:bodyPr/>
                    <a:lstStyle/>
                    <a:p>
                      <a:pPr marL="0" marR="0" lvl="0" indent="0" algn="l" rtl="0">
                        <a:lnSpc>
                          <a:spcPct val="100000"/>
                        </a:lnSpc>
                        <a:spcBef>
                          <a:spcPts val="0"/>
                        </a:spcBef>
                        <a:spcAft>
                          <a:spcPts val="0"/>
                        </a:spcAft>
                        <a:buClr>
                          <a:srgbClr val="000000"/>
                        </a:buClr>
                        <a:buSzPts val="1400"/>
                        <a:buFont typeface="Arial"/>
                        <a:buNone/>
                      </a:pPr>
                      <a:r>
                        <a:rPr lang="en-GB" sz="800" b="0" i="0" u="none" strike="noStrike" cap="none" dirty="0">
                          <a:solidFill>
                            <a:srgbClr val="000000"/>
                          </a:solidFill>
                          <a:latin typeface="Arial"/>
                          <a:cs typeface="Arial"/>
                          <a:sym typeface="Arial"/>
                        </a:rPr>
                        <a:t> </a:t>
                      </a:r>
                      <a:endParaRPr sz="800" b="0" i="0" u="none" strike="noStrike" cap="none" dirty="0">
                        <a:solidFill>
                          <a:srgbClr val="000000"/>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r>
                        <a:rPr lang="en-GB" sz="100" u="none" strike="noStrike" cap="none" dirty="0"/>
                        <a:t> </a:t>
                      </a:r>
                      <a:endParaRPr sz="1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300"/>
                        <a:buFont typeface="Arial"/>
                        <a:buNone/>
                      </a:pPr>
                      <a:r>
                        <a:rPr lang="en-GB" sz="100" u="none" strike="noStrike" cap="none" dirty="0"/>
                        <a:t> </a:t>
                      </a:r>
                      <a:endParaRPr sz="1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18800">
                <a:tc>
                  <a:txBody>
                    <a:bodyPr/>
                    <a:lstStyle/>
                    <a:p>
                      <a:pPr marL="0" marR="0" lvl="0" indent="0" algn="l" rtl="0">
                        <a:lnSpc>
                          <a:spcPct val="100000"/>
                        </a:lnSpc>
                        <a:spcBef>
                          <a:spcPts val="0"/>
                        </a:spcBef>
                        <a:spcAft>
                          <a:spcPts val="0"/>
                        </a:spcAft>
                        <a:buClr>
                          <a:srgbClr val="000000"/>
                        </a:buClr>
                        <a:buSzPts val="1400"/>
                        <a:buFont typeface="Arial"/>
                        <a:buNone/>
                      </a:pPr>
                      <a:r>
                        <a:rPr lang="en-GB" sz="1200" b="0" i="0" u="none" strike="noStrike" cap="none" dirty="0">
                          <a:solidFill>
                            <a:srgbClr val="000000"/>
                          </a:solidFill>
                          <a:latin typeface="Arial"/>
                          <a:cs typeface="Arial"/>
                          <a:sym typeface="Arial"/>
                        </a:rPr>
                        <a:t> </a:t>
                      </a:r>
                      <a:endParaRPr sz="1200" b="0" i="0" u="none" strike="noStrike" cap="none" dirty="0">
                        <a:solidFill>
                          <a:srgbClr val="000000"/>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2</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407175">
                <a:tc>
                  <a:txBody>
                    <a:bodyPr/>
                    <a:lstStyle/>
                    <a:p>
                      <a:pPr marL="0" marR="0" lvl="0" indent="0" algn="l" rtl="0">
                        <a:lnSpc>
                          <a:spcPct val="100000"/>
                        </a:lnSpc>
                        <a:spcBef>
                          <a:spcPts val="0"/>
                        </a:spcBef>
                        <a:spcAft>
                          <a:spcPts val="0"/>
                        </a:spcAft>
                        <a:buClr>
                          <a:srgbClr val="000000"/>
                        </a:buClr>
                        <a:buSzPts val="1400"/>
                        <a:buFont typeface="Arial"/>
                        <a:buNone/>
                      </a:pPr>
                      <a:r>
                        <a:rPr lang="en-GB" sz="1200" b="1" i="0" u="none" strike="noStrike" cap="none" dirty="0">
                          <a:solidFill>
                            <a:schemeClr val="bg1"/>
                          </a:solidFill>
                          <a:latin typeface="Arial"/>
                          <a:cs typeface="Arial"/>
                          <a:sym typeface="Arial"/>
                        </a:rPr>
                        <a:t>Focus/ Context for Learning</a:t>
                      </a:r>
                      <a:endParaRPr sz="1200" b="1" i="0" u="none" strike="noStrike" cap="none" dirty="0">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Shakespeare</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READING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Teaching </a:t>
                      </a:r>
                      <a:r>
                        <a:rPr lang="en-GB" sz="1050" i="1" u="none" strike="noStrike" cap="none" dirty="0">
                          <a:solidFill>
                            <a:schemeClr val="dk1"/>
                          </a:solidFill>
                          <a:latin typeface="Calibri"/>
                          <a:ea typeface="Calibri"/>
                          <a:cs typeface="Calibri"/>
                          <a:sym typeface="Calibri"/>
                        </a:rPr>
                        <a:t>Macbeth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Select &amp; retrieval, inference, analysis, evaluation skills</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Exploration of plot, theme, character, context</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LITERATURE AO1, 2, 3 &amp; 4</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WRITING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Writing to argue/persuade using teaching of </a:t>
                      </a:r>
                      <a:r>
                        <a:rPr lang="en-GB" sz="1050" i="1" u="none" strike="noStrike" cap="none" dirty="0">
                          <a:solidFill>
                            <a:schemeClr val="dk1"/>
                          </a:solidFill>
                          <a:latin typeface="Calibri"/>
                          <a:ea typeface="Calibri"/>
                          <a:cs typeface="Calibri"/>
                          <a:sym typeface="Calibri"/>
                        </a:rPr>
                        <a:t>Macbeth </a:t>
                      </a:r>
                      <a:r>
                        <a:rPr lang="en-GB" sz="1050" u="none" strike="noStrike" cap="none" dirty="0">
                          <a:solidFill>
                            <a:schemeClr val="dk1"/>
                          </a:solidFill>
                          <a:latin typeface="Calibri"/>
                          <a:ea typeface="Calibri"/>
                          <a:cs typeface="Calibri"/>
                          <a:sym typeface="Calibri"/>
                        </a:rPr>
                        <a:t>as a stimulus. </a:t>
                      </a:r>
                      <a:endParaRPr sz="1400" u="none" strike="noStrike" cap="none" dirty="0"/>
                    </a:p>
                    <a:p>
                      <a:pPr marL="0" marR="0" lvl="0" indent="0" algn="l" rtl="0">
                        <a:lnSpc>
                          <a:spcPct val="100000"/>
                        </a:lnSpc>
                        <a:spcBef>
                          <a:spcPts val="0"/>
                        </a:spcBef>
                        <a:spcAft>
                          <a:spcPts val="0"/>
                        </a:spcAft>
                        <a:buClr>
                          <a:schemeClr val="dk1"/>
                        </a:buClr>
                        <a:buSzPts val="1050"/>
                        <a:buFont typeface="Arial"/>
                        <a:buNone/>
                      </a:pPr>
                      <a:r>
                        <a:rPr lang="en-GB" sz="1050" u="none" strike="noStrike" cap="none" dirty="0">
                          <a:solidFill>
                            <a:schemeClr val="dk1"/>
                          </a:solidFill>
                          <a:latin typeface="Calibri"/>
                          <a:ea typeface="Calibri"/>
                          <a:cs typeface="Calibri"/>
                          <a:sym typeface="Calibri"/>
                        </a:rPr>
                        <a:t>LANGUAGE: AO5 &amp; AO6</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SPEAKING &amp; LISTENING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Presentations </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LANGUAGE AO7, AO8 &amp; AO9.</a:t>
                      </a:r>
                      <a:endParaRPr sz="1050" u="none" strike="noStrike" cap="none" dirty="0">
                        <a:solidFill>
                          <a:schemeClr val="dk1"/>
                        </a:solidFill>
                        <a:latin typeface="Calibri"/>
                        <a:ea typeface="Calibri"/>
                        <a:cs typeface="Calibri"/>
                        <a:sym typeface="Calibri"/>
                      </a:endParaRPr>
                    </a:p>
                  </a:txBody>
                  <a:tcPr marL="114300" marR="1143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ctr" rtl="0">
                        <a:lnSpc>
                          <a:spcPct val="100000"/>
                        </a:lnSpc>
                        <a:spcBef>
                          <a:spcPts val="0"/>
                        </a:spcBef>
                        <a:spcAft>
                          <a:spcPts val="0"/>
                        </a:spcAft>
                        <a:buClr>
                          <a:srgbClr val="000000"/>
                        </a:buClr>
                        <a:buSzPts val="1050"/>
                        <a:buFont typeface="Arial"/>
                        <a:buNone/>
                      </a:pPr>
                      <a:r>
                        <a:rPr lang="en-GB" sz="1050" b="1" u="none" strike="noStrike" cap="none" dirty="0">
                          <a:latin typeface="Calibri"/>
                          <a:ea typeface="Calibri"/>
                          <a:cs typeface="Calibri"/>
                          <a:sym typeface="Calibri"/>
                        </a:rPr>
                        <a:t> </a:t>
                      </a:r>
                      <a:r>
                        <a:rPr lang="en-GB" sz="1050" b="1" u="none" strike="noStrike" cap="none" dirty="0">
                          <a:solidFill>
                            <a:schemeClr val="dk1"/>
                          </a:solidFill>
                          <a:latin typeface="Calibri"/>
                          <a:ea typeface="Calibri"/>
                          <a:cs typeface="Calibri"/>
                          <a:sym typeface="Calibri"/>
                        </a:rPr>
                        <a:t>Diverse Shorts: Critical Literacy</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READING</a:t>
                      </a:r>
                      <a:endParaRPr sz="105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Developing critical Literacy through analysis &amp; evaluation of select short stories.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Comparison of two short stories </a:t>
                      </a:r>
                      <a:endParaRPr sz="1400" u="none" strike="noStrike" cap="none" dirty="0"/>
                    </a:p>
                    <a:p>
                      <a:pPr marL="171450" marR="0" lvl="0" indent="-171450" algn="l" rtl="0">
                        <a:lnSpc>
                          <a:spcPct val="100000"/>
                        </a:lnSpc>
                        <a:spcBef>
                          <a:spcPts val="0"/>
                        </a:spcBef>
                        <a:spcAft>
                          <a:spcPts val="0"/>
                        </a:spcAft>
                        <a:buClr>
                          <a:schemeClr val="dk1"/>
                        </a:buClr>
                        <a:buSzPts val="1050"/>
                        <a:buFont typeface="Arial"/>
                        <a:buChar char="•"/>
                      </a:pPr>
                      <a:r>
                        <a:rPr lang="en-GB" sz="1050" u="none" strike="noStrike" cap="none" dirty="0">
                          <a:solidFill>
                            <a:schemeClr val="dk1"/>
                          </a:solidFill>
                          <a:latin typeface="Calibri"/>
                          <a:ea typeface="Calibri"/>
                          <a:cs typeface="Calibri"/>
                          <a:sym typeface="Calibri"/>
                        </a:rPr>
                        <a:t>Reading non-fiction thematically linked to the short stories </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LITERATURE: AO1, 2 &amp; 3</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WRITING</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Non-fiction writing (articles &amp; letters) based on key issues explored in the short stories. LANGUAGE: AO5 &amp; AO6</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b="1" u="none" strike="noStrike" cap="none" dirty="0">
                          <a:solidFill>
                            <a:schemeClr val="dk1"/>
                          </a:solidFill>
                          <a:latin typeface="Calibri"/>
                          <a:ea typeface="Calibri"/>
                          <a:cs typeface="Calibri"/>
                          <a:sym typeface="Calibri"/>
                        </a:rPr>
                        <a:t>SPEAKING &amp; LISTENING</a:t>
                      </a:r>
                      <a:endParaRPr sz="105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Presentations </a:t>
                      </a:r>
                      <a:endParaRPr sz="1400" u="none" strike="noStrike" cap="none" dirty="0"/>
                    </a:p>
                    <a:p>
                      <a:pPr marL="0" marR="0" lvl="0" indent="0" algn="l" rtl="0">
                        <a:lnSpc>
                          <a:spcPct val="100000"/>
                        </a:lnSpc>
                        <a:spcBef>
                          <a:spcPts val="0"/>
                        </a:spcBef>
                        <a:spcAft>
                          <a:spcPts val="0"/>
                        </a:spcAft>
                        <a:buClr>
                          <a:srgbClr val="000000"/>
                        </a:buClr>
                        <a:buSzPts val="1050"/>
                        <a:buFont typeface="Arial"/>
                        <a:buNone/>
                      </a:pPr>
                      <a:r>
                        <a:rPr lang="en-GB" sz="1050" u="none" strike="noStrike" cap="none" dirty="0">
                          <a:solidFill>
                            <a:schemeClr val="dk1"/>
                          </a:solidFill>
                          <a:latin typeface="Calibri"/>
                          <a:ea typeface="Calibri"/>
                          <a:cs typeface="Calibri"/>
                          <a:sym typeface="Calibri"/>
                        </a:rPr>
                        <a:t>LANGUAGE AO7, AO8 &amp; AO9.</a:t>
                      </a:r>
                      <a:endParaRPr sz="105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82" name="Google Shape;108;p14">
            <a:extLst>
              <a:ext uri="{FF2B5EF4-FFF2-40B4-BE49-F238E27FC236}">
                <a16:creationId xmlns:a16="http://schemas.microsoft.com/office/drawing/2014/main" id="{0488ED13-3FC4-4F02-BFA5-163D8B4A5612}"/>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E. Doorly</a:t>
            </a:r>
            <a:endParaRPr sz="1800" b="0" i="0" u="none" strike="noStrike" cap="none">
              <a:solidFill>
                <a:schemeClr val="dk1"/>
              </a:solidFill>
              <a:latin typeface="Tahoma"/>
              <a:ea typeface="Tahoma"/>
              <a:cs typeface="Tahoma"/>
              <a:sym typeface="Tahoma"/>
            </a:endParaRPr>
          </a:p>
        </p:txBody>
      </p:sp>
      <p:sp>
        <p:nvSpPr>
          <p:cNvPr id="83" name="Google Shape;109;p14">
            <a:extLst>
              <a:ext uri="{FF2B5EF4-FFF2-40B4-BE49-F238E27FC236}">
                <a16:creationId xmlns:a16="http://schemas.microsoft.com/office/drawing/2014/main" id="{01488CD8-0032-4EFC-BF2F-8A346BDC3E22}"/>
              </a:ext>
            </a:extLst>
          </p:cNvPr>
          <p:cNvSpPr/>
          <p:nvPr/>
        </p:nvSpPr>
        <p:spPr>
          <a:xfrm>
            <a:off x="50408" y="878845"/>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8</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136813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Google Shape;100;p14">
            <a:extLst>
              <a:ext uri="{FF2B5EF4-FFF2-40B4-BE49-F238E27FC236}">
                <a16:creationId xmlns:a16="http://schemas.microsoft.com/office/drawing/2014/main" id="{27A92705-3435-422E-BE17-A2C18B923F7E}"/>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2" name="Google Shape;101;p14">
            <a:extLst>
              <a:ext uri="{FF2B5EF4-FFF2-40B4-BE49-F238E27FC236}">
                <a16:creationId xmlns:a16="http://schemas.microsoft.com/office/drawing/2014/main" id="{C7E06E4A-E1B1-4B5E-A026-6609F9C9A261}"/>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102;p14">
            <a:extLst>
              <a:ext uri="{FF2B5EF4-FFF2-40B4-BE49-F238E27FC236}">
                <a16:creationId xmlns:a16="http://schemas.microsoft.com/office/drawing/2014/main" id="{C9326975-901E-448C-9DD3-47331FAF5652}"/>
              </a:ext>
            </a:extLst>
          </p:cNvPr>
          <p:cNvSpPr/>
          <p:nvPr/>
        </p:nvSpPr>
        <p:spPr>
          <a:xfrm rot="10039862">
            <a:off x="4986273" y="-1717994"/>
            <a:ext cx="11026775" cy="9698355"/>
          </a:xfrm>
          <a:prstGeom prst="rtTriangle">
            <a:avLst/>
          </a:prstGeom>
          <a:solidFill>
            <a:srgbClr val="F2F2F2">
              <a:alpha val="98039"/>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4" name="Google Shape;103;p14">
            <a:extLst>
              <a:ext uri="{FF2B5EF4-FFF2-40B4-BE49-F238E27FC236}">
                <a16:creationId xmlns:a16="http://schemas.microsoft.com/office/drawing/2014/main" id="{0C8FE063-BF3E-4D56-88F3-929D95E79774}"/>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5" name="Google Shape;104;p14">
            <a:extLst>
              <a:ext uri="{FF2B5EF4-FFF2-40B4-BE49-F238E27FC236}">
                <a16:creationId xmlns:a16="http://schemas.microsoft.com/office/drawing/2014/main" id="{E3528EE9-7BAA-402E-A22D-D4A8BA6870B5}"/>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66" name="Google Shape;105;p14">
            <a:extLst>
              <a:ext uri="{FF2B5EF4-FFF2-40B4-BE49-F238E27FC236}">
                <a16:creationId xmlns:a16="http://schemas.microsoft.com/office/drawing/2014/main" id="{04D4F484-8481-4546-8C56-1EC1DB85A762}"/>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7" name="Google Shape;106;p14">
            <a:extLst>
              <a:ext uri="{FF2B5EF4-FFF2-40B4-BE49-F238E27FC236}">
                <a16:creationId xmlns:a16="http://schemas.microsoft.com/office/drawing/2014/main" id="{AC27EB16-B29A-4DD8-BDF9-B545663D596C}"/>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8</a:t>
            </a:r>
            <a:endParaRPr sz="1400" b="0" i="0" u="none" strike="noStrike" cap="none" dirty="0">
              <a:solidFill>
                <a:srgbClr val="000000"/>
              </a:solidFill>
              <a:latin typeface="Arial"/>
              <a:ea typeface="Arial"/>
              <a:cs typeface="Arial"/>
              <a:sym typeface="Arial"/>
            </a:endParaRPr>
          </a:p>
        </p:txBody>
      </p:sp>
      <p:sp>
        <p:nvSpPr>
          <p:cNvPr id="68" name="Google Shape;107;p14">
            <a:extLst>
              <a:ext uri="{FF2B5EF4-FFF2-40B4-BE49-F238E27FC236}">
                <a16:creationId xmlns:a16="http://schemas.microsoft.com/office/drawing/2014/main" id="{9664F057-2913-40CA-8924-19E0B55FA7F9}"/>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Geography</a:t>
            </a:r>
            <a:endParaRPr sz="2000" b="0" i="0" u="none" strike="noStrike" cap="none">
              <a:solidFill>
                <a:schemeClr val="dk1"/>
              </a:solidFill>
              <a:latin typeface="Arial"/>
              <a:ea typeface="Arial"/>
              <a:cs typeface="Arial"/>
              <a:sym typeface="Arial"/>
            </a:endParaRPr>
          </a:p>
        </p:txBody>
      </p:sp>
      <p:graphicFrame>
        <p:nvGraphicFramePr>
          <p:cNvPr id="69" name="Google Shape;108;p14">
            <a:extLst>
              <a:ext uri="{FF2B5EF4-FFF2-40B4-BE49-F238E27FC236}">
                <a16:creationId xmlns:a16="http://schemas.microsoft.com/office/drawing/2014/main" id="{D01088AD-DA98-45BE-9C49-9D97D751F416}"/>
              </a:ext>
            </a:extLst>
          </p:cNvPr>
          <p:cNvGraphicFramePr/>
          <p:nvPr/>
        </p:nvGraphicFramePr>
        <p:xfrm>
          <a:off x="112758" y="2394537"/>
          <a:ext cx="6632475" cy="6688347"/>
        </p:xfrm>
        <a:graphic>
          <a:graphicData uri="http://schemas.openxmlformats.org/drawingml/2006/table">
            <a:tbl>
              <a:tblPr firstRow="1" firstCol="1" bandRow="1">
                <a:noFill/>
              </a:tblPr>
              <a:tblGrid>
                <a:gridCol w="1218501">
                  <a:extLst>
                    <a:ext uri="{9D8B030D-6E8A-4147-A177-3AD203B41FA5}">
                      <a16:colId xmlns:a16="http://schemas.microsoft.com/office/drawing/2014/main" val="20000"/>
                    </a:ext>
                  </a:extLst>
                </a:gridCol>
                <a:gridCol w="2706987">
                  <a:extLst>
                    <a:ext uri="{9D8B030D-6E8A-4147-A177-3AD203B41FA5}">
                      <a16:colId xmlns:a16="http://schemas.microsoft.com/office/drawing/2014/main" val="20001"/>
                    </a:ext>
                  </a:extLst>
                </a:gridCol>
                <a:gridCol w="2706987">
                  <a:extLst>
                    <a:ext uri="{9D8B030D-6E8A-4147-A177-3AD203B41FA5}">
                      <a16:colId xmlns:a16="http://schemas.microsoft.com/office/drawing/2014/main" val="20002"/>
                    </a:ext>
                  </a:extLst>
                </a:gridCol>
              </a:tblGrid>
              <a:tr h="209478">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Autumn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Autumn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89779">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Weather and Climate</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Concepts and processes relating to weather/climate</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Skills: maps, graphs/synoptic charts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Cause, effects and responses to extreme weather event in the UK</a:t>
                      </a:r>
                      <a:endParaRPr sz="1100" u="none" strike="noStrike" cap="none" dirty="0">
                        <a:solidFill>
                          <a:srgbClr val="000000"/>
                        </a:solidFill>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latin typeface="Calibri"/>
                          <a:ea typeface="Calibri"/>
                          <a:cs typeface="Calibri"/>
                          <a:sym typeface="Calibri"/>
                        </a:rPr>
                        <a:t>Factors affecting climate</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Hurricane formation </a:t>
                      </a:r>
                      <a:endParaRPr sz="11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Research task on a recent hurricane</a:t>
                      </a:r>
                      <a:endParaRPr sz="1100" u="none" strike="noStrike" cap="none" dirty="0">
                        <a:latin typeface="Calibri"/>
                        <a:ea typeface="Calibri"/>
                        <a:cs typeface="Calibri"/>
                        <a:sym typeface="Calibri"/>
                      </a:endParaRPr>
                    </a:p>
                    <a:p>
                      <a:pPr marL="45720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The Middle East</a:t>
                      </a:r>
                      <a:r>
                        <a:rPr lang="en-GB" sz="1200" b="1" u="none" strike="noStrike" cap="none" dirty="0">
                          <a:solidFill>
                            <a:srgbClr val="000000"/>
                          </a:solidFill>
                          <a:latin typeface="Calibri"/>
                          <a:ea typeface="Calibri"/>
                          <a:cs typeface="Calibri"/>
                          <a:sym typeface="Calibri"/>
                        </a:rPr>
                        <a:t> </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Physical geography including climate, biomes and key features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Level of development across the region</a:t>
                      </a:r>
                      <a:endParaRPr sz="1100" u="none" strike="noStrike" cap="none" dirty="0"/>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The role of tourism in development in the Middle East</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The oil industry</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Culture and religion </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Conflict in the region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09478">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09478">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882409">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a:solidFill>
                            <a:schemeClr val="bg1"/>
                          </a:solidFill>
                        </a:rPr>
                        <a:t>Focus/Context for Learning</a:t>
                      </a:r>
                      <a:endParaRPr sz="1400" b="1" u="none" strike="noStrike" cap="none">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chemeClr val="dk1"/>
                        </a:buClr>
                        <a:buSzPts val="1200"/>
                        <a:buFont typeface="Arial"/>
                        <a:buNone/>
                      </a:pPr>
                      <a:r>
                        <a:rPr lang="en-GB" sz="1200" b="1" u="none" strike="noStrike" cap="none" dirty="0">
                          <a:latin typeface="Calibri"/>
                          <a:ea typeface="Calibri"/>
                          <a:cs typeface="Calibri"/>
                          <a:sym typeface="Calibri"/>
                        </a:rPr>
                        <a:t>Dynamic Earth</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Geological Timescale</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Natural Hazards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Plate Tectonics theory </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Volcanoes, earthquakes and tsunamis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Hazard management in areas of contrasting development:</a:t>
                      </a:r>
                      <a:r>
                        <a:rPr lang="en-GB" sz="1100" u="none" strike="noStrike" cap="none" dirty="0"/>
                        <a:t> </a:t>
                      </a:r>
                      <a:r>
                        <a:rPr lang="en-GB" sz="1100" u="none" strike="noStrike" cap="none" dirty="0">
                          <a:solidFill>
                            <a:srgbClr val="000000"/>
                          </a:solidFill>
                          <a:latin typeface="Calibri"/>
                          <a:ea typeface="Calibri"/>
                          <a:cs typeface="Calibri"/>
                          <a:sym typeface="Calibri"/>
                        </a:rPr>
                        <a:t>Haiti and New Zealand</a:t>
                      </a:r>
                      <a:endParaRPr sz="1100" u="none" strike="noStrike" cap="none" dirty="0">
                        <a:latin typeface="Calibri"/>
                        <a:ea typeface="Calibri"/>
                        <a:cs typeface="Calibri"/>
                        <a:sym typeface="Calibri"/>
                      </a:endParaRPr>
                    </a:p>
                    <a:p>
                      <a:pPr marL="457200" marR="0" lvl="0" indent="0" algn="l" rtl="0">
                        <a:lnSpc>
                          <a:spcPct val="107000"/>
                        </a:lnSpc>
                        <a:spcBef>
                          <a:spcPts val="0"/>
                        </a:spcBef>
                        <a:spcAft>
                          <a:spcPts val="0"/>
                        </a:spcAft>
                        <a:buClr>
                          <a:srgbClr val="000000"/>
                        </a:buClr>
                        <a:buSzPts val="1200"/>
                        <a:buFont typeface="Arial"/>
                        <a:buNone/>
                      </a:pPr>
                      <a:r>
                        <a:rPr lang="en-GB" sz="1200" u="none" strike="noStrike" cap="none" dirty="0">
                          <a:solidFill>
                            <a:srgbClr val="000000"/>
                          </a:solidFill>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200"/>
                        <a:buFont typeface="Arial"/>
                        <a:buNone/>
                      </a:pPr>
                      <a:r>
                        <a:rPr lang="en-GB" sz="1200" b="1" u="none" strike="noStrike" cap="none" dirty="0">
                          <a:latin typeface="Calibri"/>
                          <a:ea typeface="Calibri"/>
                          <a:cs typeface="Calibri"/>
                          <a:sym typeface="Calibri"/>
                        </a:rPr>
                        <a:t>People and Resources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Population growth and urbanisation </a:t>
                      </a:r>
                      <a:endParaRPr sz="1100" u="none" strike="noStrike" cap="none" dirty="0"/>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Demand and consumption of natural resources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dirty="0">
                          <a:solidFill>
                            <a:schemeClr val="dk1"/>
                          </a:solidFill>
                          <a:latin typeface="Calibri"/>
                          <a:ea typeface="Calibri"/>
                          <a:cs typeface="Calibri"/>
                          <a:sym typeface="Calibri"/>
                        </a:rPr>
                        <a:t>Inequalities in resource consumption</a:t>
                      </a:r>
                      <a:endParaRPr sz="11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Water stress and food insecurity </a:t>
                      </a:r>
                      <a:endParaRPr sz="1100" u="none" strike="noStrike" cap="none" dirty="0">
                        <a:solidFill>
                          <a:srgbClr val="000000"/>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dirty="0">
                          <a:solidFill>
                            <a:schemeClr val="dk1"/>
                          </a:solidFill>
                          <a:latin typeface="Calibri"/>
                          <a:ea typeface="Calibri"/>
                          <a:cs typeface="Calibri"/>
                          <a:sym typeface="Calibri"/>
                        </a:rPr>
                        <a:t>Renewable and non-renewable energies</a:t>
                      </a:r>
                      <a:endParaRPr sz="1100" u="none" strike="noStrike" cap="none" dirty="0">
                        <a:solidFill>
                          <a:schemeClr val="dk1"/>
                        </a:solidFill>
                        <a:latin typeface="Calibri"/>
                        <a:ea typeface="Calibri"/>
                        <a:cs typeface="Calibri"/>
                        <a:sym typeface="Calibri"/>
                      </a:endParaRPr>
                    </a:p>
                    <a:p>
                      <a:pPr marL="457200" marR="0" lvl="0" indent="-298450" algn="l" rtl="0">
                        <a:lnSpc>
                          <a:spcPct val="107000"/>
                        </a:lnSpc>
                        <a:spcBef>
                          <a:spcPts val="0"/>
                        </a:spcBef>
                        <a:spcAft>
                          <a:spcPts val="0"/>
                        </a:spcAft>
                        <a:buClr>
                          <a:schemeClr val="dk1"/>
                        </a:buClr>
                        <a:buSzPts val="1100"/>
                        <a:buFont typeface="Calibri"/>
                        <a:buChar char="●"/>
                      </a:pPr>
                      <a:r>
                        <a:rPr lang="en-GB" sz="1100" u="none" strike="noStrike" cap="none" dirty="0">
                          <a:solidFill>
                            <a:schemeClr val="dk1"/>
                          </a:solidFill>
                          <a:latin typeface="Calibri"/>
                          <a:ea typeface="Calibri"/>
                          <a:cs typeface="Calibri"/>
                          <a:sym typeface="Calibri"/>
                        </a:rPr>
                        <a:t>Global warming</a:t>
                      </a:r>
                      <a:endParaRPr sz="1100" u="none" strike="noStrike" cap="none" dirty="0">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09478">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endParaRPr sz="1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09478">
                <a:tc>
                  <a:txBody>
                    <a:bodyPr/>
                    <a:lstStyle/>
                    <a:p>
                      <a:pPr marL="0" marR="0" lvl="0" indent="0" algn="l" rtl="0">
                        <a:lnSpc>
                          <a:spcPct val="107000"/>
                        </a:lnSpc>
                        <a:spcBef>
                          <a:spcPts val="0"/>
                        </a:spcBef>
                        <a:spcAft>
                          <a:spcPts val="0"/>
                        </a:spcAft>
                        <a:buClr>
                          <a:srgbClr val="000000"/>
                        </a:buClr>
                        <a:buSzPts val="1400"/>
                        <a:buFont typeface="Arial"/>
                        <a:buNone/>
                      </a:pP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625229">
                <a:tc>
                  <a:txBody>
                    <a:bodyPr/>
                    <a:lstStyle/>
                    <a:p>
                      <a:pPr marL="0" marR="0" lvl="0" indent="0" algn="l" rtl="0">
                        <a:lnSpc>
                          <a:spcPct val="107000"/>
                        </a:lnSpc>
                        <a:spcBef>
                          <a:spcPts val="0"/>
                        </a:spcBef>
                        <a:spcAft>
                          <a:spcPts val="0"/>
                        </a:spcAft>
                        <a:buClr>
                          <a:srgbClr val="000000"/>
                        </a:buClr>
                        <a:buSzPts val="1400"/>
                        <a:buFont typeface="Arial"/>
                        <a:buNone/>
                      </a:pPr>
                      <a:r>
                        <a:rPr lang="en-GB" sz="1400" b="1" u="none" strike="noStrike" cap="none" dirty="0">
                          <a:solidFill>
                            <a:schemeClr val="bg1"/>
                          </a:solidFill>
                        </a:rPr>
                        <a:t>Focus/Context for Learning</a:t>
                      </a:r>
                      <a:endParaRPr sz="1400" b="1" u="none" strike="noStrike" cap="none" dirty="0">
                        <a:solidFill>
                          <a:schemeClr val="bg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Coasts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Uses of the coast</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Processes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Landforms of erosion and deposition</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Coastal management strategies</a:t>
                      </a:r>
                      <a:endParaRPr sz="1100" u="none" strike="noStrike" cap="none" dirty="0"/>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DME on coastal management – people Vs natural processes</a:t>
                      </a:r>
                      <a:endParaRPr sz="1100" u="none" strike="noStrike" cap="none" dirty="0">
                        <a:latin typeface="Calibri"/>
                        <a:ea typeface="Calibri"/>
                        <a:cs typeface="Calibri"/>
                        <a:sym typeface="Calibri"/>
                      </a:endParaRPr>
                    </a:p>
                    <a:p>
                      <a:pPr marL="457200" marR="0" lvl="0" indent="0" algn="l" rtl="0">
                        <a:lnSpc>
                          <a:spcPct val="107000"/>
                        </a:lnSpc>
                        <a:spcBef>
                          <a:spcPts val="0"/>
                        </a:spcBef>
                        <a:spcAft>
                          <a:spcPts val="0"/>
                        </a:spcAft>
                        <a:buClr>
                          <a:srgbClr val="000000"/>
                        </a:buClr>
                        <a:buSzPts val="1200"/>
                        <a:buFont typeface="Arial"/>
                        <a:buNone/>
                      </a:pPr>
                      <a:r>
                        <a:rPr lang="en-GB" sz="1200" b="1" u="none" strike="noStrike" cap="none" dirty="0">
                          <a:solidFill>
                            <a:srgbClr val="000000"/>
                          </a:solidFill>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Fragile Ecosystem</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Tropical Rainforest</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Case study- Amazon, Brazil</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Plant and animal adaptations</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Important of the rainforest</a:t>
                      </a:r>
                      <a:endParaRPr sz="1100" u="none" strike="noStrike" cap="none" dirty="0">
                        <a:latin typeface="Calibri"/>
                        <a:ea typeface="Calibri"/>
                        <a:cs typeface="Calibri"/>
                        <a:sym typeface="Calibri"/>
                      </a:endParaRPr>
                    </a:p>
                    <a:p>
                      <a:pPr marL="457200" marR="0" lvl="0" indent="-298450" algn="l" rtl="0">
                        <a:lnSpc>
                          <a:spcPct val="107000"/>
                        </a:lnSpc>
                        <a:spcBef>
                          <a:spcPts val="0"/>
                        </a:spcBef>
                        <a:spcAft>
                          <a:spcPts val="0"/>
                        </a:spcAft>
                        <a:buClr>
                          <a:srgbClr val="000000"/>
                        </a:buClr>
                        <a:buSzPts val="1100"/>
                        <a:buFont typeface="Calibri"/>
                        <a:buChar char="●"/>
                      </a:pPr>
                      <a:r>
                        <a:rPr lang="en-GB" sz="1100" u="none" strike="noStrike" cap="none" dirty="0">
                          <a:solidFill>
                            <a:srgbClr val="000000"/>
                          </a:solidFill>
                          <a:latin typeface="Calibri"/>
                          <a:ea typeface="Calibri"/>
                          <a:cs typeface="Calibri"/>
                          <a:sym typeface="Calibri"/>
                        </a:rPr>
                        <a:t>Causes and effects of deforestation</a:t>
                      </a:r>
                      <a:endParaRPr sz="1100" u="none" strike="noStrike" cap="none" dirty="0"/>
                    </a:p>
                    <a:p>
                      <a:pPr marL="457200" marR="0" lvl="0" indent="-298450" algn="l" rtl="0">
                        <a:lnSpc>
                          <a:spcPct val="107000"/>
                        </a:lnSpc>
                        <a:spcBef>
                          <a:spcPts val="0"/>
                        </a:spcBef>
                        <a:spcAft>
                          <a:spcPts val="0"/>
                        </a:spcAft>
                        <a:buClr>
                          <a:srgbClr val="000000"/>
                        </a:buClr>
                        <a:buSzPts val="1100"/>
                        <a:buFont typeface="Calibri"/>
                        <a:buChar char="●"/>
                      </a:pPr>
                      <a:r>
                        <a:rPr lang="en-GB" sz="1100" b="0" u="none" strike="noStrike" cap="none" dirty="0">
                          <a:solidFill>
                            <a:srgbClr val="000000"/>
                          </a:solidFill>
                          <a:latin typeface="Calibri"/>
                          <a:ea typeface="Calibri"/>
                          <a:cs typeface="Calibri"/>
                          <a:sym typeface="Calibri"/>
                        </a:rPr>
                        <a:t>Links to climate change</a:t>
                      </a:r>
                      <a:r>
                        <a:rPr lang="en-GB" sz="1100" b="0" u="none" strike="noStrike" cap="none" dirty="0">
                          <a:latin typeface="Calibri"/>
                          <a:ea typeface="Calibri"/>
                          <a:cs typeface="Calibri"/>
                          <a:sym typeface="Calibri"/>
                        </a:rPr>
                        <a:t> </a:t>
                      </a:r>
                      <a:endParaRPr sz="1100" u="none" strike="noStrike" cap="none" dirty="0"/>
                    </a:p>
                    <a:p>
                      <a:pPr marL="457200" marR="0" lvl="0" indent="-298450" algn="l" rtl="0">
                        <a:lnSpc>
                          <a:spcPct val="107000"/>
                        </a:lnSpc>
                        <a:spcBef>
                          <a:spcPts val="0"/>
                        </a:spcBef>
                        <a:spcAft>
                          <a:spcPts val="0"/>
                        </a:spcAft>
                        <a:buClr>
                          <a:srgbClr val="000000"/>
                        </a:buClr>
                        <a:buSzPts val="1100"/>
                        <a:buFont typeface="Calibri"/>
                        <a:buChar char="●"/>
                      </a:pPr>
                      <a:r>
                        <a:rPr lang="en-GB" sz="1100" b="0" u="none" strike="noStrike" cap="none" dirty="0">
                          <a:latin typeface="Calibri"/>
                          <a:ea typeface="Calibri"/>
                          <a:cs typeface="Calibri"/>
                          <a:sym typeface="Calibri"/>
                        </a:rPr>
                        <a:t>Project – Rainforest boxes</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70" name="Google Shape;109;p14">
            <a:extLst>
              <a:ext uri="{FF2B5EF4-FFF2-40B4-BE49-F238E27FC236}">
                <a16:creationId xmlns:a16="http://schemas.microsoft.com/office/drawing/2014/main" id="{3652DBA4-D5A2-4343-8567-7B09C7610CE1}"/>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G. Briody</a:t>
            </a:r>
            <a:endParaRPr sz="1800" b="0" i="0" u="none" strike="noStrike" cap="none">
              <a:solidFill>
                <a:schemeClr val="dk1"/>
              </a:solidFill>
              <a:latin typeface="Tahoma"/>
              <a:ea typeface="Tahoma"/>
              <a:cs typeface="Tahoma"/>
              <a:sym typeface="Tahoma"/>
            </a:endParaRPr>
          </a:p>
        </p:txBody>
      </p:sp>
      <p:sp>
        <p:nvSpPr>
          <p:cNvPr id="71" name="Google Shape;110;p14">
            <a:extLst>
              <a:ext uri="{FF2B5EF4-FFF2-40B4-BE49-F238E27FC236}">
                <a16:creationId xmlns:a16="http://schemas.microsoft.com/office/drawing/2014/main" id="{E3122D42-D923-4552-B874-E9F9EE19F6CF}"/>
              </a:ext>
            </a:extLst>
          </p:cNvPr>
          <p:cNvSpPr txBox="1"/>
          <p:nvPr/>
        </p:nvSpPr>
        <p:spPr>
          <a:xfrm>
            <a:off x="268335" y="1328946"/>
            <a:ext cx="6460126"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“It is impossible to understand history, international politics, the world economy, religions, philosophy, or ‘patterns of culture’ without taking geography into account.”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Calibri"/>
                <a:ea typeface="Calibri"/>
                <a:cs typeface="Calibri"/>
                <a:sym typeface="Calibri"/>
              </a:rPr>
              <a:t>- Kenneth C. Davis (American Historian)</a:t>
            </a:r>
            <a:endParaRPr sz="1400" b="0" i="0" u="none" strike="noStrike" cap="none">
              <a:solidFill>
                <a:srgbClr val="000000"/>
              </a:solidFill>
              <a:latin typeface="Arial"/>
              <a:ea typeface="Arial"/>
              <a:cs typeface="Arial"/>
              <a:sym typeface="Arial"/>
            </a:endParaRPr>
          </a:p>
        </p:txBody>
      </p:sp>
      <p:sp>
        <p:nvSpPr>
          <p:cNvPr id="72" name="Google Shape;111;p14">
            <a:extLst>
              <a:ext uri="{FF2B5EF4-FFF2-40B4-BE49-F238E27FC236}">
                <a16:creationId xmlns:a16="http://schemas.microsoft.com/office/drawing/2014/main" id="{AD7D2C1A-1845-41C1-8648-F26F1B4993F2}"/>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8</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099700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Google Shape;100;p14">
            <a:extLst>
              <a:ext uri="{FF2B5EF4-FFF2-40B4-BE49-F238E27FC236}">
                <a16:creationId xmlns:a16="http://schemas.microsoft.com/office/drawing/2014/main" id="{BB121B9B-F626-497B-BE8E-30BA860C262C}"/>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0" name="Google Shape;101;p14">
            <a:extLst>
              <a:ext uri="{FF2B5EF4-FFF2-40B4-BE49-F238E27FC236}">
                <a16:creationId xmlns:a16="http://schemas.microsoft.com/office/drawing/2014/main" id="{ED8FEC6E-065F-4197-AA50-1A74D2286F68}"/>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 name="Google Shape;102;p14">
            <a:extLst>
              <a:ext uri="{FF2B5EF4-FFF2-40B4-BE49-F238E27FC236}">
                <a16:creationId xmlns:a16="http://schemas.microsoft.com/office/drawing/2014/main" id="{B79E5DC7-C8C3-4067-8775-EA4E73C3CAB9}"/>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103;p14">
            <a:extLst>
              <a:ext uri="{FF2B5EF4-FFF2-40B4-BE49-F238E27FC236}">
                <a16:creationId xmlns:a16="http://schemas.microsoft.com/office/drawing/2014/main" id="{F6D0A8C9-0A71-4B83-9C7C-90004209F776}"/>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3" name="Google Shape;104;p14">
            <a:extLst>
              <a:ext uri="{FF2B5EF4-FFF2-40B4-BE49-F238E27FC236}">
                <a16:creationId xmlns:a16="http://schemas.microsoft.com/office/drawing/2014/main" id="{88ACB49C-64A2-46DC-81A5-635C1FB70AB6}"/>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54" name="Google Shape;105;p14">
            <a:extLst>
              <a:ext uri="{FF2B5EF4-FFF2-40B4-BE49-F238E27FC236}">
                <a16:creationId xmlns:a16="http://schemas.microsoft.com/office/drawing/2014/main" id="{FB916954-B9B4-4F6A-8268-E5D226B83C12}"/>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5" name="Google Shape;106;p14">
            <a:extLst>
              <a:ext uri="{FF2B5EF4-FFF2-40B4-BE49-F238E27FC236}">
                <a16:creationId xmlns:a16="http://schemas.microsoft.com/office/drawing/2014/main" id="{E3497023-4B1E-4E73-87A9-169362CF439A}"/>
              </a:ext>
            </a:extLst>
          </p:cNvPr>
          <p:cNvSpPr txBox="1"/>
          <p:nvPr/>
        </p:nvSpPr>
        <p:spPr>
          <a:xfrm>
            <a:off x="3298195" y="9682490"/>
            <a:ext cx="261610"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9</a:t>
            </a:r>
            <a:endParaRPr sz="1400" b="0" i="0" u="none" strike="noStrike" cap="none" dirty="0">
              <a:solidFill>
                <a:srgbClr val="000000"/>
              </a:solidFill>
              <a:latin typeface="Arial"/>
              <a:ea typeface="Arial"/>
              <a:cs typeface="Arial"/>
              <a:sym typeface="Arial"/>
            </a:endParaRPr>
          </a:p>
        </p:txBody>
      </p:sp>
      <p:sp>
        <p:nvSpPr>
          <p:cNvPr id="56" name="Google Shape;107;p14">
            <a:extLst>
              <a:ext uri="{FF2B5EF4-FFF2-40B4-BE49-F238E27FC236}">
                <a16:creationId xmlns:a16="http://schemas.microsoft.com/office/drawing/2014/main" id="{EF7EE3A9-7B49-402C-B980-91FA5DFE476D}"/>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History</a:t>
            </a:r>
            <a:endParaRPr sz="2000" b="0" i="0" u="none" strike="noStrike" cap="none">
              <a:solidFill>
                <a:schemeClr val="dk1"/>
              </a:solidFill>
              <a:latin typeface="Arial"/>
              <a:ea typeface="Arial"/>
              <a:cs typeface="Arial"/>
              <a:sym typeface="Arial"/>
            </a:endParaRPr>
          </a:p>
        </p:txBody>
      </p:sp>
      <p:graphicFrame>
        <p:nvGraphicFramePr>
          <p:cNvPr id="57" name="Google Shape;108;p14">
            <a:extLst>
              <a:ext uri="{FF2B5EF4-FFF2-40B4-BE49-F238E27FC236}">
                <a16:creationId xmlns:a16="http://schemas.microsoft.com/office/drawing/2014/main" id="{18BE97B7-D1AC-4D15-A6F8-050FA0D3F28B}"/>
              </a:ext>
            </a:extLst>
          </p:cNvPr>
          <p:cNvGraphicFramePr/>
          <p:nvPr/>
        </p:nvGraphicFramePr>
        <p:xfrm>
          <a:off x="129539" y="2271850"/>
          <a:ext cx="6598923" cy="6108510"/>
        </p:xfrm>
        <a:graphic>
          <a:graphicData uri="http://schemas.openxmlformats.org/drawingml/2006/table">
            <a:tbl>
              <a:tblPr firstRow="1" firstCol="1" bandRow="1">
                <a:noFill/>
              </a:tblPr>
              <a:tblGrid>
                <a:gridCol w="1390899">
                  <a:extLst>
                    <a:ext uri="{9D8B030D-6E8A-4147-A177-3AD203B41FA5}">
                      <a16:colId xmlns:a16="http://schemas.microsoft.com/office/drawing/2014/main" val="20000"/>
                    </a:ext>
                  </a:extLst>
                </a:gridCol>
                <a:gridCol w="2604012">
                  <a:extLst>
                    <a:ext uri="{9D8B030D-6E8A-4147-A177-3AD203B41FA5}">
                      <a16:colId xmlns:a16="http://schemas.microsoft.com/office/drawing/2014/main" val="20001"/>
                    </a:ext>
                  </a:extLst>
                </a:gridCol>
                <a:gridCol w="2604012">
                  <a:extLst>
                    <a:ext uri="{9D8B030D-6E8A-4147-A177-3AD203B41FA5}">
                      <a16:colId xmlns:a16="http://schemas.microsoft.com/office/drawing/2014/main" val="20002"/>
                    </a:ext>
                  </a:extLst>
                </a:gridCol>
              </a:tblGrid>
              <a:tr h="109125">
                <a:tc>
                  <a:txBody>
                    <a:bodyPr/>
                    <a:lstStyle/>
                    <a:p>
                      <a:pPr marL="0" marR="0" lvl="0" indent="0" algn="l" rtl="0">
                        <a:lnSpc>
                          <a:spcPct val="107000"/>
                        </a:lnSpc>
                        <a:spcBef>
                          <a:spcPts val="0"/>
                        </a:spcBef>
                        <a:spcAft>
                          <a:spcPts val="0"/>
                        </a:spcAft>
                        <a:buClr>
                          <a:srgbClr val="000000"/>
                        </a:buClr>
                        <a:buSzPts val="1400"/>
                        <a:buFont typeface="Arial"/>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122725">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a:solidFill>
                            <a:schemeClr val="bg1"/>
                          </a:solidFill>
                          <a:latin typeface="Arial"/>
                          <a:cs typeface="Arial"/>
                          <a:sym typeface="Arial"/>
                        </a:rPr>
                        <a:t>Focus/Context for Learning</a:t>
                      </a:r>
                      <a:endParaRPr sz="1400" b="1" i="0" u="none" strike="noStrike" cap="none">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1:</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Why was Charles 1 beheaded?</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A study of the causes of the English Civil War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Who should be in charge? Parliament or the King?</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War !</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The trial and beheading of Charles 1</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The rule of Oliver Cromwell.</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2:</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What were the reasons Britain wanted an Empire?</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Slave trade: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Slavery as a business venture.</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Slave conditions</a:t>
                      </a:r>
                      <a:endParaRPr sz="1100" u="none" strike="noStrike" cap="none" dirty="0">
                        <a:latin typeface="Calibri"/>
                        <a:ea typeface="Calibri"/>
                        <a:cs typeface="Calibri"/>
                        <a:sym typeface="Calibri"/>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u="none" strike="noStrike" cap="none" dirty="0">
                          <a:latin typeface="Calibri"/>
                          <a:ea typeface="Calibri"/>
                          <a:cs typeface="Calibri"/>
                          <a:sym typeface="Calibri"/>
                        </a:rPr>
                        <a:t>Abolition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09125">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a:solidFill>
                            <a:schemeClr val="bg1"/>
                          </a:solidFill>
                          <a:latin typeface="Arial"/>
                          <a:cs typeface="Arial"/>
                          <a:sym typeface="Arial"/>
                        </a:rPr>
                        <a:t> </a:t>
                      </a:r>
                      <a:endParaRPr sz="1400" b="1" i="0" u="none" strike="noStrike" cap="none">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09125">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a:solidFill>
                            <a:schemeClr val="bg1"/>
                          </a:solidFill>
                          <a:latin typeface="Arial"/>
                          <a:cs typeface="Arial"/>
                          <a:sym typeface="Arial"/>
                        </a:rPr>
                        <a:t> </a:t>
                      </a:r>
                      <a:endParaRPr sz="1400" b="1" i="0" u="none" strike="noStrike" cap="none">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403425">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a:solidFill>
                            <a:schemeClr val="bg1"/>
                          </a:solidFill>
                          <a:latin typeface="Arial"/>
                          <a:cs typeface="Arial"/>
                          <a:sym typeface="Arial"/>
                        </a:rPr>
                        <a:t>Focus/Context for Learning</a:t>
                      </a:r>
                      <a:endParaRPr sz="1400" b="1" i="0" u="none" strike="noStrike" cap="none">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3:</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Industrial Revolution</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development of Industry and the invention of the steam engine.</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How did urban life change during the Industrial Revolution? </a:t>
                      </a:r>
                    </a:p>
                    <a:p>
                      <a:pPr marL="0" marR="0" lvl="0" indent="0" algn="l" rtl="0">
                        <a:lnSpc>
                          <a:spcPct val="107000"/>
                        </a:lnSpc>
                        <a:spcBef>
                          <a:spcPts val="0"/>
                        </a:spcBef>
                        <a:spcAft>
                          <a:spcPts val="0"/>
                        </a:spcAft>
                        <a:buClr>
                          <a:srgbClr val="000000"/>
                        </a:buClr>
                        <a:buSzPts val="1200"/>
                        <a:buFont typeface="Arial"/>
                        <a:buNone/>
                      </a:pP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impact of transport changes e.g. the development of Railways</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4:</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growth of industry and the Empire, making connections.</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Jewel in the Crown: India</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Scramble for Africa.</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09125">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a:solidFill>
                            <a:schemeClr val="bg1"/>
                          </a:solidFill>
                          <a:latin typeface="Arial"/>
                          <a:cs typeface="Arial"/>
                          <a:sym typeface="Arial"/>
                        </a:rPr>
                        <a:t> </a:t>
                      </a:r>
                      <a:endParaRPr sz="1400" b="1" i="0" u="none" strike="noStrike" cap="none">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09125">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a:solidFill>
                            <a:schemeClr val="bg1"/>
                          </a:solidFill>
                          <a:latin typeface="Arial"/>
                          <a:cs typeface="Arial"/>
                          <a:sym typeface="Arial"/>
                        </a:rPr>
                        <a:t> </a:t>
                      </a:r>
                      <a:endParaRPr sz="1400" b="1" i="0" u="none" strike="noStrike" cap="none">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0">
                <a:tc>
                  <a:txBody>
                    <a:bodyPr/>
                    <a:lstStyle/>
                    <a:p>
                      <a:pPr marL="0" marR="0" lvl="0" indent="0" algn="l" rtl="0">
                        <a:lnSpc>
                          <a:spcPct val="107000"/>
                        </a:lnSpc>
                        <a:spcBef>
                          <a:spcPts val="0"/>
                        </a:spcBef>
                        <a:spcAft>
                          <a:spcPts val="0"/>
                        </a:spcAft>
                        <a:buClr>
                          <a:srgbClr val="000000"/>
                        </a:buClr>
                        <a:buSzPts val="1400"/>
                        <a:buFont typeface="Arial"/>
                        <a:buNone/>
                      </a:pPr>
                      <a:r>
                        <a:rPr lang="en-GB" sz="1400" b="1" i="0" u="none" strike="noStrike" cap="none" dirty="0">
                          <a:solidFill>
                            <a:schemeClr val="bg1"/>
                          </a:solidFill>
                          <a:latin typeface="Arial"/>
                          <a:cs typeface="Arial"/>
                          <a:sym typeface="Arial"/>
                        </a:rPr>
                        <a:t>Focus/Context for Learning</a:t>
                      </a:r>
                      <a:endParaRPr sz="1400" b="1" i="0" u="none" strike="noStrike" cap="none" dirty="0">
                        <a:solidFill>
                          <a:schemeClr val="bg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5:</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The Great War</a:t>
                      </a:r>
                      <a:endParaRPr lang="en-GB"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1914- 1918</a:t>
                      </a:r>
                      <a:endParaRPr lang="en-GB"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A study in depth.</a:t>
                      </a:r>
                      <a:endParaRPr sz="1400" u="none" strike="noStrike" cap="none" dirty="0"/>
                    </a:p>
                    <a:p>
                      <a:pPr marL="0" marR="0" lvl="0" indent="0" algn="l" rtl="0">
                        <a:lnSpc>
                          <a:spcPct val="107000"/>
                        </a:lnSpc>
                        <a:spcBef>
                          <a:spcPts val="0"/>
                        </a:spcBef>
                        <a:spcAft>
                          <a:spcPts val="0"/>
                        </a:spcAft>
                        <a:buClr>
                          <a:srgbClr val="000000"/>
                        </a:buClr>
                        <a:buSzPts val="1100"/>
                        <a:buFont typeface="Arial"/>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Unit 5 continued:</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From War to the Treaty of Versailles.</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58" name="Google Shape;109;p14">
            <a:extLst>
              <a:ext uri="{FF2B5EF4-FFF2-40B4-BE49-F238E27FC236}">
                <a16:creationId xmlns:a16="http://schemas.microsoft.com/office/drawing/2014/main" id="{D76E5D87-2011-4FE2-B37F-F010BFADCA27}"/>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Mrs G. Rimmer</a:t>
            </a:r>
            <a:endParaRPr sz="1800" b="0" i="0" u="none" strike="noStrike" cap="none">
              <a:solidFill>
                <a:schemeClr val="dk1"/>
              </a:solidFill>
              <a:latin typeface="Tahoma"/>
              <a:ea typeface="Tahoma"/>
              <a:cs typeface="Tahoma"/>
              <a:sym typeface="Tahoma"/>
            </a:endParaRPr>
          </a:p>
        </p:txBody>
      </p:sp>
      <p:sp>
        <p:nvSpPr>
          <p:cNvPr id="59" name="Google Shape;110;p14">
            <a:extLst>
              <a:ext uri="{FF2B5EF4-FFF2-40B4-BE49-F238E27FC236}">
                <a16:creationId xmlns:a16="http://schemas.microsoft.com/office/drawing/2014/main" id="{7B097629-C7E0-498E-994E-3B9EA3EFB1B8}"/>
              </a:ext>
            </a:extLst>
          </p:cNvPr>
          <p:cNvSpPr txBox="1"/>
          <p:nvPr/>
        </p:nvSpPr>
        <p:spPr>
          <a:xfrm>
            <a:off x="218940" y="1328946"/>
            <a:ext cx="6368267" cy="95406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In Year 8 you will build up a picture of what life was like for people living in the period 1603 to 1901.This is a period of great change. It saw the overthrow of kings and rulers, the birth of the United Kingdom, the development of industry and the growth of empire. </a:t>
            </a:r>
            <a:endParaRPr sz="1400" b="0" i="0" u="none" strike="noStrike" cap="none" dirty="0">
              <a:solidFill>
                <a:srgbClr val="000000"/>
              </a:solidFill>
              <a:latin typeface="Arial"/>
              <a:ea typeface="Arial"/>
              <a:cs typeface="Arial"/>
              <a:sym typeface="Arial"/>
            </a:endParaRPr>
          </a:p>
        </p:txBody>
      </p:sp>
      <p:sp>
        <p:nvSpPr>
          <p:cNvPr id="60" name="Google Shape;111;p14">
            <a:extLst>
              <a:ext uri="{FF2B5EF4-FFF2-40B4-BE49-F238E27FC236}">
                <a16:creationId xmlns:a16="http://schemas.microsoft.com/office/drawing/2014/main" id="{3ADB8F23-AB00-493A-9067-69D7F67934B0}"/>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8</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3824140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Google Shape;100;p14">
            <a:extLst>
              <a:ext uri="{FF2B5EF4-FFF2-40B4-BE49-F238E27FC236}">
                <a16:creationId xmlns:a16="http://schemas.microsoft.com/office/drawing/2014/main" id="{065431D5-A852-4EE2-8A24-CBFCAD84F6C3}"/>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 name="Google Shape;101;p14">
            <a:extLst>
              <a:ext uri="{FF2B5EF4-FFF2-40B4-BE49-F238E27FC236}">
                <a16:creationId xmlns:a16="http://schemas.microsoft.com/office/drawing/2014/main" id="{69222CB8-1B98-4F33-987B-C2D49997EBC6}"/>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39" name="Google Shape;102;p14">
            <a:extLst>
              <a:ext uri="{FF2B5EF4-FFF2-40B4-BE49-F238E27FC236}">
                <a16:creationId xmlns:a16="http://schemas.microsoft.com/office/drawing/2014/main" id="{74233FF1-1463-4736-8CCC-872E54BF61F9}"/>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40" name="Google Shape;103;p14">
            <a:extLst>
              <a:ext uri="{FF2B5EF4-FFF2-40B4-BE49-F238E27FC236}">
                <a16:creationId xmlns:a16="http://schemas.microsoft.com/office/drawing/2014/main" id="{7187D180-2FD5-42DB-9687-6E79C6843EDC}"/>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41" name="Google Shape;104;p14">
            <a:extLst>
              <a:ext uri="{FF2B5EF4-FFF2-40B4-BE49-F238E27FC236}">
                <a16:creationId xmlns:a16="http://schemas.microsoft.com/office/drawing/2014/main" id="{84CE03CF-A496-4E33-84CB-CE55FCD7FDFE}"/>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42" name="Google Shape;105;p14">
            <a:extLst>
              <a:ext uri="{FF2B5EF4-FFF2-40B4-BE49-F238E27FC236}">
                <a16:creationId xmlns:a16="http://schemas.microsoft.com/office/drawing/2014/main" id="{B55AE37F-C89F-4C29-B51F-5E18D9C0ABC1}"/>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 name="Google Shape;106;p14">
            <a:extLst>
              <a:ext uri="{FF2B5EF4-FFF2-40B4-BE49-F238E27FC236}">
                <a16:creationId xmlns:a16="http://schemas.microsoft.com/office/drawing/2014/main" id="{D6694725-FEC0-4F4A-9386-4D590B650A08}"/>
              </a:ext>
            </a:extLst>
          </p:cNvPr>
          <p:cNvSpPr txBox="1"/>
          <p:nvPr/>
        </p:nvSpPr>
        <p:spPr>
          <a:xfrm>
            <a:off x="3298195" y="9682490"/>
            <a:ext cx="359405"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10</a:t>
            </a:r>
            <a:endParaRPr sz="1100" dirty="0">
              <a:solidFill>
                <a:srgbClr val="0B703C"/>
              </a:solidFill>
              <a:latin typeface="Tahoma"/>
              <a:ea typeface="Tahoma"/>
              <a:cs typeface="Tahoma"/>
              <a:sym typeface="Tahoma"/>
            </a:endParaRPr>
          </a:p>
        </p:txBody>
      </p:sp>
      <p:sp>
        <p:nvSpPr>
          <p:cNvPr id="44" name="Google Shape;107;p14">
            <a:extLst>
              <a:ext uri="{FF2B5EF4-FFF2-40B4-BE49-F238E27FC236}">
                <a16:creationId xmlns:a16="http://schemas.microsoft.com/office/drawing/2014/main" id="{C77E97C0-AF8E-4169-A5DD-CCA5BA134A33}"/>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Mathematics</a:t>
            </a:r>
            <a:endParaRPr sz="2000" b="0" i="0" u="none" strike="noStrike" cap="none">
              <a:solidFill>
                <a:schemeClr val="dk1"/>
              </a:solidFill>
              <a:latin typeface="Arial"/>
              <a:ea typeface="Arial"/>
              <a:cs typeface="Arial"/>
              <a:sym typeface="Arial"/>
            </a:endParaRPr>
          </a:p>
        </p:txBody>
      </p:sp>
      <p:graphicFrame>
        <p:nvGraphicFramePr>
          <p:cNvPr id="45" name="Google Shape;108;p14">
            <a:extLst>
              <a:ext uri="{FF2B5EF4-FFF2-40B4-BE49-F238E27FC236}">
                <a16:creationId xmlns:a16="http://schemas.microsoft.com/office/drawing/2014/main" id="{2612E318-A7C5-4762-9747-6CC721ECFD2E}"/>
              </a:ext>
            </a:extLst>
          </p:cNvPr>
          <p:cNvGraphicFramePr/>
          <p:nvPr/>
        </p:nvGraphicFramePr>
        <p:xfrm>
          <a:off x="95978" y="3014291"/>
          <a:ext cx="6632475" cy="6635986"/>
        </p:xfrm>
        <a:graphic>
          <a:graphicData uri="http://schemas.openxmlformats.org/drawingml/2006/table">
            <a:tbl>
              <a:tblPr firstRow="1" firstCol="1" bandRow="1">
                <a:noFill/>
              </a:tblPr>
              <a:tblGrid>
                <a:gridCol w="1359335">
                  <a:extLst>
                    <a:ext uri="{9D8B030D-6E8A-4147-A177-3AD203B41FA5}">
                      <a16:colId xmlns:a16="http://schemas.microsoft.com/office/drawing/2014/main" val="20000"/>
                    </a:ext>
                  </a:extLst>
                </a:gridCol>
                <a:gridCol w="2636570">
                  <a:extLst>
                    <a:ext uri="{9D8B030D-6E8A-4147-A177-3AD203B41FA5}">
                      <a16:colId xmlns:a16="http://schemas.microsoft.com/office/drawing/2014/main" val="20001"/>
                    </a:ext>
                  </a:extLst>
                </a:gridCol>
                <a:gridCol w="2636570">
                  <a:extLst>
                    <a:ext uri="{9D8B030D-6E8A-4147-A177-3AD203B41FA5}">
                      <a16:colId xmlns:a16="http://schemas.microsoft.com/office/drawing/2014/main" val="20002"/>
                    </a:ext>
                  </a:extLst>
                </a:gridCol>
              </a:tblGrid>
              <a:tr h="198750">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61700">
                <a:tc>
                  <a:txBody>
                    <a:bodyPr/>
                    <a:lstStyle/>
                    <a:p>
                      <a:pPr marL="0" marR="0" lvl="0" indent="0" algn="l" rtl="0">
                        <a:lnSpc>
                          <a:spcPct val="107000"/>
                        </a:lnSpc>
                        <a:spcBef>
                          <a:spcPts val="0"/>
                        </a:spcBef>
                        <a:spcAft>
                          <a:spcPts val="0"/>
                        </a:spcAft>
                        <a:buNone/>
                      </a:pPr>
                      <a:r>
                        <a:rPr lang="en-GB" sz="1400" b="1" i="0" u="none" strike="noStrike" cap="none">
                          <a:solidFill>
                            <a:schemeClr val="lt1"/>
                          </a:solidFill>
                          <a:latin typeface="Arial"/>
                          <a:cs typeface="Arial"/>
                          <a:sym typeface="Arial"/>
                        </a:rPr>
                        <a:t>Focus/Context for Learning</a:t>
                      </a:r>
                      <a:endParaRPr sz="14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spcBef>
                          <a:spcPts val="0"/>
                        </a:spcBef>
                        <a:spcAft>
                          <a:spcPts val="0"/>
                        </a:spcAft>
                        <a:buNone/>
                      </a:pPr>
                      <a:r>
                        <a:rPr lang="en-GB" sz="1200" u="none" strike="noStrike" cap="none" dirty="0">
                          <a:solidFill>
                            <a:srgbClr val="000000"/>
                          </a:solidFill>
                          <a:latin typeface="Calibri"/>
                          <a:ea typeface="Calibri"/>
                          <a:cs typeface="Calibri"/>
                          <a:sym typeface="Calibri"/>
                        </a:rPr>
                        <a:t>Graphs and sequences</a:t>
                      </a:r>
                      <a:endParaRPr dirty="0"/>
                    </a:p>
                    <a:p>
                      <a:pPr marL="0" marR="0" lvl="0" indent="0" algn="l" rtl="0">
                        <a:spcBef>
                          <a:spcPts val="0"/>
                        </a:spcBef>
                        <a:spcAft>
                          <a:spcPts val="0"/>
                        </a:spcAft>
                        <a:buNone/>
                      </a:pPr>
                      <a:r>
                        <a:rPr lang="en-GB" sz="1200" u="none" strike="noStrike" cap="none" dirty="0">
                          <a:solidFill>
                            <a:srgbClr val="000000"/>
                          </a:solidFill>
                          <a:latin typeface="Calibri"/>
                          <a:ea typeface="Calibri"/>
                          <a:cs typeface="Calibri"/>
                          <a:sym typeface="Calibri"/>
                        </a:rPr>
                        <a:t>Mensuration</a:t>
                      </a:r>
                      <a:endParaRPr dirty="0"/>
                    </a:p>
                    <a:p>
                      <a:pPr marL="0" marR="0" lvl="0" indent="0" algn="l" rtl="0">
                        <a:spcBef>
                          <a:spcPts val="0"/>
                        </a:spcBef>
                        <a:spcAft>
                          <a:spcPts val="0"/>
                        </a:spcAft>
                        <a:buNone/>
                      </a:pPr>
                      <a:r>
                        <a:rPr lang="en-GB" sz="1200" u="none" strike="noStrike" cap="none" dirty="0">
                          <a:solidFill>
                            <a:srgbClr val="000000"/>
                          </a:solidFill>
                          <a:latin typeface="Calibri"/>
                          <a:ea typeface="Calibri"/>
                          <a:cs typeface="Calibri"/>
                          <a:sym typeface="Calibri"/>
                        </a:rPr>
                        <a:t>Calculations</a:t>
                      </a:r>
                      <a:endParaRPr dirty="0"/>
                    </a:p>
                    <a:p>
                      <a:pPr marL="0" marR="0" lvl="0" indent="0" algn="l" rtl="0">
                        <a:spcBef>
                          <a:spcPts val="0"/>
                        </a:spcBef>
                        <a:spcAft>
                          <a:spcPts val="0"/>
                        </a:spcAft>
                        <a:buNone/>
                      </a:pPr>
                      <a:r>
                        <a:rPr lang="en-GB" sz="1200" u="none" strike="noStrike" cap="none" dirty="0">
                          <a:solidFill>
                            <a:srgbClr val="000000"/>
                          </a:solidFill>
                          <a:latin typeface="Calibri"/>
                          <a:ea typeface="Calibri"/>
                          <a:cs typeface="Calibri"/>
                          <a:sym typeface="Calibri"/>
                        </a:rPr>
                        <a:t>Proportion and percentages</a:t>
                      </a:r>
                      <a:endParaRPr dirty="0"/>
                    </a:p>
                    <a:p>
                      <a:pPr marL="0" marR="0" lvl="0" indent="0" algn="l" rtl="0">
                        <a:spcBef>
                          <a:spcPts val="0"/>
                        </a:spcBef>
                        <a:spcAft>
                          <a:spcPts val="0"/>
                        </a:spcAft>
                        <a:buNone/>
                      </a:pPr>
                      <a:r>
                        <a:rPr lang="en-GB" sz="1200" u="none" strike="noStrike" cap="none" dirty="0">
                          <a:solidFill>
                            <a:srgbClr val="000000"/>
                          </a:solidFill>
                          <a:latin typeface="Calibri"/>
                          <a:ea typeface="Calibri"/>
                          <a:cs typeface="Calibri"/>
                          <a:sym typeface="Calibri"/>
                        </a:rPr>
                        <a:t>Equations and formulae  </a:t>
                      </a:r>
                      <a:endParaRPr sz="1200" u="none" strike="noStrike" cap="none" dirty="0">
                        <a:solidFill>
                          <a:srgbClr val="000000"/>
                        </a:solidFill>
                        <a:latin typeface="Calibri"/>
                        <a:ea typeface="Calibri"/>
                        <a:cs typeface="Calibri"/>
                        <a:sym typeface="Calibri"/>
                      </a:endParaRPr>
                    </a:p>
                    <a:p>
                      <a:pPr marL="0" marR="0" lvl="0" indent="0" algn="l" rtl="0">
                        <a:spcBef>
                          <a:spcPts val="0"/>
                        </a:spcBef>
                        <a:spcAft>
                          <a:spcPts val="0"/>
                        </a:spcAft>
                        <a:buNone/>
                      </a:pPr>
                      <a:endParaRPr sz="1200" b="1" u="none" strike="noStrike" cap="none" dirty="0">
                        <a:solidFill>
                          <a:srgbClr val="000000"/>
                        </a:solidFill>
                        <a:latin typeface="Calibri"/>
                        <a:ea typeface="Calibri"/>
                        <a:cs typeface="Calibri"/>
                        <a:sym typeface="Calibri"/>
                      </a:endParaRPr>
                    </a:p>
                    <a:p>
                      <a:pPr marL="0" marR="0" lvl="0" indent="0" algn="l" rtl="0">
                        <a:spcBef>
                          <a:spcPts val="0"/>
                        </a:spcBef>
                        <a:spcAft>
                          <a:spcPts val="0"/>
                        </a:spcAft>
                        <a:buNone/>
                      </a:pPr>
                      <a:r>
                        <a:rPr lang="en-GB" sz="1200" b="1" u="none" strike="noStrike" cap="none" dirty="0">
                          <a:solidFill>
                            <a:srgbClr val="000000"/>
                          </a:solidFill>
                          <a:latin typeface="Calibri"/>
                          <a:ea typeface="Calibri"/>
                          <a:cs typeface="Calibri"/>
                          <a:sym typeface="Calibri"/>
                        </a:rPr>
                        <a:t>Assessment: Class test,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endParaRPr sz="1200" u="none" strike="noStrike" cap="none" dirty="0">
                        <a:solidFill>
                          <a:srgbClr val="000000"/>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Data</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Transformations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Calculations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r>
                        <a:rPr lang="en-GB" sz="600" u="none" strike="noStrike" cap="none" dirty="0">
                          <a:latin typeface="Calibri"/>
                          <a:ea typeface="Calibri"/>
                          <a:cs typeface="Calibri"/>
                          <a:sym typeface="Calibri"/>
                        </a:rPr>
                        <a:t>  </a:t>
                      </a:r>
                      <a:endParaRPr sz="6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AP1</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98750">
                <a:tc>
                  <a:txBody>
                    <a:bodyPr/>
                    <a:lstStyle/>
                    <a:p>
                      <a:pPr marL="0" marR="0" lvl="0" indent="0" algn="l" rtl="0">
                        <a:lnSpc>
                          <a:spcPct val="107000"/>
                        </a:lnSpc>
                        <a:spcBef>
                          <a:spcPts val="0"/>
                        </a:spcBef>
                        <a:spcAft>
                          <a:spcPts val="0"/>
                        </a:spcAft>
                        <a:buNone/>
                      </a:pPr>
                      <a:r>
                        <a:rPr lang="en-GB" sz="1400" b="1" i="0" u="none" strike="noStrike" cap="none">
                          <a:solidFill>
                            <a:schemeClr val="lt1"/>
                          </a:solidFill>
                          <a:latin typeface="Arial"/>
                          <a:cs typeface="Arial"/>
                          <a:sym typeface="Arial"/>
                        </a:rPr>
                        <a:t> </a:t>
                      </a:r>
                      <a:endParaRPr sz="14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98750">
                <a:tc>
                  <a:txBody>
                    <a:bodyPr/>
                    <a:lstStyle/>
                    <a:p>
                      <a:pPr marL="0" marR="0" lvl="0" indent="0" algn="l" rtl="0">
                        <a:lnSpc>
                          <a:spcPct val="107000"/>
                        </a:lnSpc>
                        <a:spcBef>
                          <a:spcPts val="0"/>
                        </a:spcBef>
                        <a:spcAft>
                          <a:spcPts val="0"/>
                        </a:spcAft>
                        <a:buNone/>
                      </a:pPr>
                      <a:r>
                        <a:rPr lang="en-GB" sz="1400" b="1" i="0" u="none" strike="noStrike" cap="none">
                          <a:solidFill>
                            <a:schemeClr val="lt1"/>
                          </a:solidFill>
                          <a:latin typeface="Arial"/>
                          <a:cs typeface="Arial"/>
                          <a:sym typeface="Arial"/>
                        </a:rPr>
                        <a:t> </a:t>
                      </a:r>
                      <a:endParaRPr sz="14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596550">
                <a:tc>
                  <a:txBody>
                    <a:bodyPr/>
                    <a:lstStyle/>
                    <a:p>
                      <a:pPr marL="0" marR="0" lvl="0" indent="0" algn="l"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Equations and formulae</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Data</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Mensuration</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Class test,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Proportion and percentages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Transformations</a:t>
                      </a:r>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Graphs and sequences</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a:latin typeface="Calibri"/>
                          <a:ea typeface="Calibri"/>
                          <a:cs typeface="Calibri"/>
                          <a:sym typeface="Calibri"/>
                        </a:rPr>
                        <a:t> </a:t>
                      </a:r>
                      <a:endParaRPr sz="1200" u="none" strike="noStrike" cap="none">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Assessment: Progress test, MemRi, Hegarty maths, Written and past exam question homework and</a:t>
                      </a:r>
                      <a:endParaRPr/>
                    </a:p>
                    <a:p>
                      <a:pPr marL="0" marR="0" lvl="0" indent="0" algn="l" rtl="0">
                        <a:lnSpc>
                          <a:spcPct val="107000"/>
                        </a:lnSpc>
                        <a:spcBef>
                          <a:spcPts val="0"/>
                        </a:spcBef>
                        <a:spcAft>
                          <a:spcPts val="0"/>
                        </a:spcAft>
                        <a:buNone/>
                      </a:pPr>
                      <a:r>
                        <a:rPr lang="en-GB" sz="1200" b="1" u="none" strike="noStrike" cap="none">
                          <a:solidFill>
                            <a:srgbClr val="000000"/>
                          </a:solidFill>
                          <a:latin typeface="Calibri"/>
                          <a:ea typeface="Calibri"/>
                          <a:cs typeface="Calibri"/>
                          <a:sym typeface="Calibri"/>
                        </a:rPr>
                        <a:t>Progress check.</a:t>
                      </a:r>
                      <a:endParaRPr sz="600" b="0" u="none" strike="noStrike" cap="none">
                        <a:solidFill>
                          <a:schemeClr val="dk1"/>
                        </a:solidFill>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0">
                <a:tc>
                  <a:txBody>
                    <a:bodyPr/>
                    <a:lstStyle/>
                    <a:p>
                      <a:pPr marL="0" marR="0" lvl="0" indent="0" algn="l" rtl="0">
                        <a:lnSpc>
                          <a:spcPct val="107000"/>
                        </a:lnSpc>
                        <a:spcBef>
                          <a:spcPts val="0"/>
                        </a:spcBef>
                        <a:spcAft>
                          <a:spcPts val="0"/>
                        </a:spcAft>
                        <a:buNone/>
                      </a:pP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endParaRPr sz="13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98750">
                <a:tc>
                  <a:txBody>
                    <a:bodyPr/>
                    <a:lstStyle/>
                    <a:p>
                      <a:pPr marL="0" marR="0" lvl="0" indent="0" algn="l" rtl="0">
                        <a:lnSpc>
                          <a:spcPct val="107000"/>
                        </a:lnSpc>
                        <a:spcBef>
                          <a:spcPts val="0"/>
                        </a:spcBef>
                        <a:spcAft>
                          <a:spcPts val="0"/>
                        </a:spcAft>
                        <a:buNone/>
                      </a:pPr>
                      <a:r>
                        <a:rPr lang="en-GB" sz="1400" b="1" i="0" u="none" strike="noStrike" cap="none">
                          <a:solidFill>
                            <a:schemeClr val="lt1"/>
                          </a:solidFill>
                          <a:latin typeface="Arial"/>
                          <a:cs typeface="Arial"/>
                          <a:sym typeface="Arial"/>
                        </a:rPr>
                        <a:t> </a:t>
                      </a:r>
                      <a:endParaRPr sz="14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418300">
                <a:tc>
                  <a:txBody>
                    <a:bodyPr/>
                    <a:lstStyle/>
                    <a:p>
                      <a:pPr marL="0" marR="0" lvl="0" indent="0" algn="l"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Angles</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Probability</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Equations and formulae</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Number</a:t>
                      </a:r>
                      <a:endParaRPr dirty="0"/>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Graphs and sequences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Class test,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Calculations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u="none" strike="noStrike" cap="none" dirty="0">
                          <a:latin typeface="Calibri"/>
                          <a:ea typeface="Calibri"/>
                          <a:cs typeface="Calibri"/>
                          <a:sym typeface="Calibri"/>
                        </a:rPr>
                        <a:t>Constructions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Assessment: Progress test, </a:t>
                      </a:r>
                      <a:r>
                        <a:rPr lang="en-GB" sz="1200" b="1" u="none" strike="noStrike" cap="none" dirty="0" err="1">
                          <a:solidFill>
                            <a:srgbClr val="000000"/>
                          </a:solidFill>
                          <a:latin typeface="Calibri"/>
                          <a:ea typeface="Calibri"/>
                          <a:cs typeface="Calibri"/>
                          <a:sym typeface="Calibri"/>
                        </a:rPr>
                        <a:t>MemRi</a:t>
                      </a:r>
                      <a:r>
                        <a:rPr lang="en-GB" sz="1200" b="1" u="none" strike="noStrike" cap="none" dirty="0">
                          <a:solidFill>
                            <a:srgbClr val="000000"/>
                          </a:solidFill>
                          <a:latin typeface="Calibri"/>
                          <a:ea typeface="Calibri"/>
                          <a:cs typeface="Calibri"/>
                          <a:sym typeface="Calibri"/>
                        </a:rPr>
                        <a:t>, Hegarty maths, Written and past exam question homework and</a:t>
                      </a:r>
                      <a:endParaRPr dirty="0"/>
                    </a:p>
                    <a:p>
                      <a:pPr marL="0" marR="0" lvl="0" indent="0" algn="l" rtl="0">
                        <a:lnSpc>
                          <a:spcPct val="107000"/>
                        </a:lnSpc>
                        <a:spcBef>
                          <a:spcPts val="0"/>
                        </a:spcBef>
                        <a:spcAft>
                          <a:spcPts val="0"/>
                        </a:spcAft>
                        <a:buNone/>
                      </a:pPr>
                      <a:r>
                        <a:rPr lang="en-GB" sz="1200" b="1" u="none" strike="noStrike" cap="none" dirty="0">
                          <a:solidFill>
                            <a:srgbClr val="000000"/>
                          </a:solidFill>
                          <a:latin typeface="Calibri"/>
                          <a:ea typeface="Calibri"/>
                          <a:cs typeface="Calibri"/>
                          <a:sym typeface="Calibri"/>
                        </a:rPr>
                        <a:t>Progress check.</a:t>
                      </a:r>
                      <a:endParaRPr sz="600" b="0" u="none"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r>
                        <a:rPr lang="en-GB" sz="600" u="none" strike="noStrike" cap="none" dirty="0">
                          <a:latin typeface="Calibri"/>
                          <a:ea typeface="Calibri"/>
                          <a:cs typeface="Calibri"/>
                          <a:sym typeface="Calibri"/>
                        </a:rPr>
                        <a:t> </a:t>
                      </a:r>
                      <a:endParaRPr sz="6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AP2</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46" name="Google Shape;109;p14">
            <a:extLst>
              <a:ext uri="{FF2B5EF4-FFF2-40B4-BE49-F238E27FC236}">
                <a16:creationId xmlns:a16="http://schemas.microsoft.com/office/drawing/2014/main" id="{73AA496D-C3C2-430D-B573-958EEA844339}"/>
              </a:ext>
            </a:extLst>
          </p:cNvPr>
          <p:cNvSpPr/>
          <p:nvPr/>
        </p:nvSpPr>
        <p:spPr>
          <a:xfrm>
            <a:off x="1" y="840483"/>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A. Toprak</a:t>
            </a:r>
            <a:endParaRPr sz="1800">
              <a:solidFill>
                <a:schemeClr val="dk1"/>
              </a:solidFill>
              <a:latin typeface="Tahoma"/>
              <a:ea typeface="Tahoma"/>
              <a:cs typeface="Tahoma"/>
              <a:sym typeface="Tahoma"/>
            </a:endParaRPr>
          </a:p>
        </p:txBody>
      </p:sp>
      <p:sp>
        <p:nvSpPr>
          <p:cNvPr id="47" name="Google Shape;110;p14">
            <a:extLst>
              <a:ext uri="{FF2B5EF4-FFF2-40B4-BE49-F238E27FC236}">
                <a16:creationId xmlns:a16="http://schemas.microsoft.com/office/drawing/2014/main" id="{3FF84181-61C8-4051-85C7-96D37DC949DC}"/>
              </a:ext>
            </a:extLst>
          </p:cNvPr>
          <p:cNvSpPr txBox="1"/>
          <p:nvPr/>
        </p:nvSpPr>
        <p:spPr>
          <a:xfrm>
            <a:off x="268335" y="1197321"/>
            <a:ext cx="6195966" cy="18158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400" dirty="0">
                <a:solidFill>
                  <a:schemeClr val="dk1"/>
                </a:solidFill>
                <a:latin typeface="Calibri"/>
                <a:ea typeface="Calibri"/>
                <a:cs typeface="Calibri"/>
                <a:sym typeface="Calibri"/>
              </a:rPr>
              <a:t>Mathematics is a creative and highly interconnected discipline that has been developed over centuries, providing the solution to some of history’s most intriguing problems. It is essential to everyday life, critical to science, technology and engineering, and necessary for financial literacy and most forms of employment. A high-quality mathematics education therefore provides a foundation for understanding the world, the ability to reason mathematically, an appreciation of the beauty and power of mathematics, and a sense of enjoyment and curiosity about the subject.</a:t>
            </a:r>
            <a:endParaRPr sz="1400" b="1" dirty="0">
              <a:solidFill>
                <a:schemeClr val="dk1"/>
              </a:solidFill>
              <a:latin typeface="Calibri"/>
              <a:ea typeface="Calibri"/>
              <a:cs typeface="Calibri"/>
              <a:sym typeface="Calibri"/>
            </a:endParaRPr>
          </a:p>
        </p:txBody>
      </p:sp>
      <p:sp>
        <p:nvSpPr>
          <p:cNvPr id="48" name="Google Shape;111;p14">
            <a:extLst>
              <a:ext uri="{FF2B5EF4-FFF2-40B4-BE49-F238E27FC236}">
                <a16:creationId xmlns:a16="http://schemas.microsoft.com/office/drawing/2014/main" id="{AA39ED93-7A5A-4CE5-BBD9-2BAF96823935}"/>
              </a:ext>
            </a:extLst>
          </p:cNvPr>
          <p:cNvSpPr/>
          <p:nvPr/>
        </p:nvSpPr>
        <p:spPr>
          <a:xfrm>
            <a:off x="50408" y="826593"/>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8</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4234603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Google Shape;99;p14">
            <a:extLst>
              <a:ext uri="{FF2B5EF4-FFF2-40B4-BE49-F238E27FC236}">
                <a16:creationId xmlns:a16="http://schemas.microsoft.com/office/drawing/2014/main" id="{7F5B0343-0A4B-40E3-AAE6-36EDDD8A099D}"/>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 name="Google Shape;100;p14">
            <a:extLst>
              <a:ext uri="{FF2B5EF4-FFF2-40B4-BE49-F238E27FC236}">
                <a16:creationId xmlns:a16="http://schemas.microsoft.com/office/drawing/2014/main" id="{2D28476B-F2AA-452B-9B9C-CAC8BEF1FFBC}"/>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8" name="Google Shape;101;p14">
            <a:extLst>
              <a:ext uri="{FF2B5EF4-FFF2-40B4-BE49-F238E27FC236}">
                <a16:creationId xmlns:a16="http://schemas.microsoft.com/office/drawing/2014/main" id="{341A7B13-EDF6-44B3-966E-26DEBC1DBD8F}"/>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9" name="Google Shape;102;p14">
            <a:extLst>
              <a:ext uri="{FF2B5EF4-FFF2-40B4-BE49-F238E27FC236}">
                <a16:creationId xmlns:a16="http://schemas.microsoft.com/office/drawing/2014/main" id="{232C5EDF-2C5E-4F09-AA6E-1966E07DA8D2}"/>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30" name="Google Shape;103;p14">
            <a:extLst>
              <a:ext uri="{FF2B5EF4-FFF2-40B4-BE49-F238E27FC236}">
                <a16:creationId xmlns:a16="http://schemas.microsoft.com/office/drawing/2014/main" id="{A778AE58-8318-4A14-AEBF-9906F9A69C73}"/>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31" name="Google Shape;104;p14">
            <a:extLst>
              <a:ext uri="{FF2B5EF4-FFF2-40B4-BE49-F238E27FC236}">
                <a16:creationId xmlns:a16="http://schemas.microsoft.com/office/drawing/2014/main" id="{14377B78-5B56-4501-B114-2FC2FAA2FC9F}"/>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 name="Google Shape;105;p14">
            <a:extLst>
              <a:ext uri="{FF2B5EF4-FFF2-40B4-BE49-F238E27FC236}">
                <a16:creationId xmlns:a16="http://schemas.microsoft.com/office/drawing/2014/main" id="{F25E7666-6ECC-4D32-8AB5-7A8475AE6600}"/>
              </a:ext>
            </a:extLst>
          </p:cNvPr>
          <p:cNvSpPr txBox="1"/>
          <p:nvPr/>
        </p:nvSpPr>
        <p:spPr>
          <a:xfrm>
            <a:off x="3298195" y="9682490"/>
            <a:ext cx="338554"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11</a:t>
            </a:r>
            <a:endParaRPr sz="1100" dirty="0">
              <a:solidFill>
                <a:srgbClr val="0B703C"/>
              </a:solidFill>
              <a:latin typeface="Tahoma"/>
              <a:ea typeface="Tahoma"/>
              <a:cs typeface="Tahoma"/>
              <a:sym typeface="Tahoma"/>
            </a:endParaRPr>
          </a:p>
        </p:txBody>
      </p:sp>
      <p:sp>
        <p:nvSpPr>
          <p:cNvPr id="33" name="Google Shape;106;p14">
            <a:extLst>
              <a:ext uri="{FF2B5EF4-FFF2-40B4-BE49-F238E27FC236}">
                <a16:creationId xmlns:a16="http://schemas.microsoft.com/office/drawing/2014/main" id="{748B2141-6962-44E7-8CEE-62B8E540F11C}"/>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MFL: French</a:t>
            </a:r>
            <a:endParaRPr sz="2000" b="0" i="0" u="none" strike="noStrike" cap="none">
              <a:solidFill>
                <a:schemeClr val="dk1"/>
              </a:solidFill>
              <a:latin typeface="Arial"/>
              <a:ea typeface="Arial"/>
              <a:cs typeface="Arial"/>
              <a:sym typeface="Arial"/>
            </a:endParaRPr>
          </a:p>
        </p:txBody>
      </p:sp>
      <p:sp>
        <p:nvSpPr>
          <p:cNvPr id="34" name="Google Shape;107;p14">
            <a:extLst>
              <a:ext uri="{FF2B5EF4-FFF2-40B4-BE49-F238E27FC236}">
                <a16:creationId xmlns:a16="http://schemas.microsoft.com/office/drawing/2014/main" id="{75F21828-E22A-4D0E-916C-6AC1CD04CBEE}"/>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C. Mauris-Blanc</a:t>
            </a:r>
            <a:endParaRPr sz="1800">
              <a:solidFill>
                <a:schemeClr val="dk1"/>
              </a:solidFill>
              <a:latin typeface="Tahoma"/>
              <a:ea typeface="Tahoma"/>
              <a:cs typeface="Tahoma"/>
              <a:sym typeface="Tahoma"/>
            </a:endParaRPr>
          </a:p>
        </p:txBody>
      </p:sp>
      <p:graphicFrame>
        <p:nvGraphicFramePr>
          <p:cNvPr id="35" name="Google Shape;108;p14">
            <a:extLst>
              <a:ext uri="{FF2B5EF4-FFF2-40B4-BE49-F238E27FC236}">
                <a16:creationId xmlns:a16="http://schemas.microsoft.com/office/drawing/2014/main" id="{F8E877D2-CC86-4D24-B69E-C845619FC223}"/>
              </a:ext>
            </a:extLst>
          </p:cNvPr>
          <p:cNvGraphicFramePr/>
          <p:nvPr/>
        </p:nvGraphicFramePr>
        <p:xfrm>
          <a:off x="201615" y="1391898"/>
          <a:ext cx="6450647" cy="7956309"/>
        </p:xfrm>
        <a:graphic>
          <a:graphicData uri="http://schemas.openxmlformats.org/drawingml/2006/table">
            <a:tbl>
              <a:tblPr firstRow="1" firstCol="1" bandRow="1">
                <a:noFill/>
              </a:tblPr>
              <a:tblGrid>
                <a:gridCol w="1272855">
                  <a:extLst>
                    <a:ext uri="{9D8B030D-6E8A-4147-A177-3AD203B41FA5}">
                      <a16:colId xmlns:a16="http://schemas.microsoft.com/office/drawing/2014/main" val="20000"/>
                    </a:ext>
                  </a:extLst>
                </a:gridCol>
                <a:gridCol w="2588896">
                  <a:extLst>
                    <a:ext uri="{9D8B030D-6E8A-4147-A177-3AD203B41FA5}">
                      <a16:colId xmlns:a16="http://schemas.microsoft.com/office/drawing/2014/main" val="20001"/>
                    </a:ext>
                  </a:extLst>
                </a:gridCol>
                <a:gridCol w="2588896">
                  <a:extLst>
                    <a:ext uri="{9D8B030D-6E8A-4147-A177-3AD203B41FA5}">
                      <a16:colId xmlns:a16="http://schemas.microsoft.com/office/drawing/2014/main" val="20002"/>
                    </a:ext>
                  </a:extLst>
                </a:gridCol>
              </a:tblGrid>
              <a:tr h="222108">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1</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Calibri"/>
                          <a:ea typeface="Calibri"/>
                          <a:cs typeface="Calibri"/>
                          <a:sym typeface="Calibri"/>
                        </a:rPr>
                        <a:t>Autumn 2</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2003889">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Focus/ Context for Learning</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25000"/>
                        </a:lnSpc>
                        <a:spcBef>
                          <a:spcPts val="0"/>
                        </a:spcBef>
                        <a:spcAft>
                          <a:spcPts val="0"/>
                        </a:spcAft>
                        <a:buNone/>
                      </a:pPr>
                      <a:r>
                        <a:rPr lang="en-GB" sz="1100" b="1" u="sng" strike="noStrike" cap="none" dirty="0" err="1">
                          <a:latin typeface="Calibri"/>
                          <a:ea typeface="Calibri"/>
                          <a:cs typeface="Calibri"/>
                          <a:sym typeface="Calibri"/>
                        </a:rPr>
                        <a:t>Unité</a:t>
                      </a:r>
                      <a:r>
                        <a:rPr lang="en-GB" sz="1100" b="1" u="sng" strike="noStrike" cap="none" dirty="0">
                          <a:latin typeface="Calibri"/>
                          <a:ea typeface="Calibri"/>
                          <a:cs typeface="Calibri"/>
                          <a:sym typeface="Calibri"/>
                        </a:rPr>
                        <a:t> 1 -  </a:t>
                      </a:r>
                      <a:r>
                        <a:rPr lang="en-GB" sz="1100" b="1" u="sng" strike="noStrike" cap="none" dirty="0" err="1">
                          <a:latin typeface="Calibri"/>
                          <a:ea typeface="Calibri"/>
                          <a:cs typeface="Calibri"/>
                          <a:sym typeface="Calibri"/>
                        </a:rPr>
                        <a:t>C’est</a:t>
                      </a:r>
                      <a:r>
                        <a:rPr lang="en-GB" sz="1100" b="1" u="sng" strike="noStrike" cap="none" dirty="0">
                          <a:latin typeface="Calibri"/>
                          <a:ea typeface="Calibri"/>
                          <a:cs typeface="Calibri"/>
                          <a:sym typeface="Calibri"/>
                        </a:rPr>
                        <a:t> quoi, la France?  </a:t>
                      </a:r>
                      <a:endParaRPr sz="1100" b="1" u="sng"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Compare France and Britain</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Describe a country</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French personalities</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transport and new technology</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Discuss Francophone cartoon characters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Learn how to do the Past Tense</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25000"/>
                        </a:lnSpc>
                        <a:spcBef>
                          <a:spcPts val="0"/>
                        </a:spcBef>
                        <a:spcAft>
                          <a:spcPts val="0"/>
                        </a:spcAft>
                        <a:buNone/>
                      </a:pPr>
                      <a:r>
                        <a:rPr lang="en-GB" sz="1100" b="1" u="sng" strike="noStrike" cap="none" dirty="0" err="1">
                          <a:latin typeface="Calibri"/>
                          <a:ea typeface="Calibri"/>
                          <a:cs typeface="Calibri"/>
                          <a:sym typeface="Calibri"/>
                        </a:rPr>
                        <a:t>Unité</a:t>
                      </a:r>
                      <a:r>
                        <a:rPr lang="en-GB" sz="1100" b="1" u="sng" strike="noStrike" cap="none" dirty="0">
                          <a:latin typeface="Calibri"/>
                          <a:ea typeface="Calibri"/>
                          <a:cs typeface="Calibri"/>
                          <a:sym typeface="Calibri"/>
                        </a:rPr>
                        <a:t> 2 - Le monde des </a:t>
                      </a:r>
                      <a:r>
                        <a:rPr lang="en-GB" sz="1100" b="1" u="sng" strike="noStrike" cap="none" dirty="0" err="1">
                          <a:latin typeface="Calibri"/>
                          <a:ea typeface="Calibri"/>
                          <a:cs typeface="Calibri"/>
                          <a:sym typeface="Calibri"/>
                        </a:rPr>
                        <a:t>médias</a:t>
                      </a:r>
                      <a:r>
                        <a:rPr lang="en-GB" sz="1100" b="1" u="sng" strike="noStrike" cap="none" dirty="0">
                          <a:latin typeface="Calibri"/>
                          <a:ea typeface="Calibri"/>
                          <a:cs typeface="Calibri"/>
                          <a:sym typeface="Calibri"/>
                        </a:rPr>
                        <a:t> </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television programmes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Musical genres and opinion on music</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film genres and review a film</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reading preferences</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Understanding and use the language of advertising</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27149">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a:solidFill>
                            <a:schemeClr val="lt1"/>
                          </a:solidFill>
                          <a:latin typeface="Calibri"/>
                          <a:ea typeface="Calibri"/>
                          <a:cs typeface="Calibri"/>
                          <a:sym typeface="Calibri"/>
                        </a:rPr>
                        <a:t> </a:t>
                      </a:r>
                      <a:endParaRPr sz="1400" b="1" i="0"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25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25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44636">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a:solidFill>
                            <a:schemeClr val="lt1"/>
                          </a:solidFill>
                          <a:latin typeface="Calibri"/>
                          <a:ea typeface="Calibri"/>
                          <a:cs typeface="Calibri"/>
                          <a:sym typeface="Calibri"/>
                        </a:rPr>
                        <a:t> </a:t>
                      </a:r>
                      <a:endParaRPr sz="1400" b="1" i="0"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25000"/>
                        </a:lnSpc>
                        <a:spcBef>
                          <a:spcPts val="0"/>
                        </a:spcBef>
                        <a:spcAft>
                          <a:spcPts val="0"/>
                        </a:spcAft>
                        <a:buNone/>
                      </a:pPr>
                      <a:r>
                        <a:rPr lang="en-GB" sz="1400" b="1" u="none" strike="noStrike" cap="none" dirty="0">
                          <a:solidFill>
                            <a:schemeClr val="lt1"/>
                          </a:solidFill>
                          <a:latin typeface="Calibri"/>
                          <a:ea typeface="Calibri"/>
                          <a:cs typeface="Calibri"/>
                          <a:sym typeface="Calibri"/>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25000"/>
                        </a:lnSpc>
                        <a:spcBef>
                          <a:spcPts val="0"/>
                        </a:spcBef>
                        <a:spcAft>
                          <a:spcPts val="0"/>
                        </a:spcAft>
                        <a:buNone/>
                      </a:pPr>
                      <a:r>
                        <a:rPr lang="en-GB" sz="1400" b="1" u="none" strike="noStrike" cap="none">
                          <a:solidFill>
                            <a:schemeClr val="lt1"/>
                          </a:solidFill>
                          <a:latin typeface="Calibri"/>
                          <a:ea typeface="Calibri"/>
                          <a:cs typeface="Calibri"/>
                          <a:sym typeface="Calibri"/>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419059">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Focus/ Context for Learning</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25000"/>
                        </a:lnSpc>
                        <a:spcBef>
                          <a:spcPts val="0"/>
                        </a:spcBef>
                        <a:spcAft>
                          <a:spcPts val="0"/>
                        </a:spcAft>
                        <a:buNone/>
                      </a:pPr>
                      <a:r>
                        <a:rPr lang="en-GB" sz="1100" b="1" u="sng" strike="noStrike" cap="none" dirty="0" err="1">
                          <a:latin typeface="Calibri"/>
                          <a:ea typeface="Calibri"/>
                          <a:cs typeface="Calibri"/>
                          <a:sym typeface="Calibri"/>
                        </a:rPr>
                        <a:t>Unité</a:t>
                      </a:r>
                      <a:r>
                        <a:rPr lang="en-GB" sz="1100" b="1" u="sng" strike="noStrike" cap="none" dirty="0">
                          <a:latin typeface="Calibri"/>
                          <a:ea typeface="Calibri"/>
                          <a:cs typeface="Calibri"/>
                          <a:sym typeface="Calibri"/>
                        </a:rPr>
                        <a:t> 3 – </a:t>
                      </a:r>
                      <a:r>
                        <a:rPr lang="en-GB" sz="1100" b="1" u="sng" strike="noStrike" cap="none" dirty="0" err="1">
                          <a:latin typeface="Calibri"/>
                          <a:ea typeface="Calibri"/>
                          <a:cs typeface="Calibri"/>
                          <a:sym typeface="Calibri"/>
                        </a:rPr>
                        <a:t>Accro</a:t>
                      </a:r>
                      <a:r>
                        <a:rPr lang="en-GB" sz="1100" b="1" u="sng" strike="noStrike" cap="none" dirty="0">
                          <a:latin typeface="Calibri"/>
                          <a:ea typeface="Calibri"/>
                          <a:cs typeface="Calibri"/>
                          <a:sym typeface="Calibri"/>
                        </a:rPr>
                        <a:t> à la </a:t>
                      </a:r>
                      <a:r>
                        <a:rPr lang="en-GB" sz="1100" b="1" u="sng" strike="noStrike" cap="none" dirty="0" err="1">
                          <a:latin typeface="Calibri"/>
                          <a:ea typeface="Calibri"/>
                          <a:cs typeface="Calibri"/>
                          <a:sym typeface="Calibri"/>
                        </a:rPr>
                        <a:t>technologie</a:t>
                      </a:r>
                      <a:endParaRPr sz="1100" b="1" u="sng"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Describe old and new technology</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using technology for leisure activities</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Identify the risk of social networking sites</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Discuss pros and cons of new technologies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favourite technology and gadgets</a:t>
                      </a:r>
                      <a:endParaRPr dirty="0"/>
                    </a:p>
                    <a:p>
                      <a:pPr marL="0" marR="0" lvl="0" indent="0" algn="l" rtl="0">
                        <a:lnSpc>
                          <a:spcPct val="125000"/>
                        </a:lnSpc>
                        <a:spcBef>
                          <a:spcPts val="200"/>
                        </a:spcBef>
                        <a:spcAft>
                          <a:spcPts val="0"/>
                        </a:spcAft>
                        <a:buNone/>
                      </a:pP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25000"/>
                        </a:lnSpc>
                        <a:spcBef>
                          <a:spcPts val="0"/>
                        </a:spcBef>
                        <a:spcAft>
                          <a:spcPts val="0"/>
                        </a:spcAft>
                        <a:buNone/>
                      </a:pPr>
                      <a:r>
                        <a:rPr lang="en-GB" sz="1100" b="1" u="sng" strike="noStrike" cap="none" dirty="0" err="1">
                          <a:latin typeface="Calibri"/>
                          <a:ea typeface="Calibri"/>
                          <a:cs typeface="Calibri"/>
                          <a:sym typeface="Calibri"/>
                        </a:rPr>
                        <a:t>Unité</a:t>
                      </a:r>
                      <a:r>
                        <a:rPr lang="en-GB" sz="1100" b="1" u="sng" strike="noStrike" cap="none" dirty="0">
                          <a:latin typeface="Calibri"/>
                          <a:ea typeface="Calibri"/>
                          <a:cs typeface="Calibri"/>
                          <a:sym typeface="Calibri"/>
                        </a:rPr>
                        <a:t> 4 – </a:t>
                      </a:r>
                      <a:r>
                        <a:rPr lang="en-GB" sz="1100" b="1" u="sng" strike="noStrike" cap="none" dirty="0" err="1">
                          <a:latin typeface="Calibri"/>
                          <a:ea typeface="Calibri"/>
                          <a:cs typeface="Calibri"/>
                          <a:sym typeface="Calibri"/>
                        </a:rPr>
                        <a:t>Être</a:t>
                      </a:r>
                      <a:r>
                        <a:rPr lang="en-GB" sz="1100" b="1" u="sng" strike="noStrike" cap="none" dirty="0">
                          <a:latin typeface="Calibri"/>
                          <a:ea typeface="Calibri"/>
                          <a:cs typeface="Calibri"/>
                          <a:sym typeface="Calibri"/>
                        </a:rPr>
                        <a:t> ado, </a:t>
                      </a:r>
                      <a:r>
                        <a:rPr lang="en-GB" sz="1100" b="1" u="sng" strike="noStrike" cap="none" dirty="0" err="1">
                          <a:latin typeface="Calibri"/>
                          <a:ea typeface="Calibri"/>
                          <a:cs typeface="Calibri"/>
                          <a:sym typeface="Calibri"/>
                        </a:rPr>
                        <a:t>c’est</a:t>
                      </a:r>
                      <a:r>
                        <a:rPr lang="en-GB" sz="1100" b="1" u="sng" strike="noStrike" cap="none" dirty="0">
                          <a:latin typeface="Calibri"/>
                          <a:ea typeface="Calibri"/>
                          <a:cs typeface="Calibri"/>
                          <a:sym typeface="Calibri"/>
                        </a:rPr>
                        <a:t> quoi?</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 Discuss relationships with parents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pocket money and helping out at home</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Discuss pressure faced by teenagers and understand advice </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Discuss life in the past</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Discuss life of homeless children </a:t>
                      </a:r>
                      <a:endParaRPr dirty="0"/>
                    </a:p>
                    <a:p>
                      <a:pPr marL="0" marR="0" lvl="0" indent="0" algn="l" rtl="0">
                        <a:lnSpc>
                          <a:spcPct val="125000"/>
                        </a:lnSpc>
                        <a:spcBef>
                          <a:spcPts val="200"/>
                        </a:spcBef>
                        <a:spcAft>
                          <a:spcPts val="0"/>
                        </a:spcAft>
                        <a:buNone/>
                      </a:pP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27149">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a:solidFill>
                            <a:schemeClr val="lt1"/>
                          </a:solidFill>
                          <a:latin typeface="Calibri"/>
                          <a:ea typeface="Calibri"/>
                          <a:cs typeface="Calibri"/>
                          <a:sym typeface="Calibri"/>
                        </a:rPr>
                        <a:t> </a:t>
                      </a:r>
                      <a:endParaRPr sz="1400" b="1" i="0"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25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25000"/>
                        </a:lnSpc>
                        <a:spcBef>
                          <a:spcPts val="0"/>
                        </a:spcBef>
                        <a:spcAft>
                          <a:spcPts val="0"/>
                        </a:spcAft>
                        <a:buNone/>
                      </a:pPr>
                      <a:r>
                        <a:rPr lang="en-GB" sz="1300" u="none" strike="noStrike" cap="none">
                          <a:latin typeface="Calibri"/>
                          <a:ea typeface="Calibri"/>
                          <a:cs typeface="Calibri"/>
                          <a:sym typeface="Calibri"/>
                        </a:rPr>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44636">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a:solidFill>
                            <a:schemeClr val="lt1"/>
                          </a:solidFill>
                          <a:latin typeface="Calibri"/>
                          <a:ea typeface="Calibri"/>
                          <a:cs typeface="Calibri"/>
                          <a:sym typeface="Calibri"/>
                        </a:rPr>
                        <a:t> </a:t>
                      </a:r>
                      <a:endParaRPr sz="1400" b="1" i="0"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25000"/>
                        </a:lnSpc>
                        <a:spcBef>
                          <a:spcPts val="0"/>
                        </a:spcBef>
                        <a:spcAft>
                          <a:spcPts val="0"/>
                        </a:spcAft>
                        <a:buNone/>
                      </a:pPr>
                      <a:r>
                        <a:rPr lang="en-GB" sz="1400" b="1" u="none" strike="noStrike" cap="none">
                          <a:solidFill>
                            <a:schemeClr val="lt1"/>
                          </a:solidFill>
                          <a:latin typeface="Calibri"/>
                          <a:ea typeface="Calibri"/>
                          <a:cs typeface="Calibri"/>
                          <a:sym typeface="Calibri"/>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25000"/>
                        </a:lnSpc>
                        <a:spcBef>
                          <a:spcPts val="0"/>
                        </a:spcBef>
                        <a:spcAft>
                          <a:spcPts val="0"/>
                        </a:spcAft>
                        <a:buNone/>
                      </a:pPr>
                      <a:r>
                        <a:rPr lang="en-GB" sz="1400" b="1" u="none" strike="noStrike" cap="none">
                          <a:solidFill>
                            <a:schemeClr val="lt1"/>
                          </a:solidFill>
                          <a:latin typeface="Calibri"/>
                          <a:ea typeface="Calibri"/>
                          <a:cs typeface="Calibri"/>
                          <a:sym typeface="Calibri"/>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316887">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Calibri"/>
                          <a:ea typeface="Calibri"/>
                          <a:cs typeface="Calibri"/>
                          <a:sym typeface="Calibri"/>
                        </a:rPr>
                        <a:t>Focus/ Context for Learning</a:t>
                      </a:r>
                      <a:endParaRPr sz="1400" b="1" i="0"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25000"/>
                        </a:lnSpc>
                        <a:spcBef>
                          <a:spcPts val="0"/>
                        </a:spcBef>
                        <a:spcAft>
                          <a:spcPts val="0"/>
                        </a:spcAft>
                        <a:buNone/>
                      </a:pPr>
                      <a:r>
                        <a:rPr lang="en-GB" sz="1100" b="1" u="sng" strike="noStrike" cap="none" dirty="0" err="1">
                          <a:latin typeface="Calibri"/>
                          <a:ea typeface="Calibri"/>
                          <a:cs typeface="Calibri"/>
                          <a:sym typeface="Calibri"/>
                        </a:rPr>
                        <a:t>Unité</a:t>
                      </a:r>
                      <a:r>
                        <a:rPr lang="en-GB" sz="1100" b="1" u="sng" strike="noStrike" cap="none" dirty="0">
                          <a:latin typeface="Calibri"/>
                          <a:ea typeface="Calibri"/>
                          <a:cs typeface="Calibri"/>
                          <a:sym typeface="Calibri"/>
                        </a:rPr>
                        <a:t> 5 – </a:t>
                      </a:r>
                      <a:r>
                        <a:rPr lang="en-GB" sz="1100" b="1" u="sng" strike="noStrike" cap="none" dirty="0" err="1">
                          <a:latin typeface="Calibri"/>
                          <a:ea typeface="Calibri"/>
                          <a:cs typeface="Calibri"/>
                          <a:sym typeface="Calibri"/>
                        </a:rPr>
                        <a:t>En</a:t>
                      </a:r>
                      <a:r>
                        <a:rPr lang="en-GB" sz="1100" b="1" u="sng" strike="noStrike" cap="none" dirty="0">
                          <a:latin typeface="Calibri"/>
                          <a:ea typeface="Calibri"/>
                          <a:cs typeface="Calibri"/>
                          <a:sym typeface="Calibri"/>
                        </a:rPr>
                        <a:t> </a:t>
                      </a:r>
                      <a:r>
                        <a:rPr lang="en-GB" sz="1100" b="1" u="sng" strike="noStrike" cap="none" dirty="0" err="1">
                          <a:latin typeface="Calibri"/>
                          <a:ea typeface="Calibri"/>
                          <a:cs typeface="Calibri"/>
                          <a:sym typeface="Calibri"/>
                        </a:rPr>
                        <a:t>pleine</a:t>
                      </a:r>
                      <a:r>
                        <a:rPr lang="en-GB" sz="1100" b="1" u="sng" strike="noStrike" cap="none" dirty="0">
                          <a:latin typeface="Calibri"/>
                          <a:ea typeface="Calibri"/>
                          <a:cs typeface="Calibri"/>
                          <a:sym typeface="Calibri"/>
                        </a:rPr>
                        <a:t> </a:t>
                      </a:r>
                      <a:r>
                        <a:rPr lang="en-GB" sz="1100" b="1" u="sng" strike="noStrike" cap="none" dirty="0" err="1">
                          <a:latin typeface="Calibri"/>
                          <a:ea typeface="Calibri"/>
                          <a:cs typeface="Calibri"/>
                          <a:sym typeface="Calibri"/>
                        </a:rPr>
                        <a:t>forme</a:t>
                      </a:r>
                      <a:r>
                        <a:rPr lang="en-GB" sz="1100" b="1" u="sng" strike="noStrike" cap="none" dirty="0">
                          <a:latin typeface="Calibri"/>
                          <a:ea typeface="Calibri"/>
                          <a:cs typeface="Calibri"/>
                          <a:sym typeface="Calibri"/>
                        </a:rPr>
                        <a:t>!</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healthy eating</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Discuss healthy lifestyles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how diet affects health</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resolutions to be healthier</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what life will be like in the future</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25000"/>
                        </a:lnSpc>
                        <a:spcBef>
                          <a:spcPts val="0"/>
                        </a:spcBef>
                        <a:spcAft>
                          <a:spcPts val="0"/>
                        </a:spcAft>
                        <a:buClr>
                          <a:schemeClr val="dk1"/>
                        </a:buClr>
                        <a:buSzPts val="1100"/>
                        <a:buFont typeface="Noto Sans Symbols"/>
                        <a:buNone/>
                      </a:pPr>
                      <a:r>
                        <a:rPr lang="en-GB" sz="1100" b="1" u="sng" strike="noStrike" cap="none" dirty="0" err="1">
                          <a:latin typeface="Calibri"/>
                          <a:ea typeface="Calibri"/>
                          <a:cs typeface="Calibri"/>
                          <a:sym typeface="Calibri"/>
                        </a:rPr>
                        <a:t>Unité</a:t>
                      </a:r>
                      <a:r>
                        <a:rPr lang="en-GB" sz="1100" b="1" u="sng" strike="noStrike" cap="none" dirty="0">
                          <a:latin typeface="Calibri"/>
                          <a:ea typeface="Calibri"/>
                          <a:cs typeface="Calibri"/>
                          <a:sym typeface="Calibri"/>
                        </a:rPr>
                        <a:t> 6 – </a:t>
                      </a:r>
                      <a:r>
                        <a:rPr lang="en-GB" sz="1100" b="1" u="sng" strike="noStrike" cap="none" dirty="0" err="1">
                          <a:latin typeface="Calibri"/>
                          <a:ea typeface="Calibri"/>
                          <a:cs typeface="Calibri"/>
                          <a:sym typeface="Calibri"/>
                        </a:rPr>
                        <a:t>Rendez-vous</a:t>
                      </a:r>
                      <a:endParaRPr sz="1100" b="1" u="sng"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Organise a party</a:t>
                      </a:r>
                      <a:endParaRPr sz="1100" b="0" u="none" strike="noStrike" cap="none" dirty="0">
                        <a:latin typeface="Calibri"/>
                        <a:ea typeface="Calibri"/>
                        <a:cs typeface="Calibri"/>
                        <a:sym typeface="Calibri"/>
                      </a:endParaRPr>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Suggest activities and make excuses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a festival or event that you have been to</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Communicate with people in formal situations</a:t>
                      </a:r>
                      <a:endParaRPr dirty="0"/>
                    </a:p>
                    <a:p>
                      <a:pPr marL="171450" marR="0" lvl="0" indent="-171450" algn="l" rtl="0">
                        <a:lnSpc>
                          <a:spcPct val="125000"/>
                        </a:lnSpc>
                        <a:spcBef>
                          <a:spcPts val="200"/>
                        </a:spcBef>
                        <a:spcAft>
                          <a:spcPts val="0"/>
                        </a:spcAft>
                        <a:buClr>
                          <a:schemeClr val="dk1"/>
                        </a:buClr>
                        <a:buSzPts val="1100"/>
                        <a:buFont typeface="Arial" panose="020B0604020202020204" pitchFamily="34" charset="0"/>
                        <a:buChar char="•"/>
                      </a:pPr>
                      <a:r>
                        <a:rPr lang="en-GB" sz="1100" b="0" u="none" strike="noStrike" cap="none" dirty="0">
                          <a:latin typeface="Calibri"/>
                          <a:ea typeface="Calibri"/>
                          <a:cs typeface="Calibri"/>
                          <a:sym typeface="Calibri"/>
                        </a:rPr>
                        <a:t>Talk about traditions and festivals</a:t>
                      </a:r>
                      <a:endParaRPr sz="1100" b="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36" name="Google Shape;109;p14">
            <a:extLst>
              <a:ext uri="{FF2B5EF4-FFF2-40B4-BE49-F238E27FC236}">
                <a16:creationId xmlns:a16="http://schemas.microsoft.com/office/drawing/2014/main" id="{84B5FABB-76EE-47D2-BA84-D6E69B6AF135}"/>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8</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565589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99;p14">
            <a:extLst>
              <a:ext uri="{FF2B5EF4-FFF2-40B4-BE49-F238E27FC236}">
                <a16:creationId xmlns:a16="http://schemas.microsoft.com/office/drawing/2014/main" id="{49590AF1-0896-4E14-8142-C3415E638D18}"/>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100;p14">
            <a:extLst>
              <a:ext uri="{FF2B5EF4-FFF2-40B4-BE49-F238E27FC236}">
                <a16:creationId xmlns:a16="http://schemas.microsoft.com/office/drawing/2014/main" id="{69E19C0F-B687-4E50-8AF3-1A89B585E4DC}"/>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2" name="Google Shape;101;p14">
            <a:extLst>
              <a:ext uri="{FF2B5EF4-FFF2-40B4-BE49-F238E27FC236}">
                <a16:creationId xmlns:a16="http://schemas.microsoft.com/office/drawing/2014/main" id="{72348CC4-5246-41BE-9497-2BE7EF34EA4F}"/>
              </a:ext>
            </a:extLst>
          </p:cNvPr>
          <p:cNvSpPr/>
          <p:nvPr/>
        </p:nvSpPr>
        <p:spPr>
          <a:xfrm rot="10039862">
            <a:off x="4986273" y="-1717994"/>
            <a:ext cx="11026775" cy="9698355"/>
          </a:xfrm>
          <a:prstGeom prst="rtTriangle">
            <a:avLst/>
          </a:prstGeom>
          <a:solidFill>
            <a:srgbClr val="F2F2F2">
              <a:alpha val="9882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3" name="Google Shape;102;p14">
            <a:extLst>
              <a:ext uri="{FF2B5EF4-FFF2-40B4-BE49-F238E27FC236}">
                <a16:creationId xmlns:a16="http://schemas.microsoft.com/office/drawing/2014/main" id="{3EDBB57F-E212-40DF-B09E-0A10C4B4FBBA}"/>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24" name="Google Shape;103;p14">
            <a:extLst>
              <a:ext uri="{FF2B5EF4-FFF2-40B4-BE49-F238E27FC236}">
                <a16:creationId xmlns:a16="http://schemas.microsoft.com/office/drawing/2014/main" id="{C732DFD8-FD97-4CCD-9C62-35FDD1DC28B2}"/>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5" name="Google Shape;104;p14">
            <a:extLst>
              <a:ext uri="{FF2B5EF4-FFF2-40B4-BE49-F238E27FC236}">
                <a16:creationId xmlns:a16="http://schemas.microsoft.com/office/drawing/2014/main" id="{EC25D1C7-697A-4824-B8F9-606A89155D32}"/>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105;p14">
            <a:extLst>
              <a:ext uri="{FF2B5EF4-FFF2-40B4-BE49-F238E27FC236}">
                <a16:creationId xmlns:a16="http://schemas.microsoft.com/office/drawing/2014/main" id="{508F0723-68DD-47CB-B517-2DA4AF8CD8A0}"/>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rgbClr val="0B703C"/>
                </a:solidFill>
                <a:latin typeface="Tahoma"/>
                <a:ea typeface="Tahoma"/>
                <a:cs typeface="Tahoma"/>
                <a:sym typeface="Tahoma"/>
              </a:rPr>
              <a:t>12</a:t>
            </a:r>
            <a:endParaRPr dirty="0"/>
          </a:p>
        </p:txBody>
      </p:sp>
      <p:sp>
        <p:nvSpPr>
          <p:cNvPr id="27" name="Google Shape;106;p14">
            <a:extLst>
              <a:ext uri="{FF2B5EF4-FFF2-40B4-BE49-F238E27FC236}">
                <a16:creationId xmlns:a16="http://schemas.microsoft.com/office/drawing/2014/main" id="{8D356B30-5CCB-404C-B532-1E905D7BF9D3}"/>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a:solidFill>
                  <a:srgbClr val="FFFFFF"/>
                </a:solidFill>
                <a:latin typeface="Arial"/>
                <a:ea typeface="Arial"/>
                <a:cs typeface="Arial"/>
                <a:sym typeface="Arial"/>
              </a:rPr>
              <a:t>MFL: Spanish</a:t>
            </a:r>
            <a:endParaRPr sz="2000" b="0" i="0" u="none" strike="noStrike" cap="none">
              <a:solidFill>
                <a:schemeClr val="dk1"/>
              </a:solidFill>
              <a:latin typeface="Arial"/>
              <a:ea typeface="Arial"/>
              <a:cs typeface="Arial"/>
              <a:sym typeface="Arial"/>
            </a:endParaRPr>
          </a:p>
        </p:txBody>
      </p:sp>
      <p:graphicFrame>
        <p:nvGraphicFramePr>
          <p:cNvPr id="28" name="Google Shape;107;p14">
            <a:extLst>
              <a:ext uri="{FF2B5EF4-FFF2-40B4-BE49-F238E27FC236}">
                <a16:creationId xmlns:a16="http://schemas.microsoft.com/office/drawing/2014/main" id="{3330D475-6755-456E-81BE-BA72B7D736CC}"/>
              </a:ext>
            </a:extLst>
          </p:cNvPr>
          <p:cNvGraphicFramePr/>
          <p:nvPr>
            <p:extLst>
              <p:ext uri="{D42A27DB-BD31-4B8C-83A1-F6EECF244321}">
                <p14:modId xmlns:p14="http://schemas.microsoft.com/office/powerpoint/2010/main" val="4052691505"/>
              </p:ext>
            </p:extLst>
          </p:nvPr>
        </p:nvGraphicFramePr>
        <p:xfrm>
          <a:off x="100817" y="1358898"/>
          <a:ext cx="6632476" cy="7529068"/>
        </p:xfrm>
        <a:graphic>
          <a:graphicData uri="http://schemas.openxmlformats.org/drawingml/2006/table">
            <a:tbl>
              <a:tblPr firstRow="1" firstCol="1" bandRow="1">
                <a:noFill/>
              </a:tblPr>
              <a:tblGrid>
                <a:gridCol w="1364912">
                  <a:extLst>
                    <a:ext uri="{9D8B030D-6E8A-4147-A177-3AD203B41FA5}">
                      <a16:colId xmlns:a16="http://schemas.microsoft.com/office/drawing/2014/main" val="20000"/>
                    </a:ext>
                  </a:extLst>
                </a:gridCol>
                <a:gridCol w="2570619">
                  <a:extLst>
                    <a:ext uri="{9D8B030D-6E8A-4147-A177-3AD203B41FA5}">
                      <a16:colId xmlns:a16="http://schemas.microsoft.com/office/drawing/2014/main" val="20001"/>
                    </a:ext>
                  </a:extLst>
                </a:gridCol>
                <a:gridCol w="2696945">
                  <a:extLst>
                    <a:ext uri="{9D8B030D-6E8A-4147-A177-3AD203B41FA5}">
                      <a16:colId xmlns:a16="http://schemas.microsoft.com/office/drawing/2014/main" val="20002"/>
                    </a:ext>
                  </a:extLst>
                </a:gridCol>
              </a:tblGrid>
              <a:tr h="184125">
                <a:tc>
                  <a:txBody>
                    <a:bodyPr/>
                    <a:lstStyle/>
                    <a:p>
                      <a:pPr marL="0" marR="0" lvl="0" indent="0" algn="l" rtl="0">
                        <a:lnSpc>
                          <a:spcPct val="107000"/>
                        </a:lnSpc>
                        <a:spcBef>
                          <a:spcPts val="0"/>
                        </a:spcBef>
                        <a:spcAft>
                          <a:spcPts val="0"/>
                        </a:spcAft>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871150">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1: Nos </a:t>
                      </a:r>
                      <a:r>
                        <a:rPr lang="en-GB" sz="1200" b="1" u="sng" strike="noStrike" cap="none" dirty="0" err="1">
                          <a:solidFill>
                            <a:schemeClr val="dk1"/>
                          </a:solidFill>
                          <a:latin typeface="Calibri"/>
                          <a:ea typeface="Calibri"/>
                          <a:cs typeface="Calibri"/>
                          <a:sym typeface="Calibri"/>
                        </a:rPr>
                        <a:t>presentamos</a:t>
                      </a:r>
                      <a:endParaRPr sz="1200" b="1" u="sng"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endParaRPr sz="1200" u="sng"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yourself and other people.</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Make comparisons.</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Introduce family members.</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and say what you need.</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Buy gifts for people and describe personalities.</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Write a thank you letter.</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Understand personal information.</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2: La comida</a:t>
                      </a:r>
                      <a:endParaRPr dirty="0"/>
                    </a:p>
                    <a:p>
                      <a:pPr marL="0" marR="0" lvl="0" indent="0" algn="l" rtl="0">
                        <a:lnSpc>
                          <a:spcPct val="107000"/>
                        </a:lnSpc>
                        <a:spcBef>
                          <a:spcPts val="0"/>
                        </a:spcBef>
                        <a:spcAft>
                          <a:spcPts val="0"/>
                        </a:spcAft>
                        <a:buNone/>
                      </a:pPr>
                      <a:endParaRPr sz="1200" b="1" u="sng"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you eat and when.</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type of food you like and why.</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the weight and prices of fruits and vegetables.</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Buy food and drink in a shop.</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Talking about food and healthy eating.</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Understand about Christmas in Spain.</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184125">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 </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184125">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 </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871150">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3: De </a:t>
                      </a:r>
                      <a:r>
                        <a:rPr lang="en-GB" sz="1200" b="1" u="sng" strike="noStrike" cap="none" dirty="0" err="1">
                          <a:solidFill>
                            <a:schemeClr val="dk1"/>
                          </a:solidFill>
                          <a:latin typeface="Calibri"/>
                          <a:ea typeface="Calibri"/>
                          <a:cs typeface="Calibri"/>
                          <a:sym typeface="Calibri"/>
                        </a:rPr>
                        <a:t>compras</a:t>
                      </a:r>
                      <a:endParaRPr sz="1200" b="1" u="sng"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endParaRPr sz="1200" b="1" u="sng"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people are wearing and compare items of clothing.</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clothes you like.</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to try on clothes and enquire about prices.</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clothes and say what you are going to wear.</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your school uniform.</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in which shops you can buy common items.</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4: El turismo</a:t>
                      </a:r>
                      <a:endParaRPr dirty="0"/>
                    </a:p>
                    <a:p>
                      <a:pPr marL="0" marR="0" lvl="0" indent="0" algn="l" rtl="0">
                        <a:lnSpc>
                          <a:spcPct val="107000"/>
                        </a:lnSpc>
                        <a:spcBef>
                          <a:spcPts val="0"/>
                        </a:spcBef>
                        <a:spcAft>
                          <a:spcPts val="0"/>
                        </a:spcAft>
                        <a:buNone/>
                      </a:pPr>
                      <a:endParaRPr sz="1200" u="sng"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what there is of interest in a place.</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where you go on holiday, how and who with.</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you do on holiday. </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where you and your friends went. </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you did on holiday.</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Read tourist information about Cuba.</a:t>
                      </a:r>
                      <a:endParaRPr sz="1100" u="none" strike="noStrike" cap="none" dirty="0">
                        <a:latin typeface="Calibri"/>
                        <a:ea typeface="Calibri"/>
                        <a:cs typeface="Calibri"/>
                        <a:sym typeface="Calibri"/>
                      </a:endParaRPr>
                    </a:p>
                    <a:p>
                      <a:pPr marL="0" marR="0" lvl="0" indent="0" algn="l" rtl="0">
                        <a:lnSpc>
                          <a:spcPct val="107000"/>
                        </a:lnSpc>
                        <a:spcBef>
                          <a:spcPts val="0"/>
                        </a:spcBef>
                        <a:spcAft>
                          <a:spcPts val="0"/>
                        </a:spcAft>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184125">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 </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184125">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 </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1579300">
                <a:tc>
                  <a:txBody>
                    <a:bodyPr/>
                    <a:lstStyle/>
                    <a:p>
                      <a:pPr marL="0" marR="0" lvl="0" indent="0" algn="l" rtl="0">
                        <a:lnSpc>
                          <a:spcPct val="107000"/>
                        </a:lnSpc>
                        <a:spcBef>
                          <a:spcPts val="0"/>
                        </a:spcBef>
                        <a:spcAft>
                          <a:spcPts val="0"/>
                        </a:spcAft>
                        <a:buClr>
                          <a:srgbClr val="000000"/>
                        </a:buClr>
                        <a:buFont typeface="Arial"/>
                        <a:buNone/>
                      </a:pPr>
                      <a:r>
                        <a:rPr lang="en-GB" sz="1400" b="1" i="0" u="none" strike="noStrike" cap="none" dirty="0">
                          <a:solidFill>
                            <a:schemeClr val="lt1"/>
                          </a:solidFill>
                          <a:latin typeface="Arial"/>
                          <a:cs typeface="Arial"/>
                          <a:sym typeface="Arial"/>
                        </a:rPr>
                        <a:t>Focus/Context for Learning</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5: ¡</a:t>
                      </a:r>
                      <a:r>
                        <a:rPr lang="en-GB" sz="1200" b="1" u="sng" strike="noStrike" cap="none" dirty="0" err="1">
                          <a:solidFill>
                            <a:schemeClr val="dk1"/>
                          </a:solidFill>
                          <a:latin typeface="Calibri"/>
                          <a:ea typeface="Calibri"/>
                          <a:cs typeface="Calibri"/>
                          <a:sym typeface="Calibri"/>
                        </a:rPr>
                        <a:t>Diviértete</a:t>
                      </a:r>
                      <a:r>
                        <a:rPr lang="en-GB" sz="1200" b="1" u="sng" strike="noStrike" cap="none" dirty="0">
                          <a:solidFill>
                            <a:schemeClr val="dk1"/>
                          </a:solidFill>
                          <a:latin typeface="Calibri"/>
                          <a:ea typeface="Calibri"/>
                          <a:cs typeface="Calibri"/>
                          <a:sym typeface="Calibri"/>
                        </a:rPr>
                        <a:t>!</a:t>
                      </a:r>
                      <a:endParaRPr dirty="0"/>
                    </a:p>
                    <a:p>
                      <a:pPr marL="0" marR="0" lvl="0" indent="0" algn="l" rtl="0">
                        <a:lnSpc>
                          <a:spcPct val="107000"/>
                        </a:lnSpc>
                        <a:spcBef>
                          <a:spcPts val="0"/>
                        </a:spcBef>
                        <a:spcAft>
                          <a:spcPts val="0"/>
                        </a:spcAft>
                        <a:buNone/>
                      </a:pPr>
                      <a:endParaRPr sz="1200" u="sng"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Make arrangements to go out.</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Give opinions about types of films.</a:t>
                      </a:r>
                      <a:endParaRPr sz="11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Buy cinema tickets.</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an event in the present tense.</a:t>
                      </a:r>
                      <a:endParaRPr sz="1200" u="none"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Describe an event in the past tense.</a:t>
                      </a:r>
                      <a:endParaRPr dirty="0"/>
                    </a:p>
                    <a:p>
                      <a:pPr marL="0" marR="0" lvl="0" indent="0" algn="l" rtl="0">
                        <a:spcBef>
                          <a:spcPts val="0"/>
                        </a:spcBef>
                        <a:spcAft>
                          <a:spcPts val="0"/>
                        </a:spcAft>
                        <a:buClr>
                          <a:schemeClr val="dk1"/>
                        </a:buClr>
                        <a:buSzPts val="1200"/>
                        <a:buFont typeface="Noto Sans Symbols"/>
                        <a:buNone/>
                      </a:pPr>
                      <a:endParaRPr sz="1200" u="none" strike="noStrike" cap="none" dirty="0">
                        <a:latin typeface="Calibri"/>
                        <a:ea typeface="Calibri"/>
                        <a:cs typeface="Calibri"/>
                        <a:sym typeface="Calibri"/>
                      </a:endParaRPr>
                    </a:p>
                    <a:p>
                      <a:pPr marL="342900" marR="0" lvl="0" indent="-273050" algn="l" rtl="0">
                        <a:spcBef>
                          <a:spcPts val="0"/>
                        </a:spcBef>
                        <a:spcAft>
                          <a:spcPts val="0"/>
                        </a:spcAft>
                        <a:buClr>
                          <a:schemeClr val="dk1"/>
                        </a:buClr>
                        <a:buSzPts val="1100"/>
                        <a:buFont typeface="Noto Sans Symbols"/>
                        <a:buNone/>
                      </a:pPr>
                      <a:endParaRPr sz="1100" u="none" strike="noStrike" cap="none" dirty="0">
                        <a:latin typeface="Calibri"/>
                        <a:ea typeface="Calibri"/>
                        <a:cs typeface="Calibri"/>
                        <a:sym typeface="Calibri"/>
                      </a:endParaRPr>
                    </a:p>
                    <a:p>
                      <a:pPr marL="342900" marR="0" lvl="0" indent="-273050" algn="l" rtl="0">
                        <a:spcBef>
                          <a:spcPts val="0"/>
                        </a:spcBef>
                        <a:spcAft>
                          <a:spcPts val="0"/>
                        </a:spcAft>
                        <a:buClr>
                          <a:schemeClr val="dk1"/>
                        </a:buClr>
                        <a:buSzPts val="1100"/>
                        <a:buFont typeface="Noto Sans Symbols"/>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None/>
                      </a:pPr>
                      <a:r>
                        <a:rPr lang="en-GB" sz="1200" b="1" u="none" strike="noStrike" cap="none" dirty="0">
                          <a:latin typeface="Calibri"/>
                          <a:ea typeface="Calibri"/>
                          <a:cs typeface="Calibri"/>
                          <a:sym typeface="Calibri"/>
                        </a:rPr>
                        <a:t> </a:t>
                      </a:r>
                      <a:r>
                        <a:rPr lang="en-GB" sz="1200" b="1" u="sng" strike="noStrike" cap="none" dirty="0" err="1">
                          <a:solidFill>
                            <a:schemeClr val="dk1"/>
                          </a:solidFill>
                          <a:latin typeface="Calibri"/>
                          <a:ea typeface="Calibri"/>
                          <a:cs typeface="Calibri"/>
                          <a:sym typeface="Calibri"/>
                        </a:rPr>
                        <a:t>Módulo</a:t>
                      </a:r>
                      <a:r>
                        <a:rPr lang="en-GB" sz="1200" b="1" u="sng" strike="noStrike" cap="none" dirty="0">
                          <a:solidFill>
                            <a:schemeClr val="dk1"/>
                          </a:solidFill>
                          <a:latin typeface="Calibri"/>
                          <a:ea typeface="Calibri"/>
                          <a:cs typeface="Calibri"/>
                          <a:sym typeface="Calibri"/>
                        </a:rPr>
                        <a:t> 6: La </a:t>
                      </a:r>
                      <a:r>
                        <a:rPr lang="en-GB" sz="1200" b="1" u="sng" strike="noStrike" cap="none" dirty="0" err="1">
                          <a:solidFill>
                            <a:schemeClr val="dk1"/>
                          </a:solidFill>
                          <a:latin typeface="Calibri"/>
                          <a:ea typeface="Calibri"/>
                          <a:cs typeface="Calibri"/>
                          <a:sym typeface="Calibri"/>
                        </a:rPr>
                        <a:t>salud</a:t>
                      </a:r>
                      <a:endParaRPr sz="1200" b="1" u="sng" strike="noStrike" cap="none" dirty="0">
                        <a:solidFill>
                          <a:schemeClr val="dk1"/>
                        </a:solidFill>
                        <a:latin typeface="Calibri"/>
                        <a:ea typeface="Calibri"/>
                        <a:cs typeface="Calibri"/>
                        <a:sym typeface="Calibri"/>
                      </a:endParaRPr>
                    </a:p>
                    <a:p>
                      <a:pPr marL="0" marR="0" lvl="0" indent="0" algn="l" rtl="0">
                        <a:lnSpc>
                          <a:spcPct val="107000"/>
                        </a:lnSpc>
                        <a:spcBef>
                          <a:spcPts val="0"/>
                        </a:spcBef>
                        <a:spcAft>
                          <a:spcPts val="0"/>
                        </a:spcAft>
                        <a:buNone/>
                      </a:pPr>
                      <a:endParaRPr sz="1200" b="1" u="sng" strike="noStrike" cap="none" dirty="0">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what hurts and ask others.</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Ask and complain about ailments.</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Buy things at the chemist’s and give medical advice.</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Say how long you have been doing something.</a:t>
                      </a:r>
                      <a:endParaRPr dirty="0"/>
                    </a:p>
                    <a:p>
                      <a:pPr marL="171450" marR="0" lvl="0" indent="-171450" algn="l" rtl="0">
                        <a:spcBef>
                          <a:spcPts val="0"/>
                        </a:spcBef>
                        <a:spcAft>
                          <a:spcPts val="0"/>
                        </a:spcAft>
                        <a:buClr>
                          <a:schemeClr val="dk1"/>
                        </a:buClr>
                        <a:buSzPts val="1200"/>
                        <a:buFont typeface="Arial" panose="020B0604020202020204" pitchFamily="34" charset="0"/>
                        <a:buChar char="•"/>
                      </a:pPr>
                      <a:r>
                        <a:rPr lang="en-GB" sz="1200" u="none" strike="noStrike" cap="none" dirty="0">
                          <a:latin typeface="Calibri"/>
                          <a:ea typeface="Calibri"/>
                          <a:cs typeface="Calibri"/>
                          <a:sym typeface="Calibri"/>
                        </a:rPr>
                        <a:t>Talk about healthy living.</a:t>
                      </a:r>
                      <a:endParaRPr dirty="0"/>
                    </a:p>
                    <a:p>
                      <a:pPr marL="0" marR="0" lvl="0" indent="0" algn="l" rtl="0">
                        <a:spcBef>
                          <a:spcPts val="0"/>
                        </a:spcBef>
                        <a:spcAft>
                          <a:spcPts val="0"/>
                        </a:spcAft>
                        <a:buClr>
                          <a:schemeClr val="dk1"/>
                        </a:buClr>
                        <a:buSzPts val="1200"/>
                        <a:buFont typeface="Noto Sans Symbols"/>
                        <a:buNone/>
                      </a:pPr>
                      <a:endParaRPr sz="1200" u="none" strike="noStrike" cap="none" dirty="0">
                        <a:latin typeface="Calibri"/>
                        <a:ea typeface="Calibri"/>
                        <a:cs typeface="Calibri"/>
                        <a:sym typeface="Calibri"/>
                      </a:endParaRPr>
                    </a:p>
                    <a:p>
                      <a:pPr marL="342900" marR="0" lvl="0" indent="-273050" algn="l" rtl="0">
                        <a:spcBef>
                          <a:spcPts val="0"/>
                        </a:spcBef>
                        <a:spcAft>
                          <a:spcPts val="0"/>
                        </a:spcAft>
                        <a:buClr>
                          <a:schemeClr val="dk1"/>
                        </a:buClr>
                        <a:buSzPts val="1100"/>
                        <a:buFont typeface="Noto Sans Symbols"/>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9" name="Google Shape;108;p14">
            <a:extLst>
              <a:ext uri="{FF2B5EF4-FFF2-40B4-BE49-F238E27FC236}">
                <a16:creationId xmlns:a16="http://schemas.microsoft.com/office/drawing/2014/main" id="{B62B8A59-FAB4-4F45-AA18-0FDDAA2ED553}"/>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rgbClr val="0B703C"/>
                </a:solidFill>
                <a:latin typeface="Tahoma"/>
                <a:ea typeface="Tahoma"/>
                <a:cs typeface="Tahoma"/>
                <a:sym typeface="Tahoma"/>
              </a:rPr>
              <a:t>Head of Department:  Ms C. Mauris-Blanc</a:t>
            </a:r>
            <a:endParaRPr sz="1800">
              <a:solidFill>
                <a:schemeClr val="dk1"/>
              </a:solidFill>
              <a:latin typeface="Tahoma"/>
              <a:ea typeface="Tahoma"/>
              <a:cs typeface="Tahoma"/>
              <a:sym typeface="Tahoma"/>
            </a:endParaRPr>
          </a:p>
        </p:txBody>
      </p:sp>
      <p:sp>
        <p:nvSpPr>
          <p:cNvPr id="30" name="Google Shape;109;p14">
            <a:extLst>
              <a:ext uri="{FF2B5EF4-FFF2-40B4-BE49-F238E27FC236}">
                <a16:creationId xmlns:a16="http://schemas.microsoft.com/office/drawing/2014/main" id="{7D048390-5D8A-49BC-AD02-332B3EA55B27}"/>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GB" sz="1800" b="1">
                <a:solidFill>
                  <a:srgbClr val="AFABAB"/>
                </a:solidFill>
                <a:latin typeface="Tahoma"/>
                <a:ea typeface="Tahoma"/>
                <a:cs typeface="Tahoma"/>
                <a:sym typeface="Tahoma"/>
              </a:rPr>
              <a:t>Year 8</a:t>
            </a:r>
            <a:endParaRPr sz="1800">
              <a:solidFill>
                <a:srgbClr val="AFABAB"/>
              </a:solidFill>
              <a:latin typeface="Tahoma"/>
              <a:ea typeface="Tahoma"/>
              <a:cs typeface="Tahoma"/>
              <a:sym typeface="Tahoma"/>
            </a:endParaRPr>
          </a:p>
        </p:txBody>
      </p:sp>
    </p:spTree>
    <p:extLst>
      <p:ext uri="{BB962C8B-B14F-4D97-AF65-F5344CB8AC3E}">
        <p14:creationId xmlns:p14="http://schemas.microsoft.com/office/powerpoint/2010/main" val="2579767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B5364285-93DD-4E76-9BB3-0D4C517BA01C}"/>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9" name="Right Triangle 18">
            <a:extLst>
              <a:ext uri="{FF2B5EF4-FFF2-40B4-BE49-F238E27FC236}">
                <a16:creationId xmlns:a16="http://schemas.microsoft.com/office/drawing/2014/main" id="{135B0445-1F1C-49E4-BFB8-7E4EC04C30BA}"/>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0" name="Right Triangle 19">
            <a:extLst>
              <a:ext uri="{FF2B5EF4-FFF2-40B4-BE49-F238E27FC236}">
                <a16:creationId xmlns:a16="http://schemas.microsoft.com/office/drawing/2014/main" id="{B264A993-A870-41B9-84E6-FA6FFB3E91F7}"/>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1" name="Right Triangle 20">
            <a:extLst>
              <a:ext uri="{FF2B5EF4-FFF2-40B4-BE49-F238E27FC236}">
                <a16:creationId xmlns:a16="http://schemas.microsoft.com/office/drawing/2014/main" id="{F6DED47F-99E6-41EC-80C1-CE7BF750A218}"/>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2" name="Picture 21">
            <a:extLst>
              <a:ext uri="{FF2B5EF4-FFF2-40B4-BE49-F238E27FC236}">
                <a16:creationId xmlns:a16="http://schemas.microsoft.com/office/drawing/2014/main" id="{91E15E71-67AD-4E63-8FAE-480E78803F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3" name="TextBox 22">
            <a:extLst>
              <a:ext uri="{FF2B5EF4-FFF2-40B4-BE49-F238E27FC236}">
                <a16:creationId xmlns:a16="http://schemas.microsoft.com/office/drawing/2014/main" id="{B8D2C690-4191-45EE-B983-90B932083148}"/>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24" name="TextBox 23">
            <a:extLst>
              <a:ext uri="{FF2B5EF4-FFF2-40B4-BE49-F238E27FC236}">
                <a16:creationId xmlns:a16="http://schemas.microsoft.com/office/drawing/2014/main" id="{64314CF8-B1EE-4282-B9BA-0E4BB9010CFD}"/>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13</a:t>
            </a:r>
          </a:p>
        </p:txBody>
      </p:sp>
      <p:sp>
        <p:nvSpPr>
          <p:cNvPr id="25" name="TextBox 26">
            <a:extLst>
              <a:ext uri="{FF2B5EF4-FFF2-40B4-BE49-F238E27FC236}">
                <a16:creationId xmlns:a16="http://schemas.microsoft.com/office/drawing/2014/main" id="{41466FDC-6A32-457C-8A66-F0E73A17D9A4}"/>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Music</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aphicFrame>
        <p:nvGraphicFramePr>
          <p:cNvPr id="26" name="Table 25">
            <a:extLst>
              <a:ext uri="{FF2B5EF4-FFF2-40B4-BE49-F238E27FC236}">
                <a16:creationId xmlns:a16="http://schemas.microsoft.com/office/drawing/2014/main" id="{347BDCCD-29D9-4520-8578-036C0A316E39}"/>
              </a:ext>
            </a:extLst>
          </p:cNvPr>
          <p:cNvGraphicFramePr>
            <a:graphicFrameLocks noGrp="1"/>
          </p:cNvGraphicFramePr>
          <p:nvPr>
            <p:extLst>
              <p:ext uri="{D42A27DB-BD31-4B8C-83A1-F6EECF244321}">
                <p14:modId xmlns:p14="http://schemas.microsoft.com/office/powerpoint/2010/main" val="42250389"/>
              </p:ext>
            </p:extLst>
          </p:nvPr>
        </p:nvGraphicFramePr>
        <p:xfrm>
          <a:off x="112758" y="2532944"/>
          <a:ext cx="6632483" cy="6937677"/>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231283">
                <a:tc>
                  <a:txBody>
                    <a:bodyPr/>
                    <a:lstStyle/>
                    <a:p>
                      <a:pPr algn="l">
                        <a:lnSpc>
                          <a:spcPct val="107000"/>
                        </a:lnSpc>
                        <a:spcAft>
                          <a:spcPts val="0"/>
                        </a:spcAft>
                      </a:pPr>
                      <a:r>
                        <a:rPr lang="en-GB" sz="1400" dirty="0">
                          <a:effectLst/>
                          <a:latin typeface="+mn-lt"/>
                        </a:rPr>
                        <a:t>Year 11</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dirty="0">
                          <a:effectLst/>
                          <a:latin typeface="+mn-lt"/>
                        </a:rPr>
                        <a:t>Autumn 1</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latin typeface="+mn-lt"/>
                        </a:rPr>
                        <a:t>Autumn 2</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1857936">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dirty="0">
                          <a:effectLst/>
                          <a:latin typeface="+mn-lt"/>
                          <a:ea typeface="Calibri" panose="020F0502020204030204" pitchFamily="34" charset="0"/>
                          <a:cs typeface="Tahoma-Bold"/>
                        </a:rPr>
                        <a:t>Major &amp; Minor Cord Formulae</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Learn &amp; apply the formulae</a:t>
                      </a:r>
                      <a:r>
                        <a:rPr lang="en-GB" sz="1200" baseline="0" dirty="0">
                          <a:effectLst/>
                          <a:latin typeface="+mn-lt"/>
                          <a:ea typeface="Calibri" panose="020F0502020204030204" pitchFamily="34" charset="0"/>
                          <a:cs typeface="Calibri" panose="020F0502020204030204" pitchFamily="34" charset="0"/>
                        </a:rPr>
                        <a:t> </a:t>
                      </a:r>
                      <a:r>
                        <a:rPr lang="en-GB" sz="1200" dirty="0">
                          <a:effectLst/>
                          <a:latin typeface="+mn-lt"/>
                          <a:ea typeface="Calibri" panose="020F0502020204030204" pitchFamily="34" charset="0"/>
                          <a:cs typeface="Calibri" panose="020F0502020204030204" pitchFamily="34" charset="0"/>
                        </a:rPr>
                        <a:t>different chords / starting  notes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Compose both a major &amp; minor keyboard chord sequence</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Aural test: chord inversion dictation</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Written test: major &amp; minor chord formulae</a:t>
                      </a:r>
                      <a:endParaRPr lang="en-GB" sz="110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dirty="0">
                          <a:effectLst/>
                          <a:latin typeface="+mn-lt"/>
                          <a:ea typeface="Calibri" panose="020F0502020204030204" pitchFamily="34" charset="0"/>
                          <a:cs typeface="Tahoma-Bold"/>
                        </a:rPr>
                        <a:t>Blues Music</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12 bar blues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Swing Rhythm</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Blues shuffle chords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Blues scale &amp; ‘blue’ notes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Improvisation – call &amp; response</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Aural test: chord recognition</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Written test: Blues music characteristics</a:t>
                      </a:r>
                      <a:endParaRPr lang="en-GB" sz="110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231283">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231283">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latin typeface="+mn-lt"/>
                        </a:rPr>
                        <a:t>Spring 1</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latin typeface="+mn-lt"/>
                        </a:rPr>
                        <a:t>Spring 2</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2065390">
                <a:tc>
                  <a:txBody>
                    <a:bodyPr/>
                    <a:lstStyle/>
                    <a:p>
                      <a:pPr algn="l">
                        <a:lnSpc>
                          <a:spcPct val="107000"/>
                        </a:lnSpc>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dirty="0">
                          <a:effectLst/>
                          <a:latin typeface="+mn-lt"/>
                          <a:ea typeface="Calibri" panose="020F0502020204030204" pitchFamily="34" charset="0"/>
                          <a:cs typeface="Tahoma-Bold"/>
                        </a:rPr>
                        <a:t>Reggae &amp; Fusions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History of Jamaican music</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3 styles of reggae: </a:t>
                      </a:r>
                      <a:r>
                        <a:rPr lang="en-GB" sz="1200" dirty="0" err="1">
                          <a:effectLst/>
                          <a:latin typeface="+mn-lt"/>
                          <a:ea typeface="Calibri" panose="020F0502020204030204" pitchFamily="34" charset="0"/>
                          <a:cs typeface="Calibri" panose="020F0502020204030204" pitchFamily="34" charset="0"/>
                        </a:rPr>
                        <a:t>Mento</a:t>
                      </a:r>
                      <a:r>
                        <a:rPr lang="en-GB" sz="1200" dirty="0">
                          <a:effectLst/>
                          <a:latin typeface="+mn-lt"/>
                          <a:ea typeface="Calibri" panose="020F0502020204030204" pitchFamily="34" charset="0"/>
                          <a:cs typeface="Calibri" panose="020F0502020204030204" pitchFamily="34" charset="0"/>
                        </a:rPr>
                        <a:t>, Reggae &amp; Dub</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Perform off-beat chord sequences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Compose elements in a Reggae style</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Aural test: Reggae characteristics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Written test: Reggae background &amp; characteristics</a:t>
                      </a:r>
                      <a:endParaRPr lang="en-GB" sz="110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dirty="0">
                          <a:effectLst/>
                          <a:latin typeface="+mn-lt"/>
                          <a:ea typeface="Calibri" panose="020F0502020204030204" pitchFamily="34" charset="0"/>
                          <a:cs typeface="Tahoma-Bold"/>
                        </a:rPr>
                        <a:t>Film Music Part 1</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Respond to action with musical elements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Rhythm &amp; Metre – Calmness &amp; Action scene</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Aural test: recognition of elements used in examples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Written test: responding to elements analysis</a:t>
                      </a:r>
                      <a:endParaRPr lang="en-GB" sz="110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023670594"/>
                  </a:ext>
                </a:extLst>
              </a:tr>
              <a:tr h="231283">
                <a:tc>
                  <a:txBody>
                    <a:bodyPr/>
                    <a:lstStyle/>
                    <a:p>
                      <a:pPr algn="l">
                        <a:lnSpc>
                          <a:spcPct val="107000"/>
                        </a:lnSpc>
                        <a:spcAft>
                          <a:spcPts val="0"/>
                        </a:spcAft>
                      </a:pPr>
                      <a:r>
                        <a:rPr lang="en-GB" sz="1400">
                          <a:effectLst/>
                          <a:latin typeface="+mn-lt"/>
                        </a:rPr>
                        <a:t> </a:t>
                      </a:r>
                      <a:endParaRPr lang="en-GB" sz="140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latin typeface="+mn-lt"/>
                        </a:rPr>
                        <a:t> </a:t>
                      </a:r>
                      <a:endParaRPr lang="en-GB" sz="13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231283">
                <a:tc>
                  <a:txBody>
                    <a:bodyPr/>
                    <a:lstStyle/>
                    <a:p>
                      <a:pPr algn="l">
                        <a:lnSpc>
                          <a:spcPct val="107000"/>
                        </a:lnSpc>
                        <a:spcAft>
                          <a:spcPts val="0"/>
                        </a:spcAft>
                      </a:pPr>
                      <a:r>
                        <a:rPr lang="en-GB" sz="1400" dirty="0">
                          <a:effectLst/>
                          <a:latin typeface="+mn-lt"/>
                        </a:rPr>
                        <a:t> </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latin typeface="+mn-lt"/>
                        </a:rPr>
                        <a:t>Summer 1</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latin typeface="+mn-lt"/>
                        </a:rPr>
                        <a:t>Summer 2</a:t>
                      </a:r>
                      <a:endParaRPr lang="en-GB" sz="1400" b="1" dirty="0">
                        <a:solidFill>
                          <a:schemeClr val="bg1"/>
                        </a:solidFill>
                        <a:effectLst/>
                        <a:latin typeface="+mn-lt"/>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1857936">
                <a:tc>
                  <a:txBody>
                    <a:bodyPr/>
                    <a:lstStyle/>
                    <a:p>
                      <a:pPr algn="l">
                        <a:lnSpc>
                          <a:spcPct val="107000"/>
                        </a:lnSpc>
                        <a:spcBef>
                          <a:spcPts val="600"/>
                        </a:spcBef>
                        <a:spcAft>
                          <a:spcPts val="0"/>
                        </a:spcAft>
                      </a:pPr>
                      <a:r>
                        <a:rPr lang="en-GB" sz="1400" dirty="0">
                          <a:effectLst/>
                          <a:latin typeface="+mn-lt"/>
                        </a:rPr>
                        <a:t>Focus/Context for Learning</a:t>
                      </a:r>
                      <a:endParaRPr lang="en-GB" sz="1400" dirty="0">
                        <a:effectLst/>
                        <a:latin typeface="+mn-lt"/>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pPr algn="l">
                        <a:lnSpc>
                          <a:spcPct val="107000"/>
                        </a:lnSpc>
                        <a:spcAft>
                          <a:spcPts val="0"/>
                        </a:spcAft>
                      </a:pPr>
                      <a:r>
                        <a:rPr lang="en-GB" sz="1200" b="1" dirty="0">
                          <a:effectLst/>
                          <a:latin typeface="+mn-lt"/>
                          <a:ea typeface="Calibri" panose="020F0502020204030204" pitchFamily="34" charset="0"/>
                          <a:cs typeface="Tahoma-Bold"/>
                        </a:rPr>
                        <a:t>Film Music Part 2</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Responding to action with musical elements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Harmony – Happy, Sad &amp; Tension</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Aural test: recognition of elements used in examples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Written test: responding to elements analysis</a:t>
                      </a:r>
                      <a:endParaRPr lang="en-GB" sz="110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pPr algn="l">
                        <a:lnSpc>
                          <a:spcPct val="107000"/>
                        </a:lnSpc>
                        <a:spcAft>
                          <a:spcPts val="0"/>
                        </a:spcAft>
                      </a:pPr>
                      <a:r>
                        <a:rPr lang="en-GB" sz="1200" b="1" dirty="0">
                          <a:effectLst/>
                          <a:latin typeface="+mn-lt"/>
                          <a:ea typeface="Calibri" panose="020F0502020204030204" pitchFamily="34" charset="0"/>
                          <a:cs typeface="Tahoma-Bold"/>
                        </a:rPr>
                        <a:t>Popular Song</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Performing more complex chord sequences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Using the keyboard to program &amp; sequence multiple parts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Developing sophisticated performance skills</a:t>
                      </a:r>
                      <a:endParaRPr lang="en-GB" sz="1100" dirty="0">
                        <a:effectLst/>
                        <a:latin typeface="+mn-lt"/>
                        <a:ea typeface="Calibri" panose="020F0502020204030204" pitchFamily="34" charset="0"/>
                        <a:cs typeface="Calibri" panose="020F0502020204030204" pitchFamily="34" charset="0"/>
                      </a:endParaRPr>
                    </a:p>
                    <a:p>
                      <a:pPr marL="342900" lvl="0" indent="-342900" algn="l">
                        <a:lnSpc>
                          <a:spcPct val="107000"/>
                        </a:lnSpc>
                        <a:spcAft>
                          <a:spcPts val="0"/>
                        </a:spcAft>
                        <a:buFont typeface="Symbol" panose="05050102010706020507" pitchFamily="18" charset="2"/>
                        <a:buChar char=""/>
                      </a:pPr>
                      <a:r>
                        <a:rPr lang="en-GB" sz="1200" dirty="0">
                          <a:effectLst/>
                          <a:latin typeface="+mn-lt"/>
                          <a:ea typeface="Calibri" panose="020F0502020204030204" pitchFamily="34" charset="0"/>
                          <a:cs typeface="Calibri" panose="020F0502020204030204" pitchFamily="34" charset="0"/>
                        </a:rPr>
                        <a:t>Articulation &amp; Stylistic performance features</a:t>
                      </a:r>
                      <a:endParaRPr lang="en-GB" sz="1100" dirty="0">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27" name="Rectangle 26">
            <a:extLst>
              <a:ext uri="{FF2B5EF4-FFF2-40B4-BE49-F238E27FC236}">
                <a16:creationId xmlns:a16="http://schemas.microsoft.com/office/drawing/2014/main" id="{9DE17FB6-B231-4E67-BE05-787F139DC846}"/>
              </a:ext>
            </a:extLst>
          </p:cNvPr>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Mr O. Bunting</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8" name="TextBox 27">
            <a:extLst>
              <a:ext uri="{FF2B5EF4-FFF2-40B4-BE49-F238E27FC236}">
                <a16:creationId xmlns:a16="http://schemas.microsoft.com/office/drawing/2014/main" id="{C02A7A30-80C7-481B-9ED1-FA145E7C08A7}"/>
              </a:ext>
            </a:extLst>
          </p:cNvPr>
          <p:cNvSpPr txBox="1"/>
          <p:nvPr/>
        </p:nvSpPr>
        <p:spPr>
          <a:xfrm>
            <a:off x="268335" y="1255762"/>
            <a:ext cx="6195966" cy="1169551"/>
          </a:xfrm>
          <a:prstGeom prst="rect">
            <a:avLst/>
          </a:prstGeom>
          <a:noFill/>
        </p:spPr>
        <p:txBody>
          <a:bodyPr wrap="square" rtlCol="0">
            <a:spAutoFit/>
          </a:bodyPr>
          <a:lstStyle/>
          <a:p>
            <a:r>
              <a:rPr lang="en-GB" sz="1400" dirty="0"/>
              <a:t>Creating music as both a composer &amp; performer is at the heart of all learning intentions.  We encourage our learners to engage with this philosophy by participating in the wider context of the music curriculum, through involvement in our ‘Music Extra Curricular Program’ of which we pride ourselves in both the diversity and inclusive approaches for all children.</a:t>
            </a:r>
          </a:p>
        </p:txBody>
      </p:sp>
      <p:sp>
        <p:nvSpPr>
          <p:cNvPr id="29" name="Rectangle 28">
            <a:extLst>
              <a:ext uri="{FF2B5EF4-FFF2-40B4-BE49-F238E27FC236}">
                <a16:creationId xmlns:a16="http://schemas.microsoft.com/office/drawing/2014/main" id="{873B9BC1-F682-457D-A2DA-49D6DEA3B729}"/>
              </a:ext>
            </a:extLst>
          </p:cNvPr>
          <p:cNvSpPr/>
          <p:nvPr/>
        </p:nvSpPr>
        <p:spPr>
          <a:xfrm>
            <a:off x="50408" y="878845"/>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8</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60500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Google Shape;100;p14">
            <a:extLst>
              <a:ext uri="{FF2B5EF4-FFF2-40B4-BE49-F238E27FC236}">
                <a16:creationId xmlns:a16="http://schemas.microsoft.com/office/drawing/2014/main" id="{1C8C5033-EB1B-4FE9-BA02-AC4779FC0FEA}"/>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9" name="Google Shape;101;p14">
            <a:extLst>
              <a:ext uri="{FF2B5EF4-FFF2-40B4-BE49-F238E27FC236}">
                <a16:creationId xmlns:a16="http://schemas.microsoft.com/office/drawing/2014/main" id="{899C3878-4ACF-4AA6-A3E5-EFCAD9B1AC65}"/>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0" name="Google Shape;102;p14">
            <a:extLst>
              <a:ext uri="{FF2B5EF4-FFF2-40B4-BE49-F238E27FC236}">
                <a16:creationId xmlns:a16="http://schemas.microsoft.com/office/drawing/2014/main" id="{7AB0B94E-0813-4BB5-BD21-045254E12162}"/>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1" name="Google Shape;103;p14">
            <a:extLst>
              <a:ext uri="{FF2B5EF4-FFF2-40B4-BE49-F238E27FC236}">
                <a16:creationId xmlns:a16="http://schemas.microsoft.com/office/drawing/2014/main" id="{15F29D89-050A-44D4-84B3-9295A1A5CA5D}"/>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2" name="Google Shape;104;p14">
            <a:extLst>
              <a:ext uri="{FF2B5EF4-FFF2-40B4-BE49-F238E27FC236}">
                <a16:creationId xmlns:a16="http://schemas.microsoft.com/office/drawing/2014/main" id="{0912AD3A-7585-45F9-B83A-64A56F81E635}"/>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43" name="Google Shape;105;p14">
            <a:extLst>
              <a:ext uri="{FF2B5EF4-FFF2-40B4-BE49-F238E27FC236}">
                <a16:creationId xmlns:a16="http://schemas.microsoft.com/office/drawing/2014/main" id="{CA885B05-EE23-49F7-9C9E-B2C73583147C}"/>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4" name="Google Shape;106;p14">
            <a:extLst>
              <a:ext uri="{FF2B5EF4-FFF2-40B4-BE49-F238E27FC236}">
                <a16:creationId xmlns:a16="http://schemas.microsoft.com/office/drawing/2014/main" id="{F3F0C5FF-4376-4914-AAFC-9C6A419F3381}"/>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14</a:t>
            </a:r>
            <a:endParaRPr sz="1100" b="0" i="0" u="none" strike="noStrike" cap="none" dirty="0">
              <a:solidFill>
                <a:srgbClr val="0B703C"/>
              </a:solidFill>
              <a:latin typeface="Tahoma"/>
              <a:ea typeface="Tahoma"/>
              <a:cs typeface="Tahoma"/>
              <a:sym typeface="Tahoma"/>
            </a:endParaRPr>
          </a:p>
        </p:txBody>
      </p:sp>
      <p:sp>
        <p:nvSpPr>
          <p:cNvPr id="45" name="Google Shape;107;p14">
            <a:extLst>
              <a:ext uri="{FF2B5EF4-FFF2-40B4-BE49-F238E27FC236}">
                <a16:creationId xmlns:a16="http://schemas.microsoft.com/office/drawing/2014/main" id="{2CD9C21E-208C-464B-9C0A-C7E2C1C7F75E}"/>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PE</a:t>
            </a:r>
            <a:endParaRPr sz="2000" b="0" i="0" u="none" strike="noStrike" cap="none">
              <a:solidFill>
                <a:schemeClr val="dk1"/>
              </a:solidFill>
              <a:latin typeface="Arial"/>
              <a:ea typeface="Arial"/>
              <a:cs typeface="Arial"/>
              <a:sym typeface="Arial"/>
            </a:endParaRPr>
          </a:p>
        </p:txBody>
      </p:sp>
      <p:graphicFrame>
        <p:nvGraphicFramePr>
          <p:cNvPr id="46" name="Google Shape;108;p14">
            <a:extLst>
              <a:ext uri="{FF2B5EF4-FFF2-40B4-BE49-F238E27FC236}">
                <a16:creationId xmlns:a16="http://schemas.microsoft.com/office/drawing/2014/main" id="{B5FDED10-8497-4ED4-9CC5-0723D21334A2}"/>
              </a:ext>
            </a:extLst>
          </p:cNvPr>
          <p:cNvGraphicFramePr/>
          <p:nvPr>
            <p:extLst>
              <p:ext uri="{D42A27DB-BD31-4B8C-83A1-F6EECF244321}">
                <p14:modId xmlns:p14="http://schemas.microsoft.com/office/powerpoint/2010/main" val="2118956197"/>
              </p:ext>
            </p:extLst>
          </p:nvPr>
        </p:nvGraphicFramePr>
        <p:xfrm>
          <a:off x="95978" y="3249401"/>
          <a:ext cx="6632476" cy="6003682"/>
        </p:xfrm>
        <a:graphic>
          <a:graphicData uri="http://schemas.openxmlformats.org/drawingml/2006/table">
            <a:tbl>
              <a:tblPr firstRow="1" firstCol="1" bandRow="1">
                <a:noFill/>
              </a:tblPr>
              <a:tblGrid>
                <a:gridCol w="1230546">
                  <a:extLst>
                    <a:ext uri="{9D8B030D-6E8A-4147-A177-3AD203B41FA5}">
                      <a16:colId xmlns:a16="http://schemas.microsoft.com/office/drawing/2014/main" val="20000"/>
                    </a:ext>
                  </a:extLst>
                </a:gridCol>
                <a:gridCol w="2700965">
                  <a:extLst>
                    <a:ext uri="{9D8B030D-6E8A-4147-A177-3AD203B41FA5}">
                      <a16:colId xmlns:a16="http://schemas.microsoft.com/office/drawing/2014/main" val="20001"/>
                    </a:ext>
                  </a:extLst>
                </a:gridCol>
                <a:gridCol w="2700965">
                  <a:extLst>
                    <a:ext uri="{9D8B030D-6E8A-4147-A177-3AD203B41FA5}">
                      <a16:colId xmlns:a16="http://schemas.microsoft.com/office/drawing/2014/main" val="20002"/>
                    </a:ext>
                  </a:extLst>
                </a:gridCol>
              </a:tblGrid>
              <a:tr h="202025">
                <a:tc>
                  <a:txBody>
                    <a:bodyPr/>
                    <a:lstStyle/>
                    <a:p>
                      <a:pPr marL="0" marR="0" lvl="0" indent="0" algn="l" rtl="0">
                        <a:lnSpc>
                          <a:spcPct val="107000"/>
                        </a:lnSpc>
                        <a:spcBef>
                          <a:spcPts val="0"/>
                        </a:spcBef>
                        <a:spcAft>
                          <a:spcPts val="0"/>
                        </a:spcAft>
                        <a:buClr>
                          <a:srgbClr val="000000"/>
                        </a:buClr>
                        <a:buSzPts val="1400"/>
                        <a:buFont typeface="Arial"/>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212350">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 Context for Learning</a:t>
                      </a: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Basketball/ Handball:</a:t>
                      </a:r>
                      <a:r>
                        <a:rPr lang="en-GB" sz="1200" u="none" strike="noStrike" cap="none" dirty="0">
                          <a:latin typeface="Calibri"/>
                          <a:ea typeface="Calibri"/>
                          <a:cs typeface="Calibri"/>
                          <a:sym typeface="Calibri"/>
                        </a:rPr>
                        <a:t>  Developing skills under pressure forms the basis of this unit. Pupils are also afforded more time in areas such as shooting and gameplay. Rules are now imbedded within the game which allows for competitive matches in lessons.</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Badminton:</a:t>
                      </a:r>
                      <a:r>
                        <a:rPr lang="en-GB" sz="1200" u="none" strike="noStrike" cap="none" dirty="0">
                          <a:latin typeface="Calibri"/>
                          <a:ea typeface="Calibri"/>
                          <a:cs typeface="Calibri"/>
                          <a:sym typeface="Calibri"/>
                        </a:rPr>
                        <a:t> Students will continue to develop key elements of badminton. They will have an opportunity to develop the selection of diverse shots in badminton. Students will also become more independent when officiating badminton.</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020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020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Spring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1039150">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 Context for Learning</a:t>
                      </a: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Health Related Fitness:</a:t>
                      </a:r>
                      <a:r>
                        <a:rPr lang="en-GB" sz="1200" u="none" strike="noStrike" cap="none" dirty="0">
                          <a:latin typeface="Calibri"/>
                          <a:ea typeface="Calibri"/>
                          <a:cs typeface="Calibri"/>
                          <a:sym typeface="Calibri"/>
                        </a:rPr>
                        <a:t> Students learn about training methods and how they improve certain components of fitness. The unit allows for individual, paired and group challenges.</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Rugby:</a:t>
                      </a:r>
                      <a:r>
                        <a:rPr lang="en-GB" sz="1200" u="none" strike="noStrike" cap="none" dirty="0">
                          <a:latin typeface="Calibri"/>
                          <a:ea typeface="Calibri"/>
                          <a:cs typeface="Calibri"/>
                          <a:sym typeface="Calibri"/>
                        </a:rPr>
                        <a:t> Strategies in attack and defence are taught extensively in this unit. Positional play is more evident with pupils practicing suitable skills based on previous performance. Extended periods of play are built into lessons.</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020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020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1</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41707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 Context for Learning</a:t>
                      </a: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Athletics:</a:t>
                      </a:r>
                      <a:r>
                        <a:rPr lang="en-GB" sz="1200" u="none" strike="noStrike" cap="none" dirty="0">
                          <a:latin typeface="Calibri"/>
                          <a:ea typeface="Calibri"/>
                          <a:cs typeface="Calibri"/>
                          <a:sym typeface="Calibri"/>
                        </a:rPr>
                        <a:t> Pupils revisit the events learned the previous year and develop more advanced skills within each event. More emphasis is placed upon peer assessment in field events and strategy within track events.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chemeClr val="dk1"/>
                        </a:buClr>
                        <a:buSzPts val="1100"/>
                        <a:buFont typeface="Arial"/>
                        <a:buNone/>
                      </a:pPr>
                      <a:r>
                        <a:rPr lang="en-GB" sz="1200" b="1" u="none" strike="noStrike" cap="none" dirty="0">
                          <a:solidFill>
                            <a:schemeClr val="dk1"/>
                          </a:solidFill>
                          <a:latin typeface="Calibri"/>
                          <a:ea typeface="Calibri"/>
                          <a:cs typeface="Calibri"/>
                          <a:sym typeface="Calibri"/>
                        </a:rPr>
                        <a:t>Tennis: </a:t>
                      </a:r>
                      <a:r>
                        <a:rPr lang="en-GB" sz="1200" u="none" strike="noStrike" cap="none" dirty="0">
                          <a:solidFill>
                            <a:schemeClr val="dk1"/>
                          </a:solidFill>
                          <a:latin typeface="Calibri"/>
                          <a:ea typeface="Calibri"/>
                          <a:cs typeface="Calibri"/>
                          <a:sym typeface="Calibri"/>
                        </a:rPr>
                        <a:t>Students are taught the basic fundamental elements of tennis. While developing their skills, they will also have the chance to officiate games.</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Cricket:</a:t>
                      </a:r>
                      <a:r>
                        <a:rPr lang="en-GB" sz="1200" u="none" strike="noStrike" cap="none" dirty="0">
                          <a:latin typeface="Calibri"/>
                          <a:ea typeface="Calibri"/>
                          <a:cs typeface="Calibri"/>
                          <a:sym typeface="Calibri"/>
                        </a:rPr>
                        <a:t> Different styles of bowling and batting are delivered in this unit. Keeping and fielding are taught within demanding activities that increase awareness and skill. Small sided games are taught. The hard ball is introduced to some pupils.</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07000"/>
                        </a:lnSpc>
                        <a:spcBef>
                          <a:spcPts val="0"/>
                        </a:spcBef>
                        <a:spcAft>
                          <a:spcPts val="0"/>
                        </a:spcAft>
                        <a:buClr>
                          <a:srgbClr val="000000"/>
                        </a:buClr>
                        <a:buSzPts val="1200"/>
                        <a:buFont typeface="Arial"/>
                        <a:buNone/>
                      </a:pPr>
                      <a:r>
                        <a:rPr lang="en-GB" sz="1200" b="1" u="none" strike="noStrike" cap="none" dirty="0">
                          <a:latin typeface="Calibri"/>
                          <a:ea typeface="Calibri"/>
                          <a:cs typeface="Calibri"/>
                          <a:sym typeface="Calibri"/>
                        </a:rPr>
                        <a:t>Softball</a:t>
                      </a:r>
                      <a:r>
                        <a:rPr lang="en-GB" sz="1200" u="none" strike="noStrike" cap="none" dirty="0">
                          <a:latin typeface="Calibri"/>
                          <a:ea typeface="Calibri"/>
                          <a:cs typeface="Calibri"/>
                          <a:sym typeface="Calibri"/>
                        </a:rPr>
                        <a:t>: More time is afforded to playing full size matches where tactics and strategy learned in year 8 can be fully assembled within a competitive game. </a:t>
                      </a:r>
                      <a:endParaRPr sz="12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47" name="Google Shape;109;p14">
            <a:extLst>
              <a:ext uri="{FF2B5EF4-FFF2-40B4-BE49-F238E27FC236}">
                <a16:creationId xmlns:a16="http://schemas.microsoft.com/office/drawing/2014/main" id="{36DB17D0-FF6C-4AC3-8461-55B869DC7234}"/>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Mr S. Henderson</a:t>
            </a:r>
            <a:endParaRPr sz="1800" b="0" i="0" u="none" strike="noStrike" cap="none">
              <a:solidFill>
                <a:schemeClr val="dk1"/>
              </a:solidFill>
              <a:latin typeface="Tahoma"/>
              <a:ea typeface="Tahoma"/>
              <a:cs typeface="Tahoma"/>
              <a:sym typeface="Tahoma"/>
            </a:endParaRPr>
          </a:p>
        </p:txBody>
      </p:sp>
      <p:sp>
        <p:nvSpPr>
          <p:cNvPr id="48" name="Google Shape;110;p14">
            <a:extLst>
              <a:ext uri="{FF2B5EF4-FFF2-40B4-BE49-F238E27FC236}">
                <a16:creationId xmlns:a16="http://schemas.microsoft.com/office/drawing/2014/main" id="{8752B49F-9115-49C9-AA49-3A713776239E}"/>
              </a:ext>
            </a:extLst>
          </p:cNvPr>
          <p:cNvSpPr txBox="1"/>
          <p:nvPr/>
        </p:nvSpPr>
        <p:spPr>
          <a:xfrm>
            <a:off x="268335" y="1328946"/>
            <a:ext cx="6195966" cy="1892826"/>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Physical education is compulsory for all Year 8 students.  Emphasis is placed on recreational and sporting activities for personal enjoyment and fitness as well as promoting and developing high levels of skill in particular sports. Students have the opportunity to participate in Badminton, Athletics, Cricket, Tennis, Handball, Basketball, Football, Rugby, and Health Related Fitness. </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600"/>
              </a:spcBef>
              <a:spcAft>
                <a:spcPts val="0"/>
              </a:spcAft>
              <a:buClr>
                <a:srgbClr val="000000"/>
              </a:buClr>
              <a:buSzPts val="1400"/>
              <a:buFont typeface="Arial"/>
              <a:buNone/>
            </a:pPr>
            <a:r>
              <a:rPr lang="en-GB" sz="1400" b="0" i="0" u="none" strike="noStrike" cap="none">
                <a:solidFill>
                  <a:schemeClr val="dk1"/>
                </a:solidFill>
                <a:latin typeface="Calibri"/>
                <a:ea typeface="Calibri"/>
                <a:cs typeface="Calibri"/>
                <a:sym typeface="Calibri"/>
              </a:rPr>
              <a:t>The core Physical Education programme aims to build upon many of the activities covered in Key Stage 3, in order to develop the depth of understanding which would allow the student to continue to enjoy that activity once they leave school.</a:t>
            </a:r>
            <a:endParaRPr sz="1400" b="0" i="0" u="none" strike="noStrike" cap="none">
              <a:solidFill>
                <a:srgbClr val="000000"/>
              </a:solidFill>
              <a:latin typeface="Arial"/>
              <a:ea typeface="Arial"/>
              <a:cs typeface="Arial"/>
              <a:sym typeface="Arial"/>
            </a:endParaRPr>
          </a:p>
        </p:txBody>
      </p:sp>
      <p:sp>
        <p:nvSpPr>
          <p:cNvPr id="49" name="Google Shape;111;p14">
            <a:extLst>
              <a:ext uri="{FF2B5EF4-FFF2-40B4-BE49-F238E27FC236}">
                <a16:creationId xmlns:a16="http://schemas.microsoft.com/office/drawing/2014/main" id="{016E6445-F96F-4660-886A-FDC8B3D94FED}"/>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8</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19791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99;p14">
            <a:extLst>
              <a:ext uri="{FF2B5EF4-FFF2-40B4-BE49-F238E27FC236}">
                <a16:creationId xmlns:a16="http://schemas.microsoft.com/office/drawing/2014/main" id="{B4053912-7796-43A2-ADAB-6CD939EF4B58}"/>
              </a:ext>
            </a:extLst>
          </p:cNvPr>
          <p:cNvSpPr/>
          <p:nvPr/>
        </p:nvSpPr>
        <p:spPr>
          <a:xfrm>
            <a:off x="0" y="0"/>
            <a:ext cx="6858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1" name="Google Shape;100;p14">
            <a:extLst>
              <a:ext uri="{FF2B5EF4-FFF2-40B4-BE49-F238E27FC236}">
                <a16:creationId xmlns:a16="http://schemas.microsoft.com/office/drawing/2014/main" id="{642D2208-F47B-42B7-8DE4-1EA9B641FDE8}"/>
              </a:ext>
            </a:extLst>
          </p:cNvPr>
          <p:cNvSpPr/>
          <p:nvPr/>
        </p:nvSpPr>
        <p:spPr>
          <a:xfrm rot="-8790171" flipH="1">
            <a:off x="-1919353" y="-1731964"/>
            <a:ext cx="7037705" cy="4996815"/>
          </a:xfrm>
          <a:prstGeom prst="rtTriangle">
            <a:avLst/>
          </a:prstGeom>
          <a:solidFill>
            <a:srgbClr val="0B703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 name="Google Shape;101;p14">
            <a:extLst>
              <a:ext uri="{FF2B5EF4-FFF2-40B4-BE49-F238E27FC236}">
                <a16:creationId xmlns:a16="http://schemas.microsoft.com/office/drawing/2014/main" id="{FE7F0D12-8EE1-4111-A1B7-CA50B02CBCC6}"/>
              </a:ext>
            </a:extLst>
          </p:cNvPr>
          <p:cNvSpPr/>
          <p:nvPr/>
        </p:nvSpPr>
        <p:spPr>
          <a:xfrm rot="10039862">
            <a:off x="4986273" y="-1717994"/>
            <a:ext cx="11026775" cy="9698355"/>
          </a:xfrm>
          <a:prstGeom prst="rtTriangle">
            <a:avLst/>
          </a:prstGeom>
          <a:solidFill>
            <a:srgbClr val="F2F2F2">
              <a:alpha val="98431"/>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 name="Google Shape;102;p14">
            <a:extLst>
              <a:ext uri="{FF2B5EF4-FFF2-40B4-BE49-F238E27FC236}">
                <a16:creationId xmlns:a16="http://schemas.microsoft.com/office/drawing/2014/main" id="{7061588D-8E43-4634-85E3-F92C9673B450}"/>
              </a:ext>
            </a:extLst>
          </p:cNvPr>
          <p:cNvSpPr/>
          <p:nvPr/>
        </p:nvSpPr>
        <p:spPr>
          <a:xfrm rot="8816335">
            <a:off x="3908042" y="-1049339"/>
            <a:ext cx="1504950" cy="2264410"/>
          </a:xfrm>
          <a:prstGeom prst="rtTriangle">
            <a:avLst/>
          </a:prstGeom>
          <a:solidFill>
            <a:srgbClr val="D09E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4" name="Google Shape;103;p14">
            <a:extLst>
              <a:ext uri="{FF2B5EF4-FFF2-40B4-BE49-F238E27FC236}">
                <a16:creationId xmlns:a16="http://schemas.microsoft.com/office/drawing/2014/main" id="{EB8CB934-5937-40EA-8B7E-07A5A45A9A2E}"/>
              </a:ext>
            </a:extLst>
          </p:cNvPr>
          <p:cNvPicPr preferRelativeResize="0"/>
          <p:nvPr/>
        </p:nvPicPr>
        <p:blipFill rotWithShape="1">
          <a:blip r:embed="rId2">
            <a:alphaModFix/>
          </a:blip>
          <a:srcRect/>
          <a:stretch/>
        </p:blipFill>
        <p:spPr>
          <a:xfrm>
            <a:off x="6042989" y="74508"/>
            <a:ext cx="690312" cy="645358"/>
          </a:xfrm>
          <a:prstGeom prst="rect">
            <a:avLst/>
          </a:prstGeom>
          <a:noFill/>
          <a:ln>
            <a:noFill/>
          </a:ln>
        </p:spPr>
      </p:pic>
      <p:sp>
        <p:nvSpPr>
          <p:cNvPr id="25" name="Google Shape;104;p14">
            <a:extLst>
              <a:ext uri="{FF2B5EF4-FFF2-40B4-BE49-F238E27FC236}">
                <a16:creationId xmlns:a16="http://schemas.microsoft.com/office/drawing/2014/main" id="{2D5489CD-2FAF-4E32-8652-769199C271A0}"/>
              </a:ext>
            </a:extLst>
          </p:cNvPr>
          <p:cNvSpPr txBox="1"/>
          <p:nvPr/>
        </p:nvSpPr>
        <p:spPr>
          <a:xfrm>
            <a:off x="100817" y="911384"/>
            <a:ext cx="6632484"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6" name="Google Shape;105;p14">
            <a:extLst>
              <a:ext uri="{FF2B5EF4-FFF2-40B4-BE49-F238E27FC236}">
                <a16:creationId xmlns:a16="http://schemas.microsoft.com/office/drawing/2014/main" id="{542A80B8-FE02-4F28-9B36-8611D06BD355}"/>
              </a:ext>
            </a:extLst>
          </p:cNvPr>
          <p:cNvSpPr txBox="1"/>
          <p:nvPr/>
        </p:nvSpPr>
        <p:spPr>
          <a:xfrm>
            <a:off x="3298195" y="9682490"/>
            <a:ext cx="338554"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B703C"/>
                </a:solidFill>
                <a:latin typeface="Tahoma"/>
                <a:ea typeface="Tahoma"/>
                <a:cs typeface="Tahoma"/>
                <a:sym typeface="Tahoma"/>
              </a:rPr>
              <a:t>15</a:t>
            </a:r>
            <a:endParaRPr sz="1400" b="0" i="0" u="none" strike="noStrike" cap="none" dirty="0">
              <a:solidFill>
                <a:srgbClr val="000000"/>
              </a:solidFill>
              <a:latin typeface="Arial"/>
              <a:ea typeface="Arial"/>
              <a:cs typeface="Arial"/>
              <a:sym typeface="Arial"/>
            </a:endParaRPr>
          </a:p>
        </p:txBody>
      </p:sp>
      <p:sp>
        <p:nvSpPr>
          <p:cNvPr id="27" name="Google Shape;106;p14">
            <a:extLst>
              <a:ext uri="{FF2B5EF4-FFF2-40B4-BE49-F238E27FC236}">
                <a16:creationId xmlns:a16="http://schemas.microsoft.com/office/drawing/2014/main" id="{D1EE428A-6B10-40DF-96EF-104B33E1EE84}"/>
              </a:ext>
            </a:extLst>
          </p:cNvPr>
          <p:cNvSpPr txBox="1"/>
          <p:nvPr/>
        </p:nvSpPr>
        <p:spPr>
          <a:xfrm>
            <a:off x="100817" y="75702"/>
            <a:ext cx="6267450" cy="52322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FFFFFF"/>
              </a:buClr>
              <a:buSzPts val="2800"/>
              <a:buFont typeface="Arial"/>
              <a:buNone/>
            </a:pPr>
            <a:r>
              <a:rPr lang="en-GB" sz="2800" b="1" i="0" u="none" strike="noStrike" cap="none">
                <a:solidFill>
                  <a:srgbClr val="FFFFFF"/>
                </a:solidFill>
                <a:latin typeface="Arial"/>
                <a:ea typeface="Arial"/>
                <a:cs typeface="Arial"/>
                <a:sym typeface="Arial"/>
              </a:rPr>
              <a:t>Religious Education</a:t>
            </a:r>
            <a:endParaRPr sz="2000" b="0" i="0" u="none" strike="noStrike" cap="none">
              <a:solidFill>
                <a:schemeClr val="dk1"/>
              </a:solidFill>
              <a:latin typeface="Arial"/>
              <a:ea typeface="Arial"/>
              <a:cs typeface="Arial"/>
              <a:sym typeface="Arial"/>
            </a:endParaRPr>
          </a:p>
        </p:txBody>
      </p:sp>
      <p:graphicFrame>
        <p:nvGraphicFramePr>
          <p:cNvPr id="28" name="Google Shape;107;p14">
            <a:extLst>
              <a:ext uri="{FF2B5EF4-FFF2-40B4-BE49-F238E27FC236}">
                <a16:creationId xmlns:a16="http://schemas.microsoft.com/office/drawing/2014/main" id="{883FFB56-65E6-4E0C-A7EF-2D1F677DCCF9}"/>
              </a:ext>
            </a:extLst>
          </p:cNvPr>
          <p:cNvGraphicFramePr/>
          <p:nvPr>
            <p:extLst>
              <p:ext uri="{D42A27DB-BD31-4B8C-83A1-F6EECF244321}">
                <p14:modId xmlns:p14="http://schemas.microsoft.com/office/powerpoint/2010/main" val="961030345"/>
              </p:ext>
            </p:extLst>
          </p:nvPr>
        </p:nvGraphicFramePr>
        <p:xfrm>
          <a:off x="231820" y="1463011"/>
          <a:ext cx="6368268" cy="7267405"/>
        </p:xfrm>
        <a:graphic>
          <a:graphicData uri="http://schemas.openxmlformats.org/drawingml/2006/table">
            <a:tbl>
              <a:tblPr firstRow="1" firstCol="1" bandRow="1">
                <a:noFill/>
              </a:tblPr>
              <a:tblGrid>
                <a:gridCol w="1218620">
                  <a:extLst>
                    <a:ext uri="{9D8B030D-6E8A-4147-A177-3AD203B41FA5}">
                      <a16:colId xmlns:a16="http://schemas.microsoft.com/office/drawing/2014/main" val="20000"/>
                    </a:ext>
                  </a:extLst>
                </a:gridCol>
                <a:gridCol w="2574824">
                  <a:extLst>
                    <a:ext uri="{9D8B030D-6E8A-4147-A177-3AD203B41FA5}">
                      <a16:colId xmlns:a16="http://schemas.microsoft.com/office/drawing/2014/main" val="20001"/>
                    </a:ext>
                  </a:extLst>
                </a:gridCol>
                <a:gridCol w="2574824">
                  <a:extLst>
                    <a:ext uri="{9D8B030D-6E8A-4147-A177-3AD203B41FA5}">
                      <a16:colId xmlns:a16="http://schemas.microsoft.com/office/drawing/2014/main" val="20002"/>
                    </a:ext>
                  </a:extLst>
                </a:gridCol>
              </a:tblGrid>
              <a:tr h="223625">
                <a:tc>
                  <a:txBody>
                    <a:bodyPr/>
                    <a:lstStyle/>
                    <a:p>
                      <a:pPr marL="0" marR="0" lvl="0" indent="0" algn="l" rtl="0">
                        <a:lnSpc>
                          <a:spcPct val="107000"/>
                        </a:lnSpc>
                        <a:spcBef>
                          <a:spcPts val="0"/>
                        </a:spcBef>
                        <a:spcAft>
                          <a:spcPts val="0"/>
                        </a:spcAft>
                        <a:buClr>
                          <a:srgbClr val="000000"/>
                        </a:buClr>
                        <a:buSzPts val="1400"/>
                        <a:buFont typeface="Arial"/>
                        <a:buNone/>
                      </a:pPr>
                      <a:endParaRPr sz="1400" u="none" strike="noStrike" cap="none" dirty="0">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1</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i="0" u="none" strike="noStrike" cap="none" dirty="0">
                          <a:solidFill>
                            <a:schemeClr val="lt1"/>
                          </a:solidFill>
                          <a:latin typeface="Arial"/>
                          <a:cs typeface="Arial"/>
                          <a:sym typeface="Arial"/>
                        </a:rPr>
                        <a:t>Autumn 2</a:t>
                      </a:r>
                      <a:endParaRPr sz="14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0"/>
                  </a:ext>
                </a:extLst>
              </a:tr>
              <a:tr h="1248526">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 Context for Learning</a:t>
                      </a: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1" u="none" strike="noStrike" cap="none" dirty="0">
                          <a:solidFill>
                            <a:schemeClr val="dk1"/>
                          </a:solidFill>
                          <a:latin typeface="Calibri"/>
                          <a:ea typeface="Calibri"/>
                          <a:cs typeface="Calibri"/>
                          <a:sym typeface="Calibri"/>
                        </a:rPr>
                        <a:t>The Paschal Mystery-</a:t>
                      </a:r>
                      <a:r>
                        <a:rPr lang="en-GB" sz="1100" u="none" strike="noStrike" cap="none" dirty="0">
                          <a:solidFill>
                            <a:schemeClr val="dk1"/>
                          </a:solidFill>
                          <a:latin typeface="Calibri"/>
                          <a:ea typeface="Calibri"/>
                          <a:cs typeface="Calibri"/>
                          <a:sym typeface="Calibri"/>
                        </a:rPr>
                        <a:t> This unit looks at the events of Holy Week that led to Jesus’ death and resurrection. This unit examines how Jesus’ death and resurrection result in human salvation and what that means for Catholics understanding of the afterlife.</a:t>
                      </a:r>
                      <a:r>
                        <a:rPr lang="en-GB" sz="1100" b="1" u="none" strike="noStrike" cap="none" dirty="0">
                          <a:solidFill>
                            <a:schemeClr val="dk1"/>
                          </a:solidFill>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latin typeface="Calibri"/>
                          <a:ea typeface="Calibri"/>
                          <a:cs typeface="Calibri"/>
                          <a:sym typeface="Calibri"/>
                        </a:rPr>
                        <a:t> </a:t>
                      </a:r>
                      <a:r>
                        <a:rPr lang="en-GB" sz="1100" b="1" u="none" strike="noStrike" cap="none" dirty="0">
                          <a:solidFill>
                            <a:schemeClr val="dk1"/>
                          </a:solidFill>
                          <a:latin typeface="Calibri"/>
                          <a:ea typeface="Calibri"/>
                          <a:cs typeface="Calibri"/>
                          <a:sym typeface="Calibri"/>
                        </a:rPr>
                        <a:t>The Birth of the Church –</a:t>
                      </a:r>
                      <a:r>
                        <a:rPr lang="en-GB" sz="1100" u="none" strike="noStrike" cap="none" dirty="0">
                          <a:solidFill>
                            <a:schemeClr val="dk1"/>
                          </a:solidFill>
                          <a:latin typeface="Calibri"/>
                          <a:ea typeface="Calibri"/>
                          <a:cs typeface="Calibri"/>
                          <a:sym typeface="Calibri"/>
                        </a:rPr>
                        <a:t>This unit continues to look at the </a:t>
                      </a:r>
                      <a:r>
                        <a:rPr lang="en-GB" sz="1100" u="none" strike="noStrike" cap="none" dirty="0" err="1">
                          <a:solidFill>
                            <a:schemeClr val="dk1"/>
                          </a:solidFill>
                          <a:latin typeface="Calibri"/>
                          <a:ea typeface="Calibri"/>
                          <a:cs typeface="Calibri"/>
                          <a:sym typeface="Calibri"/>
                        </a:rPr>
                        <a:t>the</a:t>
                      </a:r>
                      <a:r>
                        <a:rPr lang="en-GB" sz="1100" u="none" strike="noStrike" cap="none" dirty="0">
                          <a:solidFill>
                            <a:schemeClr val="dk1"/>
                          </a:solidFill>
                          <a:latin typeface="Calibri"/>
                          <a:ea typeface="Calibri"/>
                          <a:cs typeface="Calibri"/>
                          <a:sym typeface="Calibri"/>
                        </a:rPr>
                        <a:t> development of early Christianity and the roles of key disciples in the development of the Church.  It delves into the struggles of the early Church and how their decisions helped to shape modern Christianity.</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 </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1"/>
                  </a:ext>
                </a:extLst>
              </a:tr>
              <a:tr h="2236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100"/>
                        <a:buFont typeface="Arial"/>
                        <a:buNone/>
                      </a:pPr>
                      <a:r>
                        <a:rPr lang="en-GB" sz="1100" u="none" strike="noStrike" cap="none"/>
                        <a:t> </a:t>
                      </a:r>
                      <a:endParaRPr sz="11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2"/>
                  </a:ext>
                </a:extLst>
              </a:tr>
              <a:tr h="2236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Spring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100"/>
                        <a:buFont typeface="Arial"/>
                        <a:buNone/>
                      </a:pPr>
                      <a:r>
                        <a:rPr lang="en-GB" sz="1100" b="1" u="none" strike="noStrike" cap="none">
                          <a:solidFill>
                            <a:schemeClr val="lt1"/>
                          </a:solidFill>
                        </a:rPr>
                        <a:t>Spring 2</a:t>
                      </a:r>
                      <a:endParaRPr sz="11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3"/>
                  </a:ext>
                </a:extLst>
              </a:tr>
              <a:tr h="223377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 Context for Learning</a:t>
                      </a: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7000"/>
                        </a:lnSpc>
                        <a:spcBef>
                          <a:spcPts val="0"/>
                        </a:spcBef>
                        <a:spcAft>
                          <a:spcPts val="0"/>
                        </a:spcAft>
                        <a:buClr>
                          <a:srgbClr val="000000"/>
                        </a:buClr>
                        <a:buSzPts val="1100"/>
                        <a:buFont typeface="Arial"/>
                        <a:buNone/>
                      </a:pPr>
                      <a:r>
                        <a:rPr lang="en-GB" sz="1100" b="1" u="none" strike="noStrike" cap="none">
                          <a:solidFill>
                            <a:schemeClr val="dk1"/>
                          </a:solidFill>
                          <a:latin typeface="Calibri"/>
                          <a:ea typeface="Calibri"/>
                          <a:cs typeface="Calibri"/>
                          <a:sym typeface="Calibri"/>
                        </a:rPr>
                        <a:t> The Church in Britain-</a:t>
                      </a:r>
                      <a:r>
                        <a:rPr lang="en-GB" sz="1100" u="none" strike="noStrike" cap="none">
                          <a:solidFill>
                            <a:schemeClr val="dk1"/>
                          </a:solidFill>
                          <a:latin typeface="Calibri"/>
                          <a:ea typeface="Calibri"/>
                          <a:cs typeface="Calibri"/>
                          <a:sym typeface="Calibri"/>
                        </a:rPr>
                        <a:t> This unit looks at the development of the Church in Britain, through faith of the martyrs and the missionaries. It looks at the impact of the Reformation on the lives of Catholics within Britain. It looks at the changes that were brought about through the Second Vatican Council and how that has changed the Catholic in the world today.</a:t>
                      </a:r>
                      <a:endParaRPr sz="110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 </a:t>
                      </a:r>
                      <a:endParaRPr sz="110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7000"/>
                        </a:lnSpc>
                        <a:spcBef>
                          <a:spcPts val="0"/>
                        </a:spcBef>
                        <a:spcAft>
                          <a:spcPts val="0"/>
                        </a:spcAft>
                        <a:buClr>
                          <a:schemeClr val="dk1"/>
                        </a:buClr>
                        <a:buSzPts val="1100"/>
                        <a:buFont typeface="Arial"/>
                        <a:buNone/>
                      </a:pPr>
                      <a:r>
                        <a:rPr lang="en-GB" sz="1100" b="1" u="none" strike="noStrike" cap="none" dirty="0">
                          <a:solidFill>
                            <a:schemeClr val="dk1"/>
                          </a:solidFill>
                          <a:latin typeface="Calibri"/>
                          <a:ea typeface="Calibri"/>
                          <a:cs typeface="Calibri"/>
                          <a:sym typeface="Calibri"/>
                        </a:rPr>
                        <a:t>Worship-</a:t>
                      </a:r>
                      <a:r>
                        <a:rPr lang="en-GB" sz="1100" u="none" strike="noStrike" cap="none" dirty="0">
                          <a:solidFill>
                            <a:schemeClr val="dk1"/>
                          </a:solidFill>
                          <a:latin typeface="Calibri"/>
                          <a:ea typeface="Calibri"/>
                          <a:cs typeface="Calibri"/>
                          <a:sym typeface="Calibri"/>
                        </a:rPr>
                        <a:t> This unit looks at the importance of prayer in Christianity. It looks at types of prayers, how to pray, what the liturgical year consists of and how Catholics use popular forms of piety to enhance the liturgical life of the Church.</a:t>
                      </a:r>
                      <a:endParaRPr sz="1400" u="none" strike="noStrike" cap="none" dirty="0">
                        <a:solidFill>
                          <a:schemeClr val="dk1"/>
                        </a:solidFill>
                      </a:endParaRPr>
                    </a:p>
                    <a:p>
                      <a:pPr marL="0" marR="0" lvl="0" indent="0" algn="l" rtl="0">
                        <a:lnSpc>
                          <a:spcPct val="100000"/>
                        </a:lnSpc>
                        <a:spcBef>
                          <a:spcPts val="0"/>
                        </a:spcBef>
                        <a:spcAft>
                          <a:spcPts val="0"/>
                        </a:spcAft>
                        <a:buClr>
                          <a:schemeClr val="dk1"/>
                        </a:buClr>
                        <a:buSzPts val="1400"/>
                        <a:buFont typeface="Arial"/>
                        <a:buNone/>
                      </a:pPr>
                      <a:endParaRPr sz="1400" u="none" strike="noStrike" cap="none"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GB" sz="1100" b="1" u="none" strike="noStrike" cap="none" dirty="0">
                          <a:solidFill>
                            <a:schemeClr val="dk1"/>
                          </a:solidFill>
                          <a:latin typeface="Calibri"/>
                          <a:ea typeface="Calibri"/>
                          <a:cs typeface="Calibri"/>
                          <a:sym typeface="Calibri"/>
                        </a:rPr>
                        <a:t>The Mass</a:t>
                      </a:r>
                      <a:r>
                        <a:rPr lang="en-GB" sz="1100" u="none" strike="noStrike" cap="none" dirty="0">
                          <a:solidFill>
                            <a:schemeClr val="dk1"/>
                          </a:solidFill>
                          <a:latin typeface="Calibri"/>
                          <a:ea typeface="Calibri"/>
                          <a:cs typeface="Calibri"/>
                          <a:sym typeface="Calibri"/>
                        </a:rPr>
                        <a:t>- This unit looks at how Jesus is the bread of life and what that means for Christians today. This unit reflects on the meaning and importance of each of the parts the Mass and how they link to the theme of human salvation.</a:t>
                      </a:r>
                      <a:endParaRPr sz="1400" u="none" strike="noStrike" cap="none" dirty="0">
                        <a:solidFill>
                          <a:schemeClr val="dk1"/>
                        </a:solidFill>
                      </a:endParaRPr>
                    </a:p>
                    <a:p>
                      <a:pPr marL="0" marR="0" lvl="0" indent="0" algn="l" rtl="0">
                        <a:lnSpc>
                          <a:spcPct val="100000"/>
                        </a:lnSpc>
                        <a:spcBef>
                          <a:spcPts val="0"/>
                        </a:spcBef>
                        <a:spcAft>
                          <a:spcPts val="0"/>
                        </a:spcAft>
                        <a:buClr>
                          <a:srgbClr val="000000"/>
                        </a:buClr>
                        <a:buSzPts val="1100"/>
                        <a:buFont typeface="Arial"/>
                        <a:buNone/>
                      </a:pP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4"/>
                  </a:ext>
                </a:extLst>
              </a:tr>
              <a:tr h="2236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l" rtl="0">
                        <a:lnSpc>
                          <a:spcPct val="107000"/>
                        </a:lnSpc>
                        <a:spcBef>
                          <a:spcPts val="0"/>
                        </a:spcBef>
                        <a:spcAft>
                          <a:spcPts val="0"/>
                        </a:spcAft>
                        <a:buClr>
                          <a:srgbClr val="000000"/>
                        </a:buClr>
                        <a:buSzPts val="1300"/>
                        <a:buFont typeface="Arial"/>
                        <a:buNone/>
                      </a:pPr>
                      <a:r>
                        <a:rPr lang="en-GB" sz="1300" u="none" strike="noStrike" cap="none"/>
                        <a:t> </a:t>
                      </a:r>
                      <a:endParaRPr sz="1300" u="none" strike="noStrike" cap="none">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extLst>
                  <a:ext uri="{0D108BD9-81ED-4DB2-BD59-A6C34878D82A}">
                    <a16:rowId xmlns:a16="http://schemas.microsoft.com/office/drawing/2014/main" val="10005"/>
                  </a:ext>
                </a:extLst>
              </a:tr>
              <a:tr h="22362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a:solidFill>
                            <a:schemeClr val="lt1"/>
                          </a:solidFill>
                          <a:latin typeface="Arial"/>
                          <a:cs typeface="Arial"/>
                          <a:sym typeface="Arial"/>
                        </a:rPr>
                        <a:t> </a:t>
                      </a:r>
                      <a:endParaRPr sz="1200" b="1" i="0" u="none" strike="noStrike" cap="none">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lt1"/>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dirty="0">
                          <a:solidFill>
                            <a:schemeClr val="lt1"/>
                          </a:solidFill>
                        </a:rPr>
                        <a:t>Summer 1</a:t>
                      </a:r>
                      <a:endParaRPr sz="1400" b="1" u="none" strike="noStrike" cap="none" dirty="0">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tc>
                  <a:txBody>
                    <a:bodyPr/>
                    <a:lstStyle/>
                    <a:p>
                      <a:pPr marL="0" marR="0" lvl="0" indent="0" algn="ctr" rtl="0">
                        <a:lnSpc>
                          <a:spcPct val="107000"/>
                        </a:lnSpc>
                        <a:spcBef>
                          <a:spcPts val="0"/>
                        </a:spcBef>
                        <a:spcAft>
                          <a:spcPts val="0"/>
                        </a:spcAft>
                        <a:buClr>
                          <a:srgbClr val="000000"/>
                        </a:buClr>
                        <a:buSzPts val="1400"/>
                        <a:buFont typeface="Arial"/>
                        <a:buNone/>
                      </a:pPr>
                      <a:r>
                        <a:rPr lang="en-GB" sz="1400" b="1" u="none" strike="noStrike" cap="none">
                          <a:solidFill>
                            <a:schemeClr val="lt1"/>
                          </a:solidFill>
                        </a:rPr>
                        <a:t>Summer 2</a:t>
                      </a:r>
                      <a:endParaRPr sz="1400" b="1" u="none" strike="noStrike" cap="none">
                        <a:solidFill>
                          <a:schemeClr val="lt1"/>
                        </a:solidFill>
                        <a:latin typeface="Calibri"/>
                        <a:ea typeface="Calibri"/>
                        <a:cs typeface="Calibri"/>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0B703C"/>
                    </a:solidFill>
                  </a:tcPr>
                </a:tc>
                <a:extLst>
                  <a:ext uri="{0D108BD9-81ED-4DB2-BD59-A6C34878D82A}">
                    <a16:rowId xmlns:a16="http://schemas.microsoft.com/office/drawing/2014/main" val="10006"/>
                  </a:ext>
                </a:extLst>
              </a:tr>
              <a:tr h="2344995">
                <a:tc>
                  <a:txBody>
                    <a:bodyPr/>
                    <a:lstStyle/>
                    <a:p>
                      <a:pPr marL="0" marR="0" lvl="0" indent="0" algn="l" rtl="0">
                        <a:lnSpc>
                          <a:spcPct val="107000"/>
                        </a:lnSpc>
                        <a:spcBef>
                          <a:spcPts val="0"/>
                        </a:spcBef>
                        <a:spcAft>
                          <a:spcPts val="0"/>
                        </a:spcAft>
                        <a:buClr>
                          <a:srgbClr val="000000"/>
                        </a:buClr>
                        <a:buSzPts val="1400"/>
                        <a:buFont typeface="Arial"/>
                        <a:buNone/>
                      </a:pPr>
                      <a:r>
                        <a:rPr lang="en-GB" sz="1200" b="1" i="0" u="none" strike="noStrike" cap="none" dirty="0">
                          <a:solidFill>
                            <a:schemeClr val="lt1"/>
                          </a:solidFill>
                          <a:latin typeface="Arial"/>
                          <a:cs typeface="Arial"/>
                          <a:sym typeface="Arial"/>
                        </a:rPr>
                        <a:t>Focus/ Context for Learning</a:t>
                      </a:r>
                      <a:endParaRPr sz="1200" b="1" i="0" u="none" strike="noStrike" cap="none" dirty="0">
                        <a:solidFill>
                          <a:schemeClr val="lt1"/>
                        </a:solidFill>
                        <a:latin typeface="Arial"/>
                        <a:ea typeface="Calibri"/>
                        <a:cs typeface="Arial"/>
                        <a:sym typeface="Calibri"/>
                      </a:endParaRPr>
                    </a:p>
                  </a:txBody>
                  <a:tcPr marL="61600" marR="61600"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09E00"/>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Christian morality</a:t>
                      </a:r>
                      <a:r>
                        <a:rPr lang="en-GB" sz="1100" u="none" strike="noStrike" cap="none" dirty="0">
                          <a:solidFill>
                            <a:schemeClr val="dk1"/>
                          </a:solidFill>
                          <a:latin typeface="Calibri"/>
                          <a:ea typeface="Calibri"/>
                          <a:cs typeface="Calibri"/>
                          <a:sym typeface="Calibri"/>
                        </a:rPr>
                        <a:t>- This unit looks at what it means to be good and how to make moral decisions. This unit looks at the role of the conscience and how to inform it. It looks at Jesus’ teaching on the Golden rule, the ethical principle of Natural Law and Virtue Ethics. It examines the Catholic ethical stance on Abortion and War.</a:t>
                      </a:r>
                      <a:endParaRPr sz="1400" u="none" strike="noStrike" cap="none" dirty="0"/>
                    </a:p>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Catholic Social teaching</a:t>
                      </a:r>
                      <a:r>
                        <a:rPr lang="en-GB" sz="1100" u="none" strike="noStrike" cap="none" dirty="0">
                          <a:solidFill>
                            <a:schemeClr val="dk1"/>
                          </a:solidFill>
                          <a:latin typeface="Calibri"/>
                          <a:ea typeface="Calibri"/>
                          <a:cs typeface="Calibri"/>
                          <a:sym typeface="Calibri"/>
                        </a:rPr>
                        <a:t>- This unit looks at Catholic social teaching and how this is applied to the treatment of the poor, how it inspires Catholics to fight for justice and to stand up for Human Rights.</a:t>
                      </a:r>
                      <a:endParaRPr sz="1400" u="none" strike="noStrike" cap="none" dirty="0"/>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dirty="0">
                          <a:solidFill>
                            <a:schemeClr val="dk1"/>
                          </a:solidFill>
                          <a:latin typeface="Calibri"/>
                          <a:ea typeface="Calibri"/>
                          <a:cs typeface="Calibri"/>
                          <a:sym typeface="Calibri"/>
                        </a:rPr>
                        <a:t>Islamic Practices- </a:t>
                      </a:r>
                      <a:r>
                        <a:rPr lang="en-GB" sz="1100" u="none" strike="noStrike" cap="none" dirty="0">
                          <a:solidFill>
                            <a:schemeClr val="dk1"/>
                          </a:solidFill>
                          <a:latin typeface="Calibri"/>
                          <a:ea typeface="Calibri"/>
                          <a:cs typeface="Calibri"/>
                          <a:sym typeface="Calibri"/>
                        </a:rPr>
                        <a:t>This unit looks at the ten obligatory practices in Islam and in detail the importance of each of the five pillars. It examines what the concept of Jihad means and examines the important festivals within Islam and how they are celebrated.</a:t>
                      </a:r>
                      <a:endParaRPr sz="1100" u="none" strike="noStrike" cap="none" dirty="0">
                        <a:latin typeface="Calibri"/>
                        <a:ea typeface="Calibri"/>
                        <a:cs typeface="Calibri"/>
                        <a:sym typeface="Calibri"/>
                      </a:endParaRPr>
                    </a:p>
                  </a:txBody>
                  <a:tcPr marL="68575" marR="68575" marT="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DCDCDC"/>
                    </a:solidFill>
                  </a:tcPr>
                </a:tc>
                <a:extLst>
                  <a:ext uri="{0D108BD9-81ED-4DB2-BD59-A6C34878D82A}">
                    <a16:rowId xmlns:a16="http://schemas.microsoft.com/office/drawing/2014/main" val="10007"/>
                  </a:ext>
                </a:extLst>
              </a:tr>
            </a:tbl>
          </a:graphicData>
        </a:graphic>
      </p:graphicFrame>
      <p:sp>
        <p:nvSpPr>
          <p:cNvPr id="29" name="Google Shape;108;p14">
            <a:extLst>
              <a:ext uri="{FF2B5EF4-FFF2-40B4-BE49-F238E27FC236}">
                <a16:creationId xmlns:a16="http://schemas.microsoft.com/office/drawing/2014/main" id="{1E4C85C9-3BCA-4359-8D47-B0FED126CF41}"/>
              </a:ext>
            </a:extLst>
          </p:cNvPr>
          <p:cNvSpPr/>
          <p:nvPr/>
        </p:nvSpPr>
        <p:spPr>
          <a:xfrm>
            <a:off x="1" y="886977"/>
            <a:ext cx="6223000"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B703C"/>
                </a:solidFill>
                <a:latin typeface="Tahoma"/>
                <a:ea typeface="Tahoma"/>
                <a:cs typeface="Tahoma"/>
                <a:sym typeface="Tahoma"/>
              </a:rPr>
              <a:t>Head of Department: Ms L. Carter</a:t>
            </a:r>
            <a:endParaRPr sz="1800" b="0" i="0" u="none" strike="noStrike" cap="none">
              <a:solidFill>
                <a:schemeClr val="dk1"/>
              </a:solidFill>
              <a:latin typeface="Tahoma"/>
              <a:ea typeface="Tahoma"/>
              <a:cs typeface="Tahoma"/>
              <a:sym typeface="Tahoma"/>
            </a:endParaRPr>
          </a:p>
        </p:txBody>
      </p:sp>
      <p:sp>
        <p:nvSpPr>
          <p:cNvPr id="30" name="Google Shape;109;p14">
            <a:extLst>
              <a:ext uri="{FF2B5EF4-FFF2-40B4-BE49-F238E27FC236}">
                <a16:creationId xmlns:a16="http://schemas.microsoft.com/office/drawing/2014/main" id="{5F231CDA-48A3-4A4F-A8DB-76FF0D60DE51}"/>
              </a:ext>
            </a:extLst>
          </p:cNvPr>
          <p:cNvSpPr/>
          <p:nvPr/>
        </p:nvSpPr>
        <p:spPr>
          <a:xfrm>
            <a:off x="50408" y="865782"/>
            <a:ext cx="6368267" cy="369332"/>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r>
              <a:rPr lang="en-GB" sz="1800" b="1" i="0" u="none" strike="noStrike" cap="none">
                <a:solidFill>
                  <a:srgbClr val="AFABAB"/>
                </a:solidFill>
                <a:latin typeface="Tahoma"/>
                <a:ea typeface="Tahoma"/>
                <a:cs typeface="Tahoma"/>
                <a:sym typeface="Tahoma"/>
              </a:rPr>
              <a:t>Year 8</a:t>
            </a:r>
            <a:endParaRPr sz="1800" b="0" i="0" u="none" strike="noStrike" cap="none">
              <a:solidFill>
                <a:srgbClr val="AFABAB"/>
              </a:solidFill>
              <a:latin typeface="Tahoma"/>
              <a:ea typeface="Tahoma"/>
              <a:cs typeface="Tahoma"/>
              <a:sym typeface="Tahoma"/>
            </a:endParaRPr>
          </a:p>
        </p:txBody>
      </p:sp>
    </p:spTree>
    <p:extLst>
      <p:ext uri="{BB962C8B-B14F-4D97-AF65-F5344CB8AC3E}">
        <p14:creationId xmlns:p14="http://schemas.microsoft.com/office/powerpoint/2010/main" val="807529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7">
            <a:extLst>
              <a:ext uri="{FF2B5EF4-FFF2-40B4-BE49-F238E27FC236}">
                <a16:creationId xmlns:a16="http://schemas.microsoft.com/office/drawing/2014/main" id="{C89CF05C-E5BF-4ACD-A29F-8704C9892AC3}"/>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ight Triangle 20">
            <a:extLst>
              <a:ext uri="{FF2B5EF4-FFF2-40B4-BE49-F238E27FC236}">
                <a16:creationId xmlns:a16="http://schemas.microsoft.com/office/drawing/2014/main" id="{0DDA737A-B8E3-48FB-BD0D-776A85085BE4}"/>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2" name="Right Triangle 21">
            <a:extLst>
              <a:ext uri="{FF2B5EF4-FFF2-40B4-BE49-F238E27FC236}">
                <a16:creationId xmlns:a16="http://schemas.microsoft.com/office/drawing/2014/main" id="{C2A03D83-DE53-4719-8177-1C5631C0871F}"/>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3" name="Right Triangle 22">
            <a:extLst>
              <a:ext uri="{FF2B5EF4-FFF2-40B4-BE49-F238E27FC236}">
                <a16:creationId xmlns:a16="http://schemas.microsoft.com/office/drawing/2014/main" id="{01C574CB-8AEC-4EBA-BE65-C18CC845CD56}"/>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4" name="Picture 23">
            <a:extLst>
              <a:ext uri="{FF2B5EF4-FFF2-40B4-BE49-F238E27FC236}">
                <a16:creationId xmlns:a16="http://schemas.microsoft.com/office/drawing/2014/main" id="{99411C57-F4E7-4137-8A42-5C3637EF69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5" name="TextBox 24">
            <a:extLst>
              <a:ext uri="{FF2B5EF4-FFF2-40B4-BE49-F238E27FC236}">
                <a16:creationId xmlns:a16="http://schemas.microsoft.com/office/drawing/2014/main" id="{97155C4E-DA15-4ABF-8083-49AEC60A310A}"/>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26" name="TextBox 25">
            <a:extLst>
              <a:ext uri="{FF2B5EF4-FFF2-40B4-BE49-F238E27FC236}">
                <a16:creationId xmlns:a16="http://schemas.microsoft.com/office/drawing/2014/main" id="{5B534219-CFBD-4922-AA81-998027C44C63}"/>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16</a:t>
            </a:r>
          </a:p>
        </p:txBody>
      </p:sp>
      <p:graphicFrame>
        <p:nvGraphicFramePr>
          <p:cNvPr id="28" name="Table 27">
            <a:extLst>
              <a:ext uri="{FF2B5EF4-FFF2-40B4-BE49-F238E27FC236}">
                <a16:creationId xmlns:a16="http://schemas.microsoft.com/office/drawing/2014/main" id="{5CF16F19-0953-459E-9351-3E4C0F67ED8A}"/>
              </a:ext>
            </a:extLst>
          </p:cNvPr>
          <p:cNvGraphicFramePr>
            <a:graphicFrameLocks noGrp="1"/>
          </p:cNvGraphicFramePr>
          <p:nvPr>
            <p:extLst>
              <p:ext uri="{D42A27DB-BD31-4B8C-83A1-F6EECF244321}">
                <p14:modId xmlns:p14="http://schemas.microsoft.com/office/powerpoint/2010/main" val="1574590978"/>
              </p:ext>
            </p:extLst>
          </p:nvPr>
        </p:nvGraphicFramePr>
        <p:xfrm>
          <a:off x="50408" y="2704769"/>
          <a:ext cx="6632483" cy="5665626"/>
        </p:xfrm>
        <a:graphic>
          <a:graphicData uri="http://schemas.openxmlformats.org/drawingml/2006/table">
            <a:tbl>
              <a:tblPr firstRow="1" firstCol="1" bandRow="1">
                <a:tableStyleId>{93296810-A885-4BE3-A3E7-6D5BEEA58F35}</a:tableStyleId>
              </a:tblPr>
              <a:tblGrid>
                <a:gridCol w="1279045">
                  <a:extLst>
                    <a:ext uri="{9D8B030D-6E8A-4147-A177-3AD203B41FA5}">
                      <a16:colId xmlns:a16="http://schemas.microsoft.com/office/drawing/2014/main" val="2097148774"/>
                    </a:ext>
                  </a:extLst>
                </a:gridCol>
                <a:gridCol w="2676559">
                  <a:extLst>
                    <a:ext uri="{9D8B030D-6E8A-4147-A177-3AD203B41FA5}">
                      <a16:colId xmlns:a16="http://schemas.microsoft.com/office/drawing/2014/main" val="3371517100"/>
                    </a:ext>
                  </a:extLst>
                </a:gridCol>
                <a:gridCol w="2676879">
                  <a:extLst>
                    <a:ext uri="{9D8B030D-6E8A-4147-A177-3AD203B41FA5}">
                      <a16:colId xmlns:a16="http://schemas.microsoft.com/office/drawing/2014/main" val="3779704346"/>
                    </a:ext>
                  </a:extLst>
                </a:gridCol>
              </a:tblGrid>
              <a:tr h="295456">
                <a:tc>
                  <a:txBody>
                    <a:bodyPr/>
                    <a:lstStyle/>
                    <a:p>
                      <a:pPr algn="l">
                        <a:lnSpc>
                          <a:spcPct val="107000"/>
                        </a:lnSpc>
                        <a:spcAft>
                          <a:spcPts val="0"/>
                        </a:spcAft>
                      </a:pPr>
                      <a:r>
                        <a:rPr lang="en-GB" sz="1400" dirty="0">
                          <a:effectLst/>
                        </a:rPr>
                        <a:t>Year 11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dirty="0">
                          <a:effectLst/>
                        </a:rPr>
                        <a:t>Autumn 1</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dirty="0">
                          <a:effectLst/>
                        </a:rPr>
                        <a:t>Autumn 2</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857592802"/>
                  </a:ext>
                </a:extLst>
              </a:tr>
              <a:tr h="1485882">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1B. Organism </a:t>
                      </a:r>
                    </a:p>
                    <a:p>
                      <a:r>
                        <a:rPr lang="en-GB" sz="1200" kern="1200" dirty="0">
                          <a:solidFill>
                            <a:schemeClr val="tx1"/>
                          </a:solidFill>
                          <a:effectLst/>
                          <a:latin typeface="+mn-lt"/>
                          <a:ea typeface="+mn-ea"/>
                          <a:cs typeface="+mn-cs"/>
                        </a:rPr>
                        <a:t>Breathing</a:t>
                      </a:r>
                      <a:r>
                        <a:rPr lang="en-GB" sz="1200" kern="1200" baseline="0" dirty="0">
                          <a:solidFill>
                            <a:schemeClr val="tx1"/>
                          </a:solidFill>
                          <a:effectLst/>
                          <a:latin typeface="+mn-lt"/>
                          <a:ea typeface="+mn-ea"/>
                          <a:cs typeface="+mn-cs"/>
                        </a:rPr>
                        <a:t> and </a:t>
                      </a:r>
                      <a:r>
                        <a:rPr lang="en-GB" sz="1200" kern="1200" dirty="0">
                          <a:solidFill>
                            <a:schemeClr val="tx1"/>
                          </a:solidFill>
                          <a:effectLst/>
                          <a:latin typeface="+mn-lt"/>
                          <a:ea typeface="+mn-ea"/>
                          <a:cs typeface="+mn-cs"/>
                        </a:rPr>
                        <a:t>Digestion </a:t>
                      </a:r>
                    </a:p>
                    <a:p>
                      <a:endParaRPr lang="en-GB" sz="1200" dirty="0">
                        <a:solidFill>
                          <a:schemeClr val="tx1"/>
                        </a:solidFill>
                        <a:effectLst/>
                        <a:latin typeface="+mn-lt"/>
                        <a:ea typeface="Calibri" panose="020F0502020204030204" pitchFamily="34" charset="0"/>
                        <a:cs typeface="Calibri" panose="020F0502020204030204" pitchFamily="34" charset="0"/>
                      </a:endParaRPr>
                    </a:p>
                    <a:p>
                      <a:r>
                        <a:rPr lang="en-GB" sz="1200" b="1" u="sng" kern="1200" dirty="0">
                          <a:solidFill>
                            <a:schemeClr val="tx1"/>
                          </a:solidFill>
                          <a:effectLst/>
                          <a:latin typeface="+mn-lt"/>
                          <a:ea typeface="+mn-ea"/>
                          <a:cs typeface="+mn-cs"/>
                        </a:rPr>
                        <a:t>2P. Energy</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Work &amp; Heating And Cooing</a:t>
                      </a: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3C. Matter</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Periodic</a:t>
                      </a:r>
                      <a:r>
                        <a:rPr lang="en-GB" sz="1200" kern="1200" baseline="0" dirty="0">
                          <a:solidFill>
                            <a:schemeClr val="tx1"/>
                          </a:solidFill>
                          <a:effectLst/>
                          <a:latin typeface="+mn-lt"/>
                          <a:ea typeface="+mn-ea"/>
                          <a:cs typeface="+mn-cs"/>
                        </a:rPr>
                        <a:t> Table and Elements </a:t>
                      </a:r>
                      <a:endParaRPr lang="en-GB" sz="1200" kern="1200" dirty="0">
                        <a:solidFill>
                          <a:schemeClr val="tx1"/>
                        </a:solidFill>
                        <a:effectLst/>
                        <a:latin typeface="+mn-lt"/>
                        <a:ea typeface="+mn-ea"/>
                        <a:cs typeface="+mn-cs"/>
                      </a:endParaRPr>
                    </a:p>
                    <a:p>
                      <a:endParaRPr lang="en-GB" sz="1200" dirty="0">
                        <a:solidFill>
                          <a:schemeClr val="tx1"/>
                        </a:solidFill>
                        <a:effectLst/>
                        <a:latin typeface="+mn-lt"/>
                        <a:ea typeface="Calibri" panose="020F0502020204030204" pitchFamily="34" charset="0"/>
                        <a:cs typeface="Calibri" panose="020F0502020204030204" pitchFamily="34" charset="0"/>
                      </a:endParaRPr>
                    </a:p>
                    <a:p>
                      <a:r>
                        <a:rPr lang="en-GB" sz="1200" b="1" u="sng" kern="1200" dirty="0">
                          <a:solidFill>
                            <a:schemeClr val="tx1"/>
                          </a:solidFill>
                          <a:effectLst/>
                          <a:latin typeface="+mn-lt"/>
                          <a:ea typeface="+mn-ea"/>
                          <a:cs typeface="+mn-cs"/>
                        </a:rPr>
                        <a:t>4B. Ecosystem</a:t>
                      </a:r>
                    </a:p>
                    <a:p>
                      <a:r>
                        <a:rPr lang="en-GB" sz="1200" kern="1200" dirty="0">
                          <a:solidFill>
                            <a:schemeClr val="tx1"/>
                          </a:solidFill>
                          <a:effectLst/>
                          <a:latin typeface="+mn-lt"/>
                          <a:ea typeface="+mn-ea"/>
                          <a:cs typeface="+mn-cs"/>
                        </a:rPr>
                        <a:t>Respirations</a:t>
                      </a:r>
                      <a:r>
                        <a:rPr lang="en-GB" sz="1200" kern="1200" baseline="0" dirty="0">
                          <a:solidFill>
                            <a:schemeClr val="tx1"/>
                          </a:solidFill>
                          <a:effectLst/>
                          <a:latin typeface="+mn-lt"/>
                          <a:ea typeface="+mn-ea"/>
                          <a:cs typeface="+mn-cs"/>
                        </a:rPr>
                        <a:t>  and Photosynthesis </a:t>
                      </a:r>
                      <a:endParaRPr lang="en-GB" sz="1200" kern="1200" dirty="0">
                        <a:solidFill>
                          <a:schemeClr val="tx1"/>
                        </a:solidFill>
                        <a:effectLst/>
                        <a:latin typeface="+mn-lt"/>
                        <a:ea typeface="+mn-ea"/>
                        <a:cs typeface="+mn-cs"/>
                      </a:endParaRP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extLst>
                  <a:ext uri="{0D108BD9-81ED-4DB2-BD59-A6C34878D82A}">
                    <a16:rowId xmlns:a16="http://schemas.microsoft.com/office/drawing/2014/main" val="221793663"/>
                  </a:ext>
                </a:extLst>
              </a:tr>
              <a:tr h="295456">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3506830711"/>
                  </a:ext>
                </a:extLst>
              </a:tr>
              <a:tr h="295456">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rPr>
                        <a:t>Spring 1</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rPr>
                        <a:t>Spring 2</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406683572"/>
                  </a:ext>
                </a:extLst>
              </a:tr>
              <a:tr h="1663055">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5P.</a:t>
                      </a:r>
                      <a:r>
                        <a:rPr lang="en-GB" sz="1200" b="1" u="sng" kern="1200" baseline="0" dirty="0">
                          <a:solidFill>
                            <a:schemeClr val="tx1"/>
                          </a:solidFill>
                          <a:effectLst/>
                          <a:latin typeface="+mn-lt"/>
                          <a:ea typeface="+mn-ea"/>
                          <a:cs typeface="+mn-cs"/>
                        </a:rPr>
                        <a:t> </a:t>
                      </a:r>
                      <a:r>
                        <a:rPr lang="en-GB" sz="1200" b="1" u="sng" kern="1200" dirty="0">
                          <a:solidFill>
                            <a:schemeClr val="tx1"/>
                          </a:solidFill>
                          <a:effectLst/>
                          <a:latin typeface="+mn-lt"/>
                          <a:ea typeface="+mn-ea"/>
                          <a:cs typeface="+mn-cs"/>
                        </a:rPr>
                        <a:t>Forces</a:t>
                      </a:r>
                      <a:r>
                        <a:rPr lang="en-GB" sz="1200" b="1" u="sng" kern="1200" baseline="0" dirty="0">
                          <a:solidFill>
                            <a:schemeClr val="tx1"/>
                          </a:solidFill>
                          <a:effectLst/>
                          <a:latin typeface="+mn-lt"/>
                          <a:ea typeface="+mn-ea"/>
                          <a:cs typeface="+mn-cs"/>
                        </a:rPr>
                        <a:t> </a:t>
                      </a:r>
                      <a:endParaRPr lang="en-GB" sz="1200" b="1"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Contact</a:t>
                      </a:r>
                      <a:r>
                        <a:rPr lang="en-GB" sz="1200" kern="1200" baseline="0" dirty="0">
                          <a:solidFill>
                            <a:schemeClr val="tx1"/>
                          </a:solidFill>
                          <a:effectLst/>
                          <a:latin typeface="+mn-lt"/>
                          <a:ea typeface="+mn-ea"/>
                          <a:cs typeface="+mn-cs"/>
                        </a:rPr>
                        <a:t> Forces and Pressure </a:t>
                      </a:r>
                      <a:endParaRPr lang="en-GB" sz="1200" kern="1200" dirty="0">
                        <a:solidFill>
                          <a:schemeClr val="tx1"/>
                        </a:solidFill>
                        <a:effectLst/>
                        <a:latin typeface="+mn-lt"/>
                        <a:ea typeface="+mn-ea"/>
                        <a:cs typeface="+mn-cs"/>
                      </a:endParaRPr>
                    </a:p>
                    <a:p>
                      <a:endParaRPr lang="en-GB" sz="1200" dirty="0">
                        <a:solidFill>
                          <a:schemeClr val="tx1"/>
                        </a:solidFill>
                        <a:effectLst/>
                        <a:latin typeface="+mn-lt"/>
                        <a:ea typeface="Calibri" panose="020F0502020204030204" pitchFamily="34" charset="0"/>
                        <a:cs typeface="Calibri" panose="020F0502020204030204" pitchFamily="34" charset="0"/>
                      </a:endParaRPr>
                    </a:p>
                    <a:p>
                      <a:r>
                        <a:rPr lang="en-GB" sz="1200" b="1" i="0" u="sng" kern="1200" dirty="0">
                          <a:solidFill>
                            <a:schemeClr val="tx1"/>
                          </a:solidFill>
                          <a:effectLst/>
                          <a:latin typeface="+mn-lt"/>
                          <a:ea typeface="+mn-ea"/>
                          <a:cs typeface="+mn-cs"/>
                        </a:rPr>
                        <a:t>6C. Earth</a:t>
                      </a:r>
                      <a:r>
                        <a:rPr lang="en-GB" sz="1200" b="1" i="0" u="sng" kern="1200" baseline="0" dirty="0">
                          <a:solidFill>
                            <a:schemeClr val="tx1"/>
                          </a:solidFill>
                          <a:effectLst/>
                          <a:latin typeface="+mn-lt"/>
                          <a:ea typeface="+mn-ea"/>
                          <a:cs typeface="+mn-cs"/>
                        </a:rPr>
                        <a:t> </a:t>
                      </a:r>
                      <a:endParaRPr lang="en-GB" sz="1200" b="1" i="0"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Climate</a:t>
                      </a:r>
                      <a:r>
                        <a:rPr lang="en-GB" sz="1200" kern="1200" baseline="0" dirty="0">
                          <a:solidFill>
                            <a:schemeClr val="tx1"/>
                          </a:solidFill>
                          <a:effectLst/>
                          <a:latin typeface="+mn-lt"/>
                          <a:ea typeface="+mn-ea"/>
                          <a:cs typeface="+mn-cs"/>
                        </a:rPr>
                        <a:t> and Earth Resources </a:t>
                      </a:r>
                      <a:r>
                        <a:rPr lang="en-GB" sz="1200" kern="1200" dirty="0">
                          <a:solidFill>
                            <a:schemeClr val="tx1"/>
                          </a:solidFill>
                          <a:effectLst/>
                          <a:latin typeface="+mn-lt"/>
                          <a:ea typeface="+mn-ea"/>
                          <a:cs typeface="+mn-cs"/>
                        </a:rPr>
                        <a:t>	</a:t>
                      </a: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endParaRPr lang="en-GB" sz="1200" b="1" i="0" u="sng" kern="1200" dirty="0">
                        <a:solidFill>
                          <a:schemeClr val="tx1"/>
                        </a:solidFill>
                        <a:effectLst/>
                        <a:latin typeface="+mn-lt"/>
                        <a:ea typeface="+mn-ea"/>
                        <a:cs typeface="+mn-cs"/>
                      </a:endParaRPr>
                    </a:p>
                    <a:p>
                      <a:r>
                        <a:rPr lang="en-GB" sz="1200" b="1" i="0" u="sng" kern="1200" dirty="0">
                          <a:solidFill>
                            <a:schemeClr val="tx1"/>
                          </a:solidFill>
                          <a:effectLst/>
                          <a:latin typeface="+mn-lt"/>
                          <a:ea typeface="+mn-ea"/>
                          <a:cs typeface="+mn-cs"/>
                        </a:rPr>
                        <a:t>7B. Genes</a:t>
                      </a:r>
                      <a:r>
                        <a:rPr lang="en-GB" sz="1200" b="1" i="0" u="sng" kern="1200" baseline="0" dirty="0">
                          <a:solidFill>
                            <a:schemeClr val="tx1"/>
                          </a:solidFill>
                          <a:effectLst/>
                          <a:latin typeface="+mn-lt"/>
                          <a:ea typeface="+mn-ea"/>
                          <a:cs typeface="+mn-cs"/>
                        </a:rPr>
                        <a:t> </a:t>
                      </a:r>
                      <a:endParaRPr lang="en-GB" sz="1200" b="1" i="0"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Evolution</a:t>
                      </a:r>
                      <a:r>
                        <a:rPr lang="en-GB" sz="1200" kern="1200" baseline="0" dirty="0">
                          <a:solidFill>
                            <a:schemeClr val="tx1"/>
                          </a:solidFill>
                          <a:effectLst/>
                          <a:latin typeface="+mn-lt"/>
                          <a:ea typeface="+mn-ea"/>
                          <a:cs typeface="+mn-cs"/>
                        </a:rPr>
                        <a:t> and Inheritance </a:t>
                      </a:r>
                    </a:p>
                    <a:p>
                      <a:endParaRPr lang="en-GB" sz="1200" kern="1200" baseline="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8P. Waves</a:t>
                      </a:r>
                      <a:r>
                        <a:rPr lang="en-GB" sz="1200" b="1" u="sng" kern="1200" baseline="0" dirty="0">
                          <a:solidFill>
                            <a:schemeClr val="tx1"/>
                          </a:solidFill>
                          <a:effectLst/>
                          <a:latin typeface="+mn-lt"/>
                          <a:ea typeface="+mn-ea"/>
                          <a:cs typeface="+mn-cs"/>
                        </a:rPr>
                        <a:t> </a:t>
                      </a:r>
                      <a:endParaRPr lang="en-GB" sz="1200" b="1" u="sng" kern="1200" dirty="0">
                        <a:solidFill>
                          <a:schemeClr val="tx1"/>
                        </a:solidFill>
                        <a:effectLst/>
                        <a:latin typeface="+mn-lt"/>
                        <a:ea typeface="+mn-ea"/>
                        <a:cs typeface="+mn-cs"/>
                      </a:endParaRPr>
                    </a:p>
                    <a:p>
                      <a:r>
                        <a:rPr lang="en-GB" sz="1200" kern="1200" baseline="0" dirty="0">
                          <a:solidFill>
                            <a:schemeClr val="tx1"/>
                          </a:solidFill>
                          <a:effectLst/>
                          <a:latin typeface="+mn-lt"/>
                          <a:ea typeface="+mn-ea"/>
                          <a:cs typeface="+mn-cs"/>
                        </a:rPr>
                        <a:t>Wave Effects and Wave Properties </a:t>
                      </a:r>
                    </a:p>
                    <a:p>
                      <a:endParaRPr lang="en-GB" sz="1200" kern="1200" dirty="0">
                        <a:solidFill>
                          <a:schemeClr val="tx1"/>
                        </a:solidFill>
                        <a:effectLst/>
                        <a:latin typeface="+mn-lt"/>
                        <a:ea typeface="+mn-ea"/>
                        <a:cs typeface="+mn-cs"/>
                      </a:endParaRPr>
                    </a:p>
                  </a:txBody>
                  <a:tcPr marL="68580" marR="68580" marT="0" marB="0">
                    <a:solidFill>
                      <a:srgbClr val="DCDCDC"/>
                    </a:solidFill>
                  </a:tcPr>
                </a:tc>
                <a:extLst>
                  <a:ext uri="{0D108BD9-81ED-4DB2-BD59-A6C34878D82A}">
                    <a16:rowId xmlns:a16="http://schemas.microsoft.com/office/drawing/2014/main" val="2023670594"/>
                  </a:ext>
                </a:extLst>
              </a:tr>
              <a:tr h="295456">
                <a:tc>
                  <a:txBody>
                    <a:bodyPr/>
                    <a:lstStyle/>
                    <a:p>
                      <a:pPr algn="l">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l">
                        <a:lnSpc>
                          <a:spcPct val="107000"/>
                        </a:lnSpc>
                        <a:spcAft>
                          <a:spcPts val="0"/>
                        </a:spcAft>
                      </a:pPr>
                      <a:r>
                        <a:rPr lang="en-GB" sz="1300" dirty="0">
                          <a:effectLst/>
                        </a:rPr>
                        <a:t> </a:t>
                      </a:r>
                      <a:endParaRPr lang="en-GB" sz="13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extLst>
                  <a:ext uri="{0D108BD9-81ED-4DB2-BD59-A6C34878D82A}">
                    <a16:rowId xmlns:a16="http://schemas.microsoft.com/office/drawing/2014/main" val="169728120"/>
                  </a:ext>
                </a:extLst>
              </a:tr>
              <a:tr h="295456">
                <a:tc>
                  <a:txBody>
                    <a:bodyPr/>
                    <a:lstStyle/>
                    <a:p>
                      <a:pPr algn="l">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chemeClr val="bg1"/>
                    </a:solidFill>
                  </a:tcPr>
                </a:tc>
                <a:tc>
                  <a:txBody>
                    <a:bodyPr/>
                    <a:lstStyle/>
                    <a:p>
                      <a:pPr algn="ctr">
                        <a:lnSpc>
                          <a:spcPct val="107000"/>
                        </a:lnSpc>
                        <a:spcAft>
                          <a:spcPts val="0"/>
                        </a:spcAft>
                      </a:pPr>
                      <a:r>
                        <a:rPr lang="en-GB" sz="1400" b="1" dirty="0">
                          <a:solidFill>
                            <a:schemeClr val="bg1"/>
                          </a:solidFill>
                          <a:effectLst/>
                        </a:rPr>
                        <a:t>Summer 1</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tc>
                  <a:txBody>
                    <a:bodyPr/>
                    <a:lstStyle/>
                    <a:p>
                      <a:pPr algn="ctr">
                        <a:lnSpc>
                          <a:spcPct val="107000"/>
                        </a:lnSpc>
                        <a:spcAft>
                          <a:spcPts val="0"/>
                        </a:spcAft>
                      </a:pPr>
                      <a:r>
                        <a:rPr lang="en-GB" sz="1400" b="1" dirty="0">
                          <a:solidFill>
                            <a:schemeClr val="bg1"/>
                          </a:solidFill>
                          <a:effectLst/>
                        </a:rPr>
                        <a:t>Summer 2</a:t>
                      </a:r>
                      <a:endParaRPr lang="en-GB" sz="14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0B703C"/>
                    </a:solidFill>
                  </a:tcPr>
                </a:tc>
                <a:extLst>
                  <a:ext uri="{0D108BD9-81ED-4DB2-BD59-A6C34878D82A}">
                    <a16:rowId xmlns:a16="http://schemas.microsoft.com/office/drawing/2014/main" val="1916119258"/>
                  </a:ext>
                </a:extLst>
              </a:tr>
              <a:tr h="1039409">
                <a:tc>
                  <a:txBody>
                    <a:bodyPr/>
                    <a:lstStyle/>
                    <a:p>
                      <a:pPr algn="l">
                        <a:lnSpc>
                          <a:spcPct val="107000"/>
                        </a:lnSpc>
                        <a:spcAft>
                          <a:spcPts val="0"/>
                        </a:spcAft>
                      </a:pPr>
                      <a:r>
                        <a:rPr lang="en-GB" sz="1400" dirty="0">
                          <a:effectLst/>
                        </a:rPr>
                        <a:t>Focus/Context for Learning</a:t>
                      </a:r>
                      <a:endParaRPr lang="en-GB" sz="1400" dirty="0">
                        <a:effectLst/>
                        <a:latin typeface="Calibri" panose="020F0502020204030204" pitchFamily="34" charset="0"/>
                        <a:ea typeface="Calibri" panose="020F0502020204030204" pitchFamily="34" charset="0"/>
                        <a:cs typeface="Calibri" panose="020F0502020204030204" pitchFamily="34" charset="0"/>
                      </a:endParaRPr>
                    </a:p>
                  </a:txBody>
                  <a:tcPr marL="61597" marR="61597" marT="0" marB="0">
                    <a:solidFill>
                      <a:srgbClr val="D09E00"/>
                    </a:solidFill>
                  </a:tcPr>
                </a:tc>
                <a:tc>
                  <a:txBody>
                    <a:bodyPr/>
                    <a:lstStyle/>
                    <a:p>
                      <a:endParaRPr lang="en-GB" sz="1200" kern="1200" baseline="0" dirty="0">
                        <a:solidFill>
                          <a:schemeClr val="tx1"/>
                        </a:solidFill>
                        <a:effectLst/>
                        <a:latin typeface="+mn-lt"/>
                        <a:ea typeface="+mn-ea"/>
                        <a:cs typeface="+mn-cs"/>
                      </a:endParaRPr>
                    </a:p>
                    <a:p>
                      <a:r>
                        <a:rPr lang="en-GB" sz="1200" b="1" u="sng" kern="1200" baseline="0" dirty="0">
                          <a:solidFill>
                            <a:schemeClr val="tx1"/>
                          </a:solidFill>
                          <a:effectLst/>
                          <a:latin typeface="+mn-lt"/>
                          <a:ea typeface="+mn-ea"/>
                          <a:cs typeface="+mn-cs"/>
                        </a:rPr>
                        <a:t>9C. Reactions </a:t>
                      </a:r>
                    </a:p>
                    <a:p>
                      <a:r>
                        <a:rPr lang="en-GB" sz="1200" u="none" kern="1200" baseline="0" dirty="0">
                          <a:solidFill>
                            <a:schemeClr val="tx1"/>
                          </a:solidFill>
                          <a:effectLst/>
                          <a:latin typeface="+mn-lt"/>
                          <a:ea typeface="+mn-ea"/>
                          <a:cs typeface="+mn-cs"/>
                        </a:rPr>
                        <a:t>Chemical Energy and Types of Reactions </a:t>
                      </a:r>
                    </a:p>
                    <a:p>
                      <a:endParaRPr lang="en-GB" sz="1200" kern="1200" dirty="0">
                        <a:solidFill>
                          <a:schemeClr val="tx1"/>
                        </a:solidFill>
                        <a:effectLst/>
                        <a:latin typeface="+mn-lt"/>
                        <a:ea typeface="+mn-ea"/>
                        <a:cs typeface="+mn-cs"/>
                      </a:endParaRPr>
                    </a:p>
                    <a:p>
                      <a:endParaRPr lang="en-GB" sz="1200" dirty="0">
                        <a:solidFill>
                          <a:schemeClr val="tx1"/>
                        </a:solidFill>
                        <a:effectLst/>
                        <a:latin typeface="+mn-lt"/>
                        <a:ea typeface="Calibri" panose="020F0502020204030204" pitchFamily="34" charset="0"/>
                        <a:cs typeface="Calibri" panose="020F0502020204030204" pitchFamily="34" charset="0"/>
                      </a:endParaRPr>
                    </a:p>
                  </a:txBody>
                  <a:tcPr marL="68580" marR="68580" marT="0" marB="0">
                    <a:solidFill>
                      <a:srgbClr val="DCDCDC"/>
                    </a:solidFill>
                  </a:tcPr>
                </a:tc>
                <a:tc>
                  <a:txBody>
                    <a:bodyPr/>
                    <a:lstStyle/>
                    <a:p>
                      <a:endParaRPr lang="en-GB" sz="1200" b="1" u="sng"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10P.</a:t>
                      </a:r>
                      <a:r>
                        <a:rPr lang="en-GB" sz="1200" b="1" u="sng" kern="1200" baseline="0" dirty="0">
                          <a:solidFill>
                            <a:schemeClr val="tx1"/>
                          </a:solidFill>
                          <a:effectLst/>
                          <a:latin typeface="+mn-lt"/>
                          <a:ea typeface="+mn-ea"/>
                          <a:cs typeface="+mn-cs"/>
                        </a:rPr>
                        <a:t> </a:t>
                      </a:r>
                      <a:r>
                        <a:rPr lang="en-GB" sz="1200" b="1" u="sng" kern="1200" dirty="0">
                          <a:solidFill>
                            <a:schemeClr val="tx1"/>
                          </a:solidFill>
                          <a:effectLst/>
                          <a:latin typeface="+mn-lt"/>
                          <a:ea typeface="+mn-ea"/>
                          <a:cs typeface="+mn-cs"/>
                        </a:rPr>
                        <a:t>Electromagnets</a:t>
                      </a:r>
                    </a:p>
                    <a:p>
                      <a:r>
                        <a:rPr lang="en-GB" sz="1200" kern="1200" dirty="0">
                          <a:solidFill>
                            <a:schemeClr val="tx1"/>
                          </a:solidFill>
                          <a:effectLst/>
                          <a:latin typeface="+mn-lt"/>
                          <a:ea typeface="+mn-ea"/>
                          <a:cs typeface="+mn-cs"/>
                        </a:rPr>
                        <a:t>Magnetism</a:t>
                      </a:r>
                      <a:r>
                        <a:rPr lang="en-GB" sz="1200" kern="1200" baseline="0" dirty="0">
                          <a:solidFill>
                            <a:schemeClr val="tx1"/>
                          </a:solidFill>
                          <a:effectLst/>
                          <a:latin typeface="+mn-lt"/>
                          <a:ea typeface="+mn-ea"/>
                          <a:cs typeface="+mn-cs"/>
                        </a:rPr>
                        <a:t> and Electromagnetism </a:t>
                      </a:r>
                      <a:endParaRPr lang="en-GB" sz="1200" kern="1200" dirty="0">
                        <a:solidFill>
                          <a:schemeClr val="tx1"/>
                        </a:solidFill>
                        <a:effectLst/>
                        <a:latin typeface="+mn-lt"/>
                        <a:ea typeface="+mn-ea"/>
                        <a:cs typeface="+mn-cs"/>
                      </a:endParaRPr>
                    </a:p>
                  </a:txBody>
                  <a:tcPr marL="68580" marR="68580" marT="0" marB="0">
                    <a:solidFill>
                      <a:srgbClr val="DCDCDC"/>
                    </a:solidFill>
                  </a:tcPr>
                </a:tc>
                <a:extLst>
                  <a:ext uri="{0D108BD9-81ED-4DB2-BD59-A6C34878D82A}">
                    <a16:rowId xmlns:a16="http://schemas.microsoft.com/office/drawing/2014/main" val="1180218782"/>
                  </a:ext>
                </a:extLst>
              </a:tr>
            </a:tbl>
          </a:graphicData>
        </a:graphic>
      </p:graphicFrame>
      <p:sp>
        <p:nvSpPr>
          <p:cNvPr id="29" name="Rectangle 28">
            <a:extLst>
              <a:ext uri="{FF2B5EF4-FFF2-40B4-BE49-F238E27FC236}">
                <a16:creationId xmlns:a16="http://schemas.microsoft.com/office/drawing/2014/main" id="{21369896-DF7E-49CD-90A1-3DED1B32F90E}"/>
              </a:ext>
            </a:extLst>
          </p:cNvPr>
          <p:cNvSpPr/>
          <p:nvPr/>
        </p:nvSpPr>
        <p:spPr>
          <a:xfrm>
            <a:off x="1" y="886977"/>
            <a:ext cx="6223000" cy="369332"/>
          </a:xfrm>
          <a:prstGeom prst="rect">
            <a:avLst/>
          </a:prstGeom>
        </p:spPr>
        <p:txBody>
          <a:bodyPr wrap="square">
            <a:spAutoFit/>
          </a:bodyPr>
          <a:lstStyle/>
          <a:p>
            <a:pPr>
              <a:spcAft>
                <a:spcPts val="0"/>
              </a:spcAft>
            </a:pPr>
            <a:r>
              <a:rPr lang="en-GB"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Head of Department:  Ms H. Clarke</a:t>
            </a:r>
            <a:endPar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0" name="TextBox 29">
            <a:extLst>
              <a:ext uri="{FF2B5EF4-FFF2-40B4-BE49-F238E27FC236}">
                <a16:creationId xmlns:a16="http://schemas.microsoft.com/office/drawing/2014/main" id="{DF99566A-3D82-4C2E-AD87-5F7C8DF6CAA6}"/>
              </a:ext>
            </a:extLst>
          </p:cNvPr>
          <p:cNvSpPr txBox="1"/>
          <p:nvPr/>
        </p:nvSpPr>
        <p:spPr>
          <a:xfrm>
            <a:off x="92584" y="1224404"/>
            <a:ext cx="6464966" cy="1538883"/>
          </a:xfrm>
          <a:prstGeom prst="rect">
            <a:avLst/>
          </a:prstGeom>
          <a:noFill/>
        </p:spPr>
        <p:txBody>
          <a:bodyPr wrap="square" rtlCol="0">
            <a:spAutoFit/>
          </a:bodyPr>
          <a:lstStyle/>
          <a:p>
            <a:pPr algn="just">
              <a:spcAft>
                <a:spcPts val="600"/>
              </a:spcAft>
            </a:pPr>
            <a:r>
              <a:rPr lang="en-GB" sz="1400" dirty="0"/>
              <a:t>For Science to be a department of excellence, collaboration, motivation and engagement.</a:t>
            </a:r>
          </a:p>
          <a:p>
            <a:pPr algn="just">
              <a:spcAft>
                <a:spcPts val="600"/>
              </a:spcAft>
            </a:pPr>
            <a:r>
              <a:rPr lang="en-GB" sz="1400" dirty="0"/>
              <a:t>Every child is entitled to a good education and we are committed in ensuring all pupils make greater than expected progress across all Key Stages, by developing scientific enquiry, numeracy and literacy through practical activity and outstanding teaching.</a:t>
            </a:r>
          </a:p>
          <a:p>
            <a:pPr algn="just">
              <a:spcAft>
                <a:spcPts val="600"/>
              </a:spcAft>
            </a:pPr>
            <a:r>
              <a:rPr lang="en-GB" sz="1400" dirty="0"/>
              <a:t>Learning is our priority.</a:t>
            </a:r>
          </a:p>
        </p:txBody>
      </p:sp>
      <p:sp>
        <p:nvSpPr>
          <p:cNvPr id="31" name="Rectangle 30">
            <a:extLst>
              <a:ext uri="{FF2B5EF4-FFF2-40B4-BE49-F238E27FC236}">
                <a16:creationId xmlns:a16="http://schemas.microsoft.com/office/drawing/2014/main" id="{ADBB0807-D03F-4AF5-B406-ADF31148451A}"/>
              </a:ext>
            </a:extLst>
          </p:cNvPr>
          <p:cNvSpPr/>
          <p:nvPr/>
        </p:nvSpPr>
        <p:spPr>
          <a:xfrm>
            <a:off x="50928" y="853792"/>
            <a:ext cx="6368267" cy="369332"/>
          </a:xfrm>
          <a:prstGeom prst="rect">
            <a:avLst/>
          </a:prstGeom>
        </p:spPr>
        <p:txBody>
          <a:bodyPr wrap="square">
            <a:spAutoFit/>
          </a:bodyPr>
          <a:lstStyle/>
          <a:p>
            <a:pPr algn="r">
              <a:spcAft>
                <a:spcPts val="0"/>
              </a:spcAft>
            </a:pPr>
            <a:r>
              <a:rPr lang="en-GB" b="1"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Year 8</a:t>
            </a:r>
            <a:endParaRPr lang="en-GB" dirty="0">
              <a:solidFill>
                <a:srgbClr val="AFABAB"/>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32" name="TextBox 26">
            <a:extLst>
              <a:ext uri="{FF2B5EF4-FFF2-40B4-BE49-F238E27FC236}">
                <a16:creationId xmlns:a16="http://schemas.microsoft.com/office/drawing/2014/main" id="{9D0D9660-9ADA-4A04-86DA-B5E45FEC874B}"/>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Science</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1070410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B20EB8CD-86D4-4C17-8276-414B6AB7A523}"/>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9" name="Right Triangle 18">
            <a:extLst>
              <a:ext uri="{FF2B5EF4-FFF2-40B4-BE49-F238E27FC236}">
                <a16:creationId xmlns:a16="http://schemas.microsoft.com/office/drawing/2014/main" id="{2F122D45-5CA4-43A4-BEB5-B327AD9B4243}"/>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0" name="Right Triangle 19">
            <a:extLst>
              <a:ext uri="{FF2B5EF4-FFF2-40B4-BE49-F238E27FC236}">
                <a16:creationId xmlns:a16="http://schemas.microsoft.com/office/drawing/2014/main" id="{7D8AB077-0BA4-4679-A82E-4A7EDDCB1830}"/>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1" name="Right Triangle 20">
            <a:extLst>
              <a:ext uri="{FF2B5EF4-FFF2-40B4-BE49-F238E27FC236}">
                <a16:creationId xmlns:a16="http://schemas.microsoft.com/office/drawing/2014/main" id="{052DC686-8966-40D5-915D-21D7C6250B06}"/>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2" name="Picture 21">
            <a:extLst>
              <a:ext uri="{FF2B5EF4-FFF2-40B4-BE49-F238E27FC236}">
                <a16:creationId xmlns:a16="http://schemas.microsoft.com/office/drawing/2014/main" id="{0DB637BD-2B6B-49EA-8A02-D5CC025BF5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3" name="TextBox 22">
            <a:extLst>
              <a:ext uri="{FF2B5EF4-FFF2-40B4-BE49-F238E27FC236}">
                <a16:creationId xmlns:a16="http://schemas.microsoft.com/office/drawing/2014/main" id="{A75BC3CD-3AAC-4C3F-9E10-80898666D5CD}"/>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24" name="Rectangle 23">
            <a:extLst>
              <a:ext uri="{FF2B5EF4-FFF2-40B4-BE49-F238E27FC236}">
                <a16:creationId xmlns:a16="http://schemas.microsoft.com/office/drawing/2014/main" id="{0440F6BB-ABF0-495A-8AC7-7E5FC9BBAF22}"/>
              </a:ext>
            </a:extLst>
          </p:cNvPr>
          <p:cNvSpPr/>
          <p:nvPr/>
        </p:nvSpPr>
        <p:spPr>
          <a:xfrm>
            <a:off x="308803" y="990933"/>
            <a:ext cx="6261447" cy="6463308"/>
          </a:xfrm>
          <a:prstGeom prst="rect">
            <a:avLst/>
          </a:prstGeom>
        </p:spPr>
        <p:txBody>
          <a:bodyPr wrap="square">
            <a:spAutoFit/>
          </a:bodyPr>
          <a:lstStyle/>
          <a:p>
            <a:pPr algn="just"/>
            <a:r>
              <a:rPr lang="en-GB" sz="1600" dirty="0">
                <a:ea typeface="Tahoma" panose="020B0604030504040204" pitchFamily="34" charset="0"/>
                <a:cs typeface="Tahoma" panose="020B0604030504040204" pitchFamily="34" charset="0"/>
              </a:rPr>
              <a:t>We strive for each and every pupil at St Aloysius to achieve their greatest potential. For that reason there are multiple assessments and revision opportunities in place to ensure that pupils know their projected grades at intervals throughout the year and are supported in improving upon them. </a:t>
            </a:r>
          </a:p>
          <a:p>
            <a:pPr algn="just">
              <a:spcAft>
                <a:spcPts val="0"/>
              </a:spcAft>
            </a:pPr>
            <a:endParaRPr lang="en-GB" dirty="0">
              <a:ea typeface="Tahoma" panose="020B0604030504040204" pitchFamily="34" charset="0"/>
              <a:cs typeface="Tahoma" panose="020B0604030504040204" pitchFamily="34" charset="0"/>
            </a:endParaRPr>
          </a:p>
          <a:p>
            <a:pPr algn="just">
              <a:spcAft>
                <a:spcPts val="600"/>
              </a:spcAft>
            </a:pPr>
            <a:r>
              <a:rPr lang="en-GB" b="1" dirty="0">
                <a:solidFill>
                  <a:srgbClr val="0B703C"/>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rPr>
              <a:t>Year 8 Assessment Schedule</a:t>
            </a:r>
          </a:p>
          <a:p>
            <a:pPr algn="just">
              <a:spcAft>
                <a:spcPts val="600"/>
              </a:spcAft>
            </a:pPr>
            <a:r>
              <a:rPr lang="en-GB" sz="1600" dirty="0">
                <a:ea typeface="Tahoma" panose="020B0604030504040204" pitchFamily="34" charset="0"/>
                <a:cs typeface="Tahoma" panose="020B0604030504040204" pitchFamily="34" charset="0"/>
              </a:rPr>
              <a:t>The Year 8 curriculum is focused on embedding the skills and knowledge needed to prepare for his approaching GCSE Options. Students will follow the school assessment schedule. In Year 8 their assessment schedule is as follows:- </a:t>
            </a:r>
          </a:p>
          <a:p>
            <a:pPr algn="just">
              <a:spcAft>
                <a:spcPts val="600"/>
              </a:spcAft>
            </a:pPr>
            <a:r>
              <a:rPr lang="en-GB" sz="1600" dirty="0">
                <a:ea typeface="Tahoma" panose="020B0604030504040204" pitchFamily="34" charset="0"/>
                <a:cs typeface="Tahoma" panose="020B0604030504040204" pitchFamily="34" charset="0"/>
              </a:rPr>
              <a:t>	AP1 – 15</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November 2021</a:t>
            </a:r>
          </a:p>
          <a:p>
            <a:pPr algn="just">
              <a:spcAft>
                <a:spcPts val="600"/>
              </a:spcAft>
            </a:pPr>
            <a:r>
              <a:rPr lang="en-GB" sz="1600" dirty="0">
                <a:ea typeface="Tahoma" panose="020B0604030504040204" pitchFamily="34" charset="0"/>
                <a:cs typeface="Tahoma" panose="020B0604030504040204" pitchFamily="34" charset="0"/>
              </a:rPr>
              <a:t>	Progress Check – 7</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March 2022</a:t>
            </a:r>
          </a:p>
          <a:p>
            <a:pPr algn="just">
              <a:spcAft>
                <a:spcPts val="600"/>
              </a:spcAft>
            </a:pPr>
            <a:r>
              <a:rPr lang="en-GB" sz="1600" dirty="0">
                <a:ea typeface="Tahoma" panose="020B0604030504040204" pitchFamily="34" charset="0"/>
                <a:cs typeface="Tahoma" panose="020B0604030504040204" pitchFamily="34" charset="0"/>
              </a:rPr>
              <a:t>	AP2 – 6</a:t>
            </a:r>
            <a:r>
              <a:rPr lang="en-GB" sz="1600" baseline="30000" dirty="0">
                <a:ea typeface="Tahoma" panose="020B0604030504040204" pitchFamily="34" charset="0"/>
                <a:cs typeface="Tahoma" panose="020B0604030504040204" pitchFamily="34" charset="0"/>
              </a:rPr>
              <a:t>th</a:t>
            </a:r>
            <a:r>
              <a:rPr lang="en-GB" sz="1600" dirty="0">
                <a:ea typeface="Tahoma" panose="020B0604030504040204" pitchFamily="34" charset="0"/>
                <a:cs typeface="Tahoma" panose="020B0604030504040204" pitchFamily="34" charset="0"/>
              </a:rPr>
              <a:t> June 2022</a:t>
            </a:r>
          </a:p>
          <a:p>
            <a:pPr algn="just">
              <a:spcAft>
                <a:spcPts val="600"/>
              </a:spcAft>
            </a:pPr>
            <a:r>
              <a:rPr lang="en-GB" sz="1600" dirty="0">
                <a:ea typeface="Tahoma" panose="020B0604030504040204" pitchFamily="34" charset="0"/>
                <a:cs typeface="Tahoma" panose="020B0604030504040204" pitchFamily="34" charset="0"/>
              </a:rPr>
              <a:t>Pupils that underachieved will have to attend a meeting with their parents and a senior member of staff to discuss lack of progress. The pupils may be asked to resit another assessment.</a:t>
            </a:r>
          </a:p>
          <a:p>
            <a:pPr algn="just">
              <a:spcAft>
                <a:spcPts val="600"/>
              </a:spcAft>
            </a:pPr>
            <a:endParaRPr lang="en-GB" sz="1600" dirty="0">
              <a:ea typeface="Tahoma" panose="020B0604030504040204" pitchFamily="34" charset="0"/>
              <a:cs typeface="Tahoma" panose="020B0604030504040204" pitchFamily="34" charset="0"/>
            </a:endParaRPr>
          </a:p>
          <a:p>
            <a:pPr algn="just">
              <a:spcAft>
                <a:spcPts val="600"/>
              </a:spcAft>
            </a:pPr>
            <a:r>
              <a:rPr lang="en-GB" sz="1600" dirty="0">
                <a:ea typeface="Tahoma" panose="020B0604030504040204" pitchFamily="34" charset="0"/>
                <a:cs typeface="Tahoma" panose="020B0604030504040204" pitchFamily="34" charset="0"/>
              </a:rPr>
              <a:t>Reports will be available after each assessment point on Go4Schools. Please use the report to discuss your son’s progress and the next steps with them.</a:t>
            </a:r>
            <a:endParaRPr lang="en-GB" b="1" dirty="0">
              <a:solidFill>
                <a:srgbClr val="0B703C"/>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endParaRPr>
          </a:p>
          <a:p>
            <a:pPr algn="just">
              <a:spcAft>
                <a:spcPts val="0"/>
              </a:spcAft>
            </a:pPr>
            <a:endParaRPr lang="en-GB" dirty="0">
              <a:ea typeface="Tahoma" panose="020B0604030504040204" pitchFamily="34" charset="0"/>
              <a:cs typeface="Tahoma" panose="020B0604030504040204" pitchFamily="34" charset="0"/>
            </a:endParaRPr>
          </a:p>
        </p:txBody>
      </p:sp>
      <p:sp>
        <p:nvSpPr>
          <p:cNvPr id="25" name="TextBox 24">
            <a:extLst>
              <a:ext uri="{FF2B5EF4-FFF2-40B4-BE49-F238E27FC236}">
                <a16:creationId xmlns:a16="http://schemas.microsoft.com/office/drawing/2014/main" id="{144DFF90-38A9-4668-8DE4-EC48ED7C5E43}"/>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17</a:t>
            </a:r>
          </a:p>
        </p:txBody>
      </p:sp>
      <p:sp>
        <p:nvSpPr>
          <p:cNvPr id="26" name="TextBox 26">
            <a:extLst>
              <a:ext uri="{FF2B5EF4-FFF2-40B4-BE49-F238E27FC236}">
                <a16:creationId xmlns:a16="http://schemas.microsoft.com/office/drawing/2014/main" id="{7DF5591A-6E81-4FF6-BB84-4511F2D1242C}"/>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Assessments &amp; Revision</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Tree>
    <p:extLst>
      <p:ext uri="{BB962C8B-B14F-4D97-AF65-F5344CB8AC3E}">
        <p14:creationId xmlns:p14="http://schemas.microsoft.com/office/powerpoint/2010/main" val="227235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7">
            <a:extLst>
              <a:ext uri="{FF2B5EF4-FFF2-40B4-BE49-F238E27FC236}">
                <a16:creationId xmlns:a16="http://schemas.microsoft.com/office/drawing/2014/main" id="{95CE18C9-52E3-4515-87AA-4A45850AEF59}"/>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3" name="Right Triangle 32">
            <a:extLst>
              <a:ext uri="{FF2B5EF4-FFF2-40B4-BE49-F238E27FC236}">
                <a16:creationId xmlns:a16="http://schemas.microsoft.com/office/drawing/2014/main" id="{5240375E-1A82-4B31-8927-98B7C773E02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4" name="Right Triangle 33">
            <a:extLst>
              <a:ext uri="{FF2B5EF4-FFF2-40B4-BE49-F238E27FC236}">
                <a16:creationId xmlns:a16="http://schemas.microsoft.com/office/drawing/2014/main" id="{844C9AEC-8368-440B-9D37-A41C85018985}"/>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35" name="Right Triangle 34">
            <a:extLst>
              <a:ext uri="{FF2B5EF4-FFF2-40B4-BE49-F238E27FC236}">
                <a16:creationId xmlns:a16="http://schemas.microsoft.com/office/drawing/2014/main" id="{FC073579-D2AB-4A82-9A01-FE24E75C5C1F}"/>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36" name="Picture 35">
            <a:extLst>
              <a:ext uri="{FF2B5EF4-FFF2-40B4-BE49-F238E27FC236}">
                <a16:creationId xmlns:a16="http://schemas.microsoft.com/office/drawing/2014/main" id="{29A8B17A-A493-4BDC-AABC-608A0BA7EC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37" name="TextBox 36">
            <a:extLst>
              <a:ext uri="{FF2B5EF4-FFF2-40B4-BE49-F238E27FC236}">
                <a16:creationId xmlns:a16="http://schemas.microsoft.com/office/drawing/2014/main" id="{BA6264FA-9FBB-494C-87B3-1B9AE5ED5699}"/>
              </a:ext>
            </a:extLst>
          </p:cNvPr>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38" name="Rectangle 37">
            <a:extLst>
              <a:ext uri="{FF2B5EF4-FFF2-40B4-BE49-F238E27FC236}">
                <a16:creationId xmlns:a16="http://schemas.microsoft.com/office/drawing/2014/main" id="{B0733B7E-082B-411B-9265-D8991AD76D57}"/>
              </a:ext>
            </a:extLst>
          </p:cNvPr>
          <p:cNvSpPr/>
          <p:nvPr/>
        </p:nvSpPr>
        <p:spPr>
          <a:xfrm>
            <a:off x="296103" y="927433"/>
            <a:ext cx="6265795" cy="7971413"/>
          </a:xfrm>
          <a:prstGeom prst="rect">
            <a:avLst/>
          </a:prstGeom>
        </p:spPr>
        <p:txBody>
          <a:bodyPr wrap="square">
            <a:spAutoFit/>
          </a:bodyPr>
          <a:lstStyle/>
          <a:p>
            <a:pPr algn="ctr">
              <a:spcAft>
                <a:spcPts val="0"/>
              </a:spcAft>
            </a:pPr>
            <a:endParaRPr lang="en-GB" sz="16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lgn="ctr">
              <a:spcAft>
                <a:spcPts val="0"/>
              </a:spcAft>
            </a:pPr>
            <a:r>
              <a:rPr lang="en-GB" sz="1600" b="1" dirty="0">
                <a:solidFill>
                  <a:srgbClr val="0B703C"/>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Online Learning Apps</a:t>
            </a:r>
            <a:r>
              <a:rPr lang="en-GB" sz="1600" b="1"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spcAft>
                <a:spcPts val="0"/>
              </a:spcAft>
            </a:pPr>
            <a:endParaRPr lang="en-GB" sz="1600" dirty="0">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600" dirty="0">
                <a:latin typeface="Tahoma" panose="020B0604030504040204" pitchFamily="34" charset="0"/>
                <a:ea typeface="Tahoma" panose="020B0604030504040204" pitchFamily="34" charset="0"/>
                <a:cs typeface="Tahoma" panose="020B0604030504040204" pitchFamily="34" charset="0"/>
              </a:rPr>
              <a:t>Many departments in the school have invested in online learning apps to take advantage of the excellent range of resources available to our students. These are extremely useful to build student’s knowledge which can allow them to get ahead, catch up or revise. Some apps enable students to access the course textbook at home (e.g. </a:t>
            </a:r>
            <a:r>
              <a:rPr lang="en-GB" sz="1600" dirty="0" err="1">
                <a:latin typeface="Tahoma" panose="020B0604030504040204" pitchFamily="34" charset="0"/>
                <a:ea typeface="Tahoma" panose="020B0604030504040204" pitchFamily="34" charset="0"/>
                <a:cs typeface="Tahoma" panose="020B0604030504040204" pitchFamily="34" charset="0"/>
              </a:rPr>
              <a:t>Kerboodle</a:t>
            </a:r>
            <a:r>
              <a:rPr lang="en-GB" sz="1600" dirty="0">
                <a:latin typeface="Tahoma" panose="020B0604030504040204" pitchFamily="34" charset="0"/>
                <a:ea typeface="Tahoma" panose="020B0604030504040204" pitchFamily="34" charset="0"/>
                <a:cs typeface="Tahoma" panose="020B0604030504040204" pitchFamily="34" charset="0"/>
              </a:rPr>
              <a:t>) which provides a useful resource when completing homework or revising. Others enable students to test themselves on knowledge to build their retention and prepare for assessments.</a:t>
            </a: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600" dirty="0">
                <a:latin typeface="Tahoma" panose="020B0604030504040204" pitchFamily="34" charset="0"/>
                <a:ea typeface="Tahoma" panose="020B0604030504040204" pitchFamily="34" charset="0"/>
                <a:cs typeface="Tahoma" panose="020B0604030504040204" pitchFamily="34" charset="0"/>
              </a:rPr>
              <a:t>All Apps can be accessed by going through the Student Hub on the school website.</a:t>
            </a:r>
          </a:p>
        </p:txBody>
      </p:sp>
      <p:sp>
        <p:nvSpPr>
          <p:cNvPr id="39" name="TextBox 38">
            <a:extLst>
              <a:ext uri="{FF2B5EF4-FFF2-40B4-BE49-F238E27FC236}">
                <a16:creationId xmlns:a16="http://schemas.microsoft.com/office/drawing/2014/main" id="{CD144F7B-0345-4767-855E-5C3C7E3CE15D}"/>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18</a:t>
            </a:r>
          </a:p>
        </p:txBody>
      </p:sp>
      <p:sp>
        <p:nvSpPr>
          <p:cNvPr id="40" name="TextBox 26">
            <a:extLst>
              <a:ext uri="{FF2B5EF4-FFF2-40B4-BE49-F238E27FC236}">
                <a16:creationId xmlns:a16="http://schemas.microsoft.com/office/drawing/2014/main" id="{25DBABD6-D562-4080-BF16-2EDA52D10FFB}"/>
              </a:ext>
            </a:extLst>
          </p:cNvPr>
          <p:cNvSpPr txBox="1">
            <a:spLocks noChangeArrowheads="1"/>
          </p:cNvSpPr>
          <p:nvPr/>
        </p:nvSpPr>
        <p:spPr bwMode="auto">
          <a:xfrm>
            <a:off x="100817" y="75702"/>
            <a:ext cx="626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Learning Apps</a:t>
            </a:r>
            <a:endParaRPr kumimoji="0" lang="en-US" altLang="en-US" sz="20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grpSp>
        <p:nvGrpSpPr>
          <p:cNvPr id="41" name="Group 40">
            <a:extLst>
              <a:ext uri="{FF2B5EF4-FFF2-40B4-BE49-F238E27FC236}">
                <a16:creationId xmlns:a16="http://schemas.microsoft.com/office/drawing/2014/main" id="{072CCBE2-3AD0-4290-93F4-C0F1E52936F3}"/>
              </a:ext>
            </a:extLst>
          </p:cNvPr>
          <p:cNvGrpSpPr/>
          <p:nvPr/>
        </p:nvGrpSpPr>
        <p:grpSpPr>
          <a:xfrm>
            <a:off x="-311210" y="2033470"/>
            <a:ext cx="6886822" cy="3235354"/>
            <a:chOff x="61217" y="292608"/>
            <a:chExt cx="3406264" cy="1596417"/>
          </a:xfrm>
        </p:grpSpPr>
        <p:pic>
          <p:nvPicPr>
            <p:cNvPr id="42" name="Picture 41">
              <a:extLst>
                <a:ext uri="{FF2B5EF4-FFF2-40B4-BE49-F238E27FC236}">
                  <a16:creationId xmlns:a16="http://schemas.microsoft.com/office/drawing/2014/main" id="{1F7B6B68-B8E8-425A-AD57-FED98C86B2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947" t="33210" r="41851" b="54259"/>
            <a:stretch/>
          </p:blipFill>
          <p:spPr bwMode="auto">
            <a:xfrm>
              <a:off x="314554" y="292608"/>
              <a:ext cx="1236980" cy="431165"/>
            </a:xfrm>
            <a:prstGeom prst="rect">
              <a:avLst/>
            </a:prstGeom>
            <a:solidFill>
              <a:srgbClr val="3399FF"/>
            </a:solidFill>
            <a:ln>
              <a:noFill/>
            </a:ln>
            <a:extLst>
              <a:ext uri="{53640926-AAD7-44D8-BBD7-CCE9431645EC}">
                <a14:shadowObscured xmlns:a14="http://schemas.microsoft.com/office/drawing/2010/main"/>
              </a:ext>
            </a:extLst>
          </p:spPr>
        </p:pic>
        <p:grpSp>
          <p:nvGrpSpPr>
            <p:cNvPr id="43" name="Group 42">
              <a:extLst>
                <a:ext uri="{FF2B5EF4-FFF2-40B4-BE49-F238E27FC236}">
                  <a16:creationId xmlns:a16="http://schemas.microsoft.com/office/drawing/2014/main" id="{D7D5DDBF-8F4A-440A-98B8-782ECF76288C}"/>
                </a:ext>
              </a:extLst>
            </p:cNvPr>
            <p:cNvGrpSpPr/>
            <p:nvPr/>
          </p:nvGrpSpPr>
          <p:grpSpPr>
            <a:xfrm>
              <a:off x="1587399" y="395020"/>
              <a:ext cx="752076" cy="771601"/>
              <a:chOff x="0" y="0"/>
              <a:chExt cx="936625" cy="986687"/>
            </a:xfrm>
          </p:grpSpPr>
          <p:grpSp>
            <p:nvGrpSpPr>
              <p:cNvPr id="49" name="Group 48">
                <a:extLst>
                  <a:ext uri="{FF2B5EF4-FFF2-40B4-BE49-F238E27FC236}">
                    <a16:creationId xmlns:a16="http://schemas.microsoft.com/office/drawing/2014/main" id="{2D26D5FB-5AA0-4C83-9930-01F83012289B}"/>
                  </a:ext>
                </a:extLst>
              </p:cNvPr>
              <p:cNvGrpSpPr/>
              <p:nvPr/>
            </p:nvGrpSpPr>
            <p:grpSpPr>
              <a:xfrm>
                <a:off x="74428" y="0"/>
                <a:ext cx="722630" cy="714375"/>
                <a:chOff x="0" y="0"/>
                <a:chExt cx="3806190" cy="3763114"/>
              </a:xfrm>
            </p:grpSpPr>
            <p:pic>
              <p:nvPicPr>
                <p:cNvPr id="51" name="Picture 50" descr="N:\educake_logo_20120225_400x400.png">
                  <a:extLst>
                    <a:ext uri="{FF2B5EF4-FFF2-40B4-BE49-F238E27FC236}">
                      <a16:creationId xmlns:a16="http://schemas.microsoft.com/office/drawing/2014/main" id="{FBEED54C-A828-4D58-B9FC-575B4532286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2461" b="53907"/>
                <a:stretch/>
              </p:blipFill>
              <p:spPr bwMode="auto">
                <a:xfrm>
                  <a:off x="1616149" y="0"/>
                  <a:ext cx="2189480" cy="1753870"/>
                </a:xfrm>
                <a:prstGeom prst="rect">
                  <a:avLst/>
                </a:prstGeom>
                <a:noFill/>
                <a:ln>
                  <a:noFill/>
                </a:ln>
                <a:extLst>
                  <a:ext uri="{53640926-AAD7-44D8-BBD7-CCE9431645EC}">
                    <a14:shadowObscured xmlns:a14="http://schemas.microsoft.com/office/drawing/2010/main"/>
                  </a:ext>
                </a:extLst>
              </p:spPr>
            </p:pic>
            <p:pic>
              <p:nvPicPr>
                <p:cNvPr id="52" name="Picture 51" descr="N:\educake_logo_20120225_400x400.png">
                  <a:extLst>
                    <a:ext uri="{FF2B5EF4-FFF2-40B4-BE49-F238E27FC236}">
                      <a16:creationId xmlns:a16="http://schemas.microsoft.com/office/drawing/2014/main" id="{79B0D170-2201-42EC-A837-D785614785E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308"/>
                <a:stretch/>
              </p:blipFill>
              <p:spPr bwMode="auto">
                <a:xfrm>
                  <a:off x="0" y="159489"/>
                  <a:ext cx="3806190" cy="3603625"/>
                </a:xfrm>
                <a:prstGeom prst="rect">
                  <a:avLst/>
                </a:prstGeom>
                <a:noFill/>
                <a:ln>
                  <a:noFill/>
                </a:ln>
                <a:extLst>
                  <a:ext uri="{53640926-AAD7-44D8-BBD7-CCE9431645EC}">
                    <a14:shadowObscured xmlns:a14="http://schemas.microsoft.com/office/drawing/2010/main"/>
                  </a:ext>
                </a:extLst>
              </p:spPr>
            </p:pic>
          </p:grpSp>
          <p:pic>
            <p:nvPicPr>
              <p:cNvPr id="50" name="Picture 49" descr="N:\educake.png">
                <a:extLst>
                  <a:ext uri="{FF2B5EF4-FFF2-40B4-BE49-F238E27FC236}">
                    <a16:creationId xmlns:a16="http://schemas.microsoft.com/office/drawing/2014/main" id="{C6D08746-7DDD-41F4-95D3-4689D348D306}"/>
                  </a:ext>
                </a:extLst>
              </p:cNvPr>
              <p:cNvPicPr>
                <a:picLocks noChangeAspect="1"/>
              </p:cNvPicPr>
              <p:nvPr/>
            </p:nvPicPr>
            <p:blipFill rotWithShape="1">
              <a:blip r:embed="rId6">
                <a:extLst>
                  <a:ext uri="{28A0092B-C50C-407E-A947-70E740481C1C}">
                    <a14:useLocalDpi xmlns:a14="http://schemas.microsoft.com/office/drawing/2010/main" val="0"/>
                  </a:ext>
                </a:extLst>
              </a:blip>
              <a:srcRect l="31323" r="32721" b="67666"/>
              <a:stretch/>
            </p:blipFill>
            <p:spPr bwMode="auto">
              <a:xfrm>
                <a:off x="0" y="754912"/>
                <a:ext cx="936625" cy="231775"/>
              </a:xfrm>
              <a:prstGeom prst="rect">
                <a:avLst/>
              </a:prstGeom>
              <a:noFill/>
              <a:ln>
                <a:noFill/>
              </a:ln>
              <a:extLst>
                <a:ext uri="{53640926-AAD7-44D8-BBD7-CCE9431645EC}">
                  <a14:shadowObscured xmlns:a14="http://schemas.microsoft.com/office/drawing/2010/main"/>
                </a:ext>
              </a:extLst>
            </p:spPr>
          </p:pic>
        </p:grpSp>
        <p:pic>
          <p:nvPicPr>
            <p:cNvPr id="44" name="Picture 43" descr="Image result for gcsepod logo transparent">
              <a:extLst>
                <a:ext uri="{FF2B5EF4-FFF2-40B4-BE49-F238E27FC236}">
                  <a16:creationId xmlns:a16="http://schemas.microsoft.com/office/drawing/2014/main" id="{C0395FE2-DAA0-45C8-925E-0642AD82E06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217" y="1273710"/>
              <a:ext cx="2214973" cy="615315"/>
            </a:xfrm>
            <a:prstGeom prst="rect">
              <a:avLst/>
            </a:prstGeom>
            <a:noFill/>
            <a:ln>
              <a:noFill/>
            </a:ln>
          </p:spPr>
        </p:pic>
        <p:pic>
          <p:nvPicPr>
            <p:cNvPr id="45" name="Picture 44" descr="N:\linguascope_logo_header_large.png">
              <a:extLst>
                <a:ext uri="{FF2B5EF4-FFF2-40B4-BE49-F238E27FC236}">
                  <a16:creationId xmlns:a16="http://schemas.microsoft.com/office/drawing/2014/main" id="{7D194222-559C-4C6C-82F5-3FEA2BC1B97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92071" y="768096"/>
              <a:ext cx="1017905" cy="650240"/>
            </a:xfrm>
            <a:prstGeom prst="rect">
              <a:avLst/>
            </a:prstGeom>
            <a:noFill/>
            <a:ln>
              <a:noFill/>
            </a:ln>
          </p:spPr>
        </p:pic>
        <p:pic>
          <p:nvPicPr>
            <p:cNvPr id="46" name="Picture 45" descr="N:\kerboodle.png">
              <a:extLst>
                <a:ext uri="{FF2B5EF4-FFF2-40B4-BE49-F238E27FC236}">
                  <a16:creationId xmlns:a16="http://schemas.microsoft.com/office/drawing/2014/main" id="{1C23AC62-65AF-4799-99B8-CA82F892772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815" y="863193"/>
              <a:ext cx="1148715" cy="350520"/>
            </a:xfrm>
            <a:prstGeom prst="rect">
              <a:avLst/>
            </a:prstGeom>
            <a:noFill/>
            <a:ln>
              <a:noFill/>
            </a:ln>
          </p:spPr>
        </p:pic>
        <p:pic>
          <p:nvPicPr>
            <p:cNvPr id="47" name="Picture 46" descr="C:\Users\brown.s\AppData\Local\Microsoft\Windows\Temporary Internet Files\Content.Outlook\PDM0RTLM\IMEMERWEGOAGAIN.jpg">
              <a:extLst>
                <a:ext uri="{FF2B5EF4-FFF2-40B4-BE49-F238E27FC236}">
                  <a16:creationId xmlns:a16="http://schemas.microsoft.com/office/drawing/2014/main" id="{F8B5A65A-8DBF-4D1A-9D0E-959FF8DE9E2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751" t="13516" r="6112" b="29234"/>
            <a:stretch/>
          </p:blipFill>
          <p:spPr bwMode="auto">
            <a:xfrm>
              <a:off x="2414016" y="292608"/>
              <a:ext cx="999490" cy="454025"/>
            </a:xfrm>
            <a:prstGeom prst="rect">
              <a:avLst/>
            </a:prstGeom>
            <a:noFill/>
            <a:ln>
              <a:noFill/>
            </a:ln>
            <a:extLst>
              <a:ext uri="{53640926-AAD7-44D8-BBD7-CCE9431645EC}">
                <a14:shadowObscured xmlns:a14="http://schemas.microsoft.com/office/drawing/2010/main"/>
              </a:ext>
            </a:extLst>
          </p:spPr>
        </p:pic>
        <p:pic>
          <p:nvPicPr>
            <p:cNvPr id="48" name="Picture 47" descr="N:\725ed2_39e83de8ebe84cabb2337a758252de0a_mv2.gif">
              <a:extLst>
                <a:ext uri="{FF2B5EF4-FFF2-40B4-BE49-F238E27FC236}">
                  <a16:creationId xmlns:a16="http://schemas.microsoft.com/office/drawing/2014/main" id="{F63F5816-121B-4D8D-A290-9372B88828A0}"/>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65415" y="1361015"/>
              <a:ext cx="1502066" cy="523539"/>
            </a:xfrm>
            <a:prstGeom prst="rect">
              <a:avLst/>
            </a:prstGeom>
            <a:noFill/>
            <a:ln>
              <a:noFill/>
            </a:ln>
          </p:spPr>
        </p:pic>
      </p:grpSp>
      <p:sp>
        <p:nvSpPr>
          <p:cNvPr id="53" name="Rectangle 16">
            <a:extLst>
              <a:ext uri="{FF2B5EF4-FFF2-40B4-BE49-F238E27FC236}">
                <a16:creationId xmlns:a16="http://schemas.microsoft.com/office/drawing/2014/main" id="{624A0F3E-1046-402B-8516-2FF41F68242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868869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7425110"/>
          </a:xfrm>
          <a:prstGeom prst="rect">
            <a:avLst/>
          </a:prstGeom>
        </p:spPr>
        <p:txBody>
          <a:bodyPr wrap="square">
            <a:spAutoFit/>
          </a:bodyPr>
          <a:lstStyle/>
          <a:p>
            <a:pPr algn="just"/>
            <a:r>
              <a:rPr lang="en-GB" sz="1150" dirty="0">
                <a:latin typeface="Tahoma" panose="020B0604030504040204" pitchFamily="34" charset="0"/>
                <a:ea typeface="Tahoma" panose="020B0604030504040204" pitchFamily="34" charset="0"/>
                <a:cs typeface="Tahoma" panose="020B0604030504040204" pitchFamily="34" charset="0"/>
              </a:rPr>
              <a:t>Using GO 4 Schools, you will be able to view your child’s progress online and access the following information at any time: </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Timetable </a:t>
            </a:r>
            <a:r>
              <a:rPr lang="en-GB" sz="1150" dirty="0">
                <a:latin typeface="Tahoma" panose="020B0604030504040204" pitchFamily="34" charset="0"/>
                <a:ea typeface="Tahoma" panose="020B0604030504040204" pitchFamily="34" charset="0"/>
                <a:cs typeface="Tahoma" panose="020B0604030504040204" pitchFamily="34" charset="0"/>
              </a:rPr>
              <a:t>– Your child’s daily and weekly timetable</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Attendance </a:t>
            </a:r>
            <a:r>
              <a:rPr lang="en-GB" sz="1150" dirty="0">
                <a:latin typeface="Tahoma" panose="020B0604030504040204" pitchFamily="34" charset="0"/>
                <a:ea typeface="Tahoma" panose="020B0604030504040204" pitchFamily="34" charset="0"/>
                <a:cs typeface="Tahoma" panose="020B0604030504040204" pitchFamily="34" charset="0"/>
              </a:rPr>
              <a:t>– Shown from the start of the academic year</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Progress Reports </a:t>
            </a:r>
            <a:r>
              <a:rPr lang="en-GB" sz="1150" dirty="0">
                <a:latin typeface="Tahoma" panose="020B0604030504040204" pitchFamily="34" charset="0"/>
                <a:ea typeface="Tahoma" panose="020B0604030504040204" pitchFamily="34" charset="0"/>
                <a:cs typeface="Tahoma" panose="020B0604030504040204" pitchFamily="34" charset="0"/>
              </a:rPr>
              <a:t>– Assessment point reports which are published 2 times a year</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Behaviour information </a:t>
            </a:r>
            <a:r>
              <a:rPr lang="en-GB" sz="1150" dirty="0">
                <a:latin typeface="Tahoma" panose="020B0604030504040204" pitchFamily="34" charset="0"/>
                <a:ea typeface="Tahoma" panose="020B0604030504040204" pitchFamily="34" charset="0"/>
                <a:cs typeface="Tahoma" panose="020B0604030504040204" pitchFamily="34" charset="0"/>
              </a:rPr>
              <a:t>– A summary of positive and negative events, plus any managed detentions your child has been issued</a:t>
            </a:r>
          </a:p>
          <a:p>
            <a:pPr marL="352425" indent="-171450" algn="just">
              <a:buFont typeface="Arial" panose="020B0604020202020204" pitchFamily="34" charset="0"/>
              <a:buChar char="•"/>
            </a:pPr>
            <a:r>
              <a:rPr lang="en-GB" sz="1150" b="1" dirty="0">
                <a:latin typeface="Tahoma" panose="020B0604030504040204" pitchFamily="34" charset="0"/>
                <a:ea typeface="Tahoma" panose="020B0604030504040204" pitchFamily="34" charset="0"/>
                <a:cs typeface="Tahoma" panose="020B0604030504040204" pitchFamily="34" charset="0"/>
              </a:rPr>
              <a:t>Homework </a:t>
            </a:r>
            <a:r>
              <a:rPr lang="en-GB" sz="1150" dirty="0">
                <a:latin typeface="Tahoma" panose="020B0604030504040204" pitchFamily="34" charset="0"/>
                <a:ea typeface="Tahoma" panose="020B0604030504040204" pitchFamily="34" charset="0"/>
                <a:cs typeface="Tahoma" panose="020B0604030504040204" pitchFamily="34" charset="0"/>
              </a:rPr>
              <a:t>– Homework is set on Go4Schools and can be accessed by both parents and students via the app. Parents and students can easily see what homework has been set, when it is due and parents will also be able to track when the homework has been completed</a:t>
            </a:r>
          </a:p>
          <a:p>
            <a:pPr algn="just"/>
            <a:r>
              <a:rPr lang="en-GB" sz="1150" dirty="0">
                <a:latin typeface="Tahoma" panose="020B0604030504040204" pitchFamily="34" charset="0"/>
                <a:ea typeface="Tahoma" panose="020B0604030504040204" pitchFamily="34" charset="0"/>
                <a:cs typeface="Tahoma" panose="020B0604030504040204" pitchFamily="34" charset="0"/>
              </a:rPr>
              <a:t>Your child’s page is constantly updated, providing you with the latest information. </a:t>
            </a: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You will also have access to this information via a mobile app. Additional help documents for the Mobile App are available to parents and more information can be found at http://www.go4schools.com/MobileApp.aspx.</a:t>
            </a:r>
          </a:p>
          <a:p>
            <a:pPr algn="just"/>
            <a:endParaRPr lang="en-GB" sz="7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lgn="just"/>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Accessing your Go 4 Schools Account</a:t>
            </a:r>
            <a:endParaRPr lang="en-GB" sz="1000" dirty="0">
              <a:latin typeface="Tahoma" panose="020B0604030504040204" pitchFamily="34" charset="0"/>
              <a:ea typeface="Tahoma" panose="020B0604030504040204" pitchFamily="34" charset="0"/>
              <a:cs typeface="Tahoma" panose="020B0604030504040204" pitchFamily="34" charset="0"/>
            </a:endParaRP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To access the site, please go to www.go4schools.com and click on the Parents icon at the top of the main page to arrive at the log-in screen. The email address you use to enter the site must be the one we have registered for you on our school system.</a:t>
            </a:r>
          </a:p>
          <a:p>
            <a:pPr algn="just">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To request a password for GO 4 Schools, please click on the ‘First-time User’ link shown below. </a:t>
            </a: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800" dirty="0">
              <a:latin typeface="Tahoma" panose="020B0604030504040204" pitchFamily="34" charset="0"/>
              <a:ea typeface="Tahoma" panose="020B0604030504040204" pitchFamily="34" charset="0"/>
              <a:cs typeface="Tahoma" panose="020B0604030504040204" pitchFamily="34" charset="0"/>
            </a:endParaRPr>
          </a:p>
          <a:p>
            <a:pPr algn="just"/>
            <a:endParaRPr lang="en-GB" sz="800" dirty="0">
              <a:latin typeface="Tahoma" panose="020B0604030504040204" pitchFamily="34" charset="0"/>
              <a:ea typeface="Tahoma" panose="020B0604030504040204" pitchFamily="34" charset="0"/>
              <a:cs typeface="Tahoma" panose="020B0604030504040204" pitchFamily="34" charset="0"/>
            </a:endParaRPr>
          </a:p>
          <a:p>
            <a:pPr algn="just"/>
            <a:endParaRPr lang="en-GB" sz="1600" dirty="0">
              <a:latin typeface="Tahoma" panose="020B0604030504040204" pitchFamily="34" charset="0"/>
              <a:ea typeface="Tahoma" panose="020B0604030504040204" pitchFamily="34" charset="0"/>
              <a:cs typeface="Tahoma" panose="020B0604030504040204" pitchFamily="34" charset="0"/>
            </a:endParaRPr>
          </a:p>
          <a:p>
            <a:pPr algn="just"/>
            <a:r>
              <a:rPr lang="en-GB" sz="1150" dirty="0">
                <a:latin typeface="Tahoma" panose="020B0604030504040204" pitchFamily="34" charset="0"/>
                <a:ea typeface="Tahoma" panose="020B0604030504040204" pitchFamily="34" charset="0"/>
                <a:cs typeface="Tahoma" panose="020B0604030504040204" pitchFamily="34" charset="0"/>
              </a:rPr>
              <a:t>Then enter your email address into the First-time User ‘Email address’ field and click ‘New password’. A randomised password will then be generated and sent to your email address. </a:t>
            </a: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200" dirty="0">
              <a:latin typeface="Tahoma" panose="020B0604030504040204" pitchFamily="34" charset="0"/>
              <a:ea typeface="Tahoma" panose="020B0604030504040204" pitchFamily="34" charset="0"/>
              <a:cs typeface="Tahoma" panose="020B0604030504040204" pitchFamily="34" charset="0"/>
            </a:endParaRPr>
          </a:p>
          <a:p>
            <a:pPr algn="just"/>
            <a:endParaRPr lang="en-GB" sz="10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endParaRPr lang="en-GB" sz="1150" dirty="0">
              <a:latin typeface="Tahoma" panose="020B0604030504040204" pitchFamily="34" charset="0"/>
              <a:ea typeface="Tahoma" panose="020B0604030504040204" pitchFamily="34" charset="0"/>
              <a:cs typeface="Tahoma" panose="020B0604030504040204" pitchFamily="34" charset="0"/>
            </a:endParaRPr>
          </a:p>
          <a:p>
            <a:pPr algn="just"/>
            <a:r>
              <a:rPr lang="en-GB" sz="1150" dirty="0">
                <a:latin typeface="Tahoma" panose="020B0604030504040204" pitchFamily="34" charset="0"/>
                <a:ea typeface="Tahoma" panose="020B0604030504040204" pitchFamily="34" charset="0"/>
                <a:cs typeface="Tahoma" panose="020B0604030504040204" pitchFamily="34" charset="0"/>
              </a:rPr>
              <a:t>You will then be able to log into the site using your email and generated password then view your child’s page using the parent and guardian login page, shown below.</a:t>
            </a:r>
          </a:p>
        </p:txBody>
      </p:sp>
      <p:pic>
        <p:nvPicPr>
          <p:cNvPr id="20" name="Picture 19"/>
          <p:cNvPicPr/>
          <p:nvPr/>
        </p:nvPicPr>
        <p:blipFill rotWithShape="1">
          <a:blip r:embed="rId3"/>
          <a:srcRect b="49492"/>
          <a:stretch/>
        </p:blipFill>
        <p:spPr bwMode="auto">
          <a:xfrm>
            <a:off x="622516" y="4674725"/>
            <a:ext cx="5612968" cy="1517656"/>
          </a:xfrm>
          <a:prstGeom prst="rect">
            <a:avLst/>
          </a:prstGeom>
          <a:ln>
            <a:noFill/>
          </a:ln>
          <a:extLst>
            <a:ext uri="{53640926-AAD7-44D8-BBD7-CCE9431645EC}">
              <a14:shadowObscured xmlns:a14="http://schemas.microsoft.com/office/drawing/2010/main"/>
            </a:ext>
          </a:extLst>
        </p:spPr>
      </p:pic>
      <p:pic>
        <p:nvPicPr>
          <p:cNvPr id="21" name="Picture 20"/>
          <p:cNvPicPr/>
          <p:nvPr/>
        </p:nvPicPr>
        <p:blipFill rotWithShape="1">
          <a:blip r:embed="rId4" cstate="print">
            <a:extLst>
              <a:ext uri="{28A0092B-C50C-407E-A947-70E740481C1C}">
                <a14:useLocalDpi xmlns:a14="http://schemas.microsoft.com/office/drawing/2010/main" val="0"/>
              </a:ext>
            </a:extLst>
          </a:blip>
          <a:srcRect l="6344" t="27456" r="43129" b="38441"/>
          <a:stretch/>
        </p:blipFill>
        <p:spPr bwMode="auto">
          <a:xfrm>
            <a:off x="1981200" y="6642314"/>
            <a:ext cx="2895601" cy="1181100"/>
          </a:xfrm>
          <a:prstGeom prst="rect">
            <a:avLst/>
          </a:prstGeom>
          <a:ln>
            <a:noFill/>
          </a:ln>
          <a:extLst>
            <a:ext uri="{53640926-AAD7-44D8-BBD7-CCE9431645EC}">
              <a14:shadowObscured xmlns:a14="http://schemas.microsoft.com/office/drawing/2010/main"/>
            </a:ext>
          </a:extLst>
        </p:spPr>
      </p:pic>
      <p:pic>
        <p:nvPicPr>
          <p:cNvPr id="22" name="Picture 21"/>
          <p:cNvPicPr/>
          <p:nvPr/>
        </p:nvPicPr>
        <p:blipFill rotWithShape="1">
          <a:blip r:embed="rId5"/>
          <a:srcRect b="49563"/>
          <a:stretch/>
        </p:blipFill>
        <p:spPr bwMode="auto">
          <a:xfrm>
            <a:off x="958958" y="8210331"/>
            <a:ext cx="4940085" cy="1512625"/>
          </a:xfrm>
          <a:prstGeom prst="rect">
            <a:avLst/>
          </a:prstGeom>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id="{4E053B62-EB2B-4F2C-A979-CA6DD2005AA5}"/>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19</a:t>
            </a:r>
          </a:p>
        </p:txBody>
      </p:sp>
    </p:spTree>
    <p:extLst>
      <p:ext uri="{BB962C8B-B14F-4D97-AF65-F5344CB8AC3E}">
        <p14:creationId xmlns:p14="http://schemas.microsoft.com/office/powerpoint/2010/main" val="2501196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8471550"/>
          </a:xfrm>
          <a:prstGeom prst="rect">
            <a:avLst/>
          </a:prstGeom>
        </p:spPr>
        <p:txBody>
          <a:bodyPr wrap="square">
            <a:spAutoFit/>
          </a:bodyPr>
          <a:lstStyle/>
          <a:p>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Once logged in, what will you see?</a:t>
            </a: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6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At a glance</a:t>
            </a:r>
            <a:endParaRPr lang="en-GB" sz="105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This is a quick overview of your child’s current progress against their target grades for each subject. A value of zero indicates that your child is on target, a negative value indicates below target and a positive value indicates above target</a:t>
            </a: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5161519" y="1386523"/>
            <a:ext cx="1571782" cy="984885"/>
          </a:xfrm>
          <a:prstGeom prst="rect">
            <a:avLst/>
          </a:prstGeom>
          <a:noFill/>
        </p:spPr>
        <p:txBody>
          <a:bodyPr wrap="square" rtlCol="0">
            <a:spAutoFit/>
          </a:bodyPr>
          <a:lstStyle/>
          <a:p>
            <a:r>
              <a:rPr lang="en-GB" sz="1200" b="1" dirty="0">
                <a:latin typeface="Tahoma" panose="020B0604030504040204" pitchFamily="34" charset="0"/>
                <a:ea typeface="Tahoma" panose="020B0604030504040204" pitchFamily="34" charset="0"/>
                <a:cs typeface="Tahoma" panose="020B0604030504040204" pitchFamily="34" charset="0"/>
              </a:rPr>
              <a:t>Parent home view</a:t>
            </a:r>
            <a:endParaRPr lang="en-GB" sz="120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When you log in you will see names of your children that attend the school. </a:t>
            </a:r>
          </a:p>
        </p:txBody>
      </p:sp>
      <p:sp>
        <p:nvSpPr>
          <p:cNvPr id="19" name="TextBox 18"/>
          <p:cNvSpPr txBox="1"/>
          <p:nvPr/>
        </p:nvSpPr>
        <p:spPr>
          <a:xfrm>
            <a:off x="5168453" y="3099490"/>
            <a:ext cx="1571782" cy="1331134"/>
          </a:xfrm>
          <a:prstGeom prst="rect">
            <a:avLst/>
          </a:prstGeom>
          <a:noFill/>
        </p:spPr>
        <p:txBody>
          <a:bodyPr wrap="square" rtlCol="0">
            <a:spAutoFit/>
          </a:bodyPr>
          <a:lstStyle/>
          <a:p>
            <a:r>
              <a:rPr lang="en-GB" sz="1150" dirty="0">
                <a:latin typeface="Tahoma" panose="020B0604030504040204" pitchFamily="34" charset="0"/>
                <a:ea typeface="Tahoma" panose="020B0604030504040204" pitchFamily="34" charset="0"/>
                <a:cs typeface="Tahoma" panose="020B0604030504040204" pitchFamily="34" charset="0"/>
              </a:rPr>
              <a:t>Clicking a child’s name will display the information held in GO 4 Schools about them. The top of the page give you these quick links.</a:t>
            </a:r>
          </a:p>
        </p:txBody>
      </p:sp>
      <p:pic>
        <p:nvPicPr>
          <p:cNvPr id="21" name="Picture 20"/>
          <p:cNvPicPr/>
          <p:nvPr/>
        </p:nvPicPr>
        <p:blipFill>
          <a:blip r:embed="rId3">
            <a:extLst>
              <a:ext uri="{28A0092B-C50C-407E-A947-70E740481C1C}">
                <a14:useLocalDpi xmlns:a14="http://schemas.microsoft.com/office/drawing/2010/main" val="0"/>
              </a:ext>
            </a:extLst>
          </a:blip>
          <a:srcRect/>
          <a:stretch>
            <a:fillRect/>
          </a:stretch>
        </p:blipFill>
        <p:spPr bwMode="auto">
          <a:xfrm>
            <a:off x="528002" y="6149363"/>
            <a:ext cx="5801995" cy="3063875"/>
          </a:xfrm>
          <a:prstGeom prst="rect">
            <a:avLst/>
          </a:prstGeom>
          <a:noFill/>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817" y="1258749"/>
            <a:ext cx="5067636" cy="1365819"/>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751" y="3051656"/>
            <a:ext cx="5060702" cy="1497047"/>
          </a:xfrm>
          <a:prstGeom prst="rect">
            <a:avLst/>
          </a:prstGeom>
        </p:spPr>
      </p:pic>
      <p:sp>
        <p:nvSpPr>
          <p:cNvPr id="18" name="TextBox 17">
            <a:extLst>
              <a:ext uri="{FF2B5EF4-FFF2-40B4-BE49-F238E27FC236}">
                <a16:creationId xmlns:a16="http://schemas.microsoft.com/office/drawing/2014/main" id="{204E6890-6F83-4133-A0C4-1068B47C7379}"/>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20</a:t>
            </a:r>
          </a:p>
        </p:txBody>
      </p:sp>
    </p:spTree>
    <p:extLst>
      <p:ext uri="{BB962C8B-B14F-4D97-AF65-F5344CB8AC3E}">
        <p14:creationId xmlns:p14="http://schemas.microsoft.com/office/powerpoint/2010/main" val="3350550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8802410"/>
          </a:xfrm>
          <a:prstGeom prst="rect">
            <a:avLst/>
          </a:prstGeom>
        </p:spPr>
        <p:txBody>
          <a:bodyPr wrap="square">
            <a:spAutoFit/>
          </a:bodyPr>
          <a:lstStyle/>
          <a:p>
            <a:pPr lvl="0">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Attendance Data</a:t>
            </a:r>
          </a:p>
          <a:p>
            <a:pPr lvl="0"/>
            <a:r>
              <a:rPr lang="en-GB" sz="1150" dirty="0">
                <a:solidFill>
                  <a:prstClr val="black"/>
                </a:solidFill>
                <a:latin typeface="Tahoma" panose="020B0604030504040204" pitchFamily="34" charset="0"/>
                <a:ea typeface="Tahoma" panose="020B0604030504040204" pitchFamily="34" charset="0"/>
                <a:cs typeface="Tahoma" panose="020B0604030504040204" pitchFamily="34" charset="0"/>
              </a:rPr>
              <a:t>This information is always shown up to the previous day. Full attendance information, including weekly attendance figures, can be viewed by clicking the ‘view detailed attendance link’ shown in the yellow box.</a:t>
            </a: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Detailed Progress</a:t>
            </a:r>
            <a:endParaRPr lang="en-GB" sz="1150" dirty="0">
              <a:latin typeface="Tahoma" panose="020B0604030504040204" pitchFamily="34" charset="0"/>
              <a:ea typeface="Tahoma" panose="020B0604030504040204" pitchFamily="34" charset="0"/>
              <a:cs typeface="Tahoma" panose="020B0604030504040204" pitchFamily="34" charset="0"/>
            </a:endParaRPr>
          </a:p>
          <a:p>
            <a:r>
              <a:rPr lang="en-GB" sz="1150" dirty="0">
                <a:latin typeface="Tahoma" panose="020B0604030504040204" pitchFamily="34" charset="0"/>
                <a:ea typeface="Tahoma" panose="020B0604030504040204" pitchFamily="34" charset="0"/>
                <a:cs typeface="Tahoma" panose="020B0604030504040204" pitchFamily="34" charset="0"/>
              </a:rPr>
              <a:t>This table shows the current levels in each subject. Also included is the target grade and colour coding to inform of progress.</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400" dirty="0">
              <a:latin typeface="Tahoma" panose="020B0604030504040204" pitchFamily="34" charset="0"/>
              <a:ea typeface="Tahoma" panose="020B0604030504040204" pitchFamily="34" charset="0"/>
              <a:cs typeface="Tahoma" panose="020B0604030504040204" pitchFamily="34" charset="0"/>
            </a:endParaRPr>
          </a:p>
          <a:p>
            <a:endParaRPr lang="en-GB" sz="1100" dirty="0">
              <a:latin typeface="Tahoma" panose="020B0604030504040204" pitchFamily="34" charset="0"/>
              <a:ea typeface="Tahoma" panose="020B0604030504040204" pitchFamily="34" charset="0"/>
              <a:cs typeface="Tahoma" panose="020B0604030504040204" pitchFamily="34" charset="0"/>
            </a:endParaRPr>
          </a:p>
          <a:p>
            <a:endParaRPr lang="en-GB" sz="1100" dirty="0">
              <a:latin typeface="Tahoma" panose="020B0604030504040204" pitchFamily="34" charset="0"/>
              <a:ea typeface="Tahoma" panose="020B0604030504040204" pitchFamily="34" charset="0"/>
              <a:cs typeface="Tahoma" panose="020B0604030504040204" pitchFamily="34" charset="0"/>
            </a:endParaRPr>
          </a:p>
          <a:p>
            <a:endParaRPr lang="en-GB" sz="10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Behaviour Data</a:t>
            </a:r>
          </a:p>
          <a:p>
            <a:pPr>
              <a:spcBef>
                <a:spcPts val="600"/>
              </a:spcBef>
            </a:pPr>
            <a:r>
              <a:rPr lang="en-GB" sz="1150" dirty="0">
                <a:latin typeface="Tahoma" panose="020B0604030504040204" pitchFamily="34" charset="0"/>
                <a:ea typeface="Tahoma" panose="020B0604030504040204" pitchFamily="34" charset="0"/>
                <a:cs typeface="Tahoma" panose="020B0604030504040204" pitchFamily="34" charset="0"/>
              </a:rPr>
              <a:t>This will give you an overview of positive and negative behaviour pointes.</a:t>
            </a:r>
            <a:endParaRPr lang="en-GB" sz="115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Daily Timetable</a:t>
            </a:r>
          </a:p>
          <a:p>
            <a:r>
              <a:rPr lang="en-GB" sz="1150" dirty="0">
                <a:latin typeface="Tahoma" panose="020B0604030504040204" pitchFamily="34" charset="0"/>
                <a:ea typeface="Tahoma" panose="020B0604030504040204" pitchFamily="34" charset="0"/>
                <a:cs typeface="Tahoma" panose="020B0604030504040204" pitchFamily="34" charset="0"/>
              </a:rPr>
              <a:t>You can click the ‘View full timetable’ link to view the full week timetable for your child or click for more detailed information on your child’s daily timetable including timings and teachers.</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p:txBody>
      </p:sp>
      <p:pic>
        <p:nvPicPr>
          <p:cNvPr id="21" name="Picture 20"/>
          <p:cNvPicPr/>
          <p:nvPr/>
        </p:nvPicPr>
        <p:blipFill rotWithShape="1">
          <a:blip r:embed="rId3"/>
          <a:srcRect l="4653" t="46587" r="55296" b="31745"/>
          <a:stretch/>
        </p:blipFill>
        <p:spPr bwMode="auto">
          <a:xfrm>
            <a:off x="564734" y="6807645"/>
            <a:ext cx="5731510" cy="951230"/>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t="4596" b="51736"/>
          <a:stretch/>
        </p:blipFill>
        <p:spPr bwMode="auto">
          <a:xfrm>
            <a:off x="750639" y="1809696"/>
            <a:ext cx="5360448" cy="1213030"/>
          </a:xfrm>
          <a:prstGeom prst="rect">
            <a:avLst/>
          </a:prstGeom>
          <a:ln>
            <a:noFill/>
          </a:ln>
          <a:extLst>
            <a:ext uri="{53640926-AAD7-44D8-BBD7-CCE9431645EC}">
              <a14:shadowObscured xmlns:a14="http://schemas.microsoft.com/office/drawing/2010/main"/>
            </a:ext>
          </a:extLst>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4820" t="10834" r="54797" b="22535"/>
          <a:stretch/>
        </p:blipFill>
        <p:spPr bwMode="auto">
          <a:xfrm>
            <a:off x="973851" y="3724500"/>
            <a:ext cx="4910298" cy="2485958"/>
          </a:xfrm>
          <a:prstGeom prst="rect">
            <a:avLst/>
          </a:prstGeom>
          <a:ln>
            <a:noFill/>
          </a:ln>
          <a:extLst>
            <a:ext uri="{53640926-AAD7-44D8-BBD7-CCE9431645EC}">
              <a14:shadowObscured xmlns:a14="http://schemas.microsoft.com/office/drawing/2010/main"/>
            </a:ext>
          </a:extLst>
        </p:spPr>
      </p:pic>
      <p:pic>
        <p:nvPicPr>
          <p:cNvPr id="23" name="Picture 22"/>
          <p:cNvPicPr/>
          <p:nvPr/>
        </p:nvPicPr>
        <p:blipFill>
          <a:blip r:embed="rId6">
            <a:extLst>
              <a:ext uri="{28A0092B-C50C-407E-A947-70E740481C1C}">
                <a14:useLocalDpi xmlns:a14="http://schemas.microsoft.com/office/drawing/2010/main" val="0"/>
              </a:ext>
            </a:extLst>
          </a:blip>
          <a:stretch>
            <a:fillRect/>
          </a:stretch>
        </p:blipFill>
        <p:spPr>
          <a:xfrm>
            <a:off x="1305877" y="8507605"/>
            <a:ext cx="4246245" cy="1127760"/>
          </a:xfrm>
          <a:prstGeom prst="rect">
            <a:avLst/>
          </a:prstGeom>
        </p:spPr>
      </p:pic>
      <p:sp>
        <p:nvSpPr>
          <p:cNvPr id="16" name="TextBox 15">
            <a:extLst>
              <a:ext uri="{FF2B5EF4-FFF2-40B4-BE49-F238E27FC236}">
                <a16:creationId xmlns:a16="http://schemas.microsoft.com/office/drawing/2014/main" id="{627F5DAE-BEAF-45A4-B98D-FE0E4575CDCC}"/>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21</a:t>
            </a:r>
          </a:p>
        </p:txBody>
      </p:sp>
    </p:spTree>
    <p:extLst>
      <p:ext uri="{BB962C8B-B14F-4D97-AF65-F5344CB8AC3E}">
        <p14:creationId xmlns:p14="http://schemas.microsoft.com/office/powerpoint/2010/main" val="432942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4" name="TextBox 26"/>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 name="TextBox 1"/>
          <p:cNvSpPr txBox="1"/>
          <p:nvPr/>
        </p:nvSpPr>
        <p:spPr>
          <a:xfrm>
            <a:off x="100817" y="911384"/>
            <a:ext cx="6632484" cy="646331"/>
          </a:xfrm>
          <a:prstGeom prst="rect">
            <a:avLst/>
          </a:prstGeom>
          <a:noFill/>
        </p:spPr>
        <p:txBody>
          <a:bodyPr wrap="square" rtlCol="0">
            <a:spAutoFit/>
          </a:bodyPr>
          <a:lstStyle/>
          <a:p>
            <a:endParaRPr lang="en-GB"/>
          </a:p>
          <a:p>
            <a:endParaRPr lang="en-GB" dirty="0"/>
          </a:p>
        </p:txBody>
      </p:sp>
      <p:sp>
        <p:nvSpPr>
          <p:cNvPr id="5" name="Rectangle 4"/>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sp>
        <p:nvSpPr>
          <p:cNvPr id="15" name="Rectangle 14"/>
          <p:cNvSpPr/>
          <p:nvPr/>
        </p:nvSpPr>
        <p:spPr>
          <a:xfrm>
            <a:off x="100817" y="927433"/>
            <a:ext cx="6612606" cy="6117059"/>
          </a:xfrm>
          <a:prstGeom prst="rect">
            <a:avLst/>
          </a:prstGeom>
        </p:spPr>
        <p:txBody>
          <a:bodyPr wrap="square">
            <a:spAutoFit/>
          </a:bodyPr>
          <a:lstStyle/>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Progress Reports</a:t>
            </a:r>
          </a:p>
          <a:p>
            <a:pPr>
              <a:spcAft>
                <a:spcPts val="600"/>
              </a:spcAft>
            </a:pPr>
            <a:r>
              <a:rPr lang="en-GB" sz="1150" dirty="0">
                <a:latin typeface="Tahoma" panose="020B0604030504040204" pitchFamily="34" charset="0"/>
                <a:ea typeface="Tahoma" panose="020B0604030504040204" pitchFamily="34" charset="0"/>
                <a:cs typeface="Tahoma" panose="020B0604030504040204" pitchFamily="34" charset="0"/>
              </a:rPr>
              <a:t>This shows grades for your child as they were captured by reports and compares them against current grades. At the bottom of each report column you can access a report by clicking the ‘View report’ link. You can then also download and print copies of the reports which will be available for the whole of the year.</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rPr>
              <a:t>Communication Settings</a:t>
            </a:r>
          </a:p>
          <a:p>
            <a:pPr>
              <a:spcAft>
                <a:spcPts val="600"/>
              </a:spcAft>
            </a:pPr>
            <a:r>
              <a:rPr lang="en-GB" sz="1150" dirty="0">
                <a:latin typeface="Tahoma" panose="020B0604030504040204" pitchFamily="34" charset="0"/>
                <a:ea typeface="Tahoma" panose="020B0604030504040204" pitchFamily="34" charset="0"/>
                <a:cs typeface="Tahoma" panose="020B0604030504040204" pitchFamily="34" charset="0"/>
              </a:rPr>
              <a:t>By clicking on “My settings” it will allow you to set whether you receive email notifications from GO 4 Schools, as well as show you the default setting the school has set. </a:t>
            </a: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150" dirty="0">
              <a:latin typeface="Tahoma" panose="020B0604030504040204" pitchFamily="34" charset="0"/>
              <a:ea typeface="Tahoma" panose="020B0604030504040204" pitchFamily="34" charset="0"/>
              <a:cs typeface="Tahoma" panose="020B0604030504040204" pitchFamily="34" charset="0"/>
            </a:endParaRPr>
          </a:p>
          <a:p>
            <a:endParaRPr lang="en-GB" sz="1200" b="1" dirty="0">
              <a:solidFill>
                <a:srgbClr val="0B703C"/>
              </a:solidFill>
              <a:latin typeface="Tahoma" panose="020B0604030504040204" pitchFamily="34" charset="0"/>
              <a:ea typeface="Tahoma" panose="020B0604030504040204" pitchFamily="34" charset="0"/>
              <a:cs typeface="Tahoma" panose="020B0604030504040204" pitchFamily="34" charset="0"/>
            </a:endParaRPr>
          </a:p>
        </p:txBody>
      </p:sp>
      <p:pic>
        <p:nvPicPr>
          <p:cNvPr id="16" name="Picture 15"/>
          <p:cNvPicPr>
            <a:picLocks noChangeAspect="1"/>
          </p:cNvPicPr>
          <p:nvPr/>
        </p:nvPicPr>
        <p:blipFill rotWithShape="1">
          <a:blip r:embed="rId3">
            <a:extLst>
              <a:ext uri="{28A0092B-C50C-407E-A947-70E740481C1C}">
                <a14:useLocalDpi xmlns:a14="http://schemas.microsoft.com/office/drawing/2010/main" val="0"/>
              </a:ext>
            </a:extLst>
          </a:blip>
          <a:srcRect l="6481" t="33080" r="64159" b="33858"/>
          <a:stretch/>
        </p:blipFill>
        <p:spPr bwMode="auto">
          <a:xfrm>
            <a:off x="144975" y="2066683"/>
            <a:ext cx="6560956" cy="2266512"/>
          </a:xfrm>
          <a:prstGeom prst="rect">
            <a:avLst/>
          </a:prstGeom>
          <a:ln>
            <a:noFill/>
          </a:ln>
          <a:extLst>
            <a:ext uri="{53640926-AAD7-44D8-BBD7-CCE9431645EC}">
              <a14:shadowObscured xmlns:a14="http://schemas.microsoft.com/office/drawing/2010/main"/>
            </a:ext>
          </a:extLst>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3298" y="5541415"/>
            <a:ext cx="3871403" cy="4024089"/>
          </a:xfrm>
          <a:prstGeom prst="rect">
            <a:avLst/>
          </a:prstGeom>
        </p:spPr>
      </p:pic>
      <p:sp>
        <p:nvSpPr>
          <p:cNvPr id="19" name="TextBox 18">
            <a:extLst>
              <a:ext uri="{FF2B5EF4-FFF2-40B4-BE49-F238E27FC236}">
                <a16:creationId xmlns:a16="http://schemas.microsoft.com/office/drawing/2014/main" id="{D67FAA81-CA44-4A7C-B898-C1A9CB7B89C7}"/>
              </a:ext>
            </a:extLst>
          </p:cNvPr>
          <p:cNvSpPr txBox="1"/>
          <p:nvPr/>
        </p:nvSpPr>
        <p:spPr>
          <a:xfrm>
            <a:off x="3298195"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22</a:t>
            </a:r>
          </a:p>
        </p:txBody>
      </p:sp>
    </p:spTree>
    <p:extLst>
      <p:ext uri="{BB962C8B-B14F-4D97-AF65-F5344CB8AC3E}">
        <p14:creationId xmlns:p14="http://schemas.microsoft.com/office/powerpoint/2010/main" val="2378771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8D049866-C524-403F-9E70-835CD806EEFA}"/>
              </a:ext>
            </a:extLst>
          </p:cNvPr>
          <p:cNvSpPr>
            <a:spLocks noChangeArrowheads="1"/>
          </p:cNvSpPr>
          <p:nvPr/>
        </p:nvSpPr>
        <p:spPr bwMode="auto">
          <a:xfrm>
            <a:off x="100817" y="781298"/>
            <a:ext cx="2539862" cy="75398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F9B39"/>
                </a:solidFill>
                <a:effectLst/>
                <a:latin typeface="Arial" panose="020B0604020202020204" pitchFamily="34" charset="0"/>
                <a:ea typeface="Roboto"/>
                <a:cs typeface="Roboto"/>
              </a:rPr>
              <a:t>How to log in to the App</a:t>
            </a:r>
            <a:endParaRPr kumimoji="0" lang="en-GB" altLang="en-US" sz="1600" b="0" i="0" u="none" strike="noStrike" cap="none" normalizeH="0" baseline="0" dirty="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7">
            <a:extLst>
              <a:ext uri="{FF2B5EF4-FFF2-40B4-BE49-F238E27FC236}">
                <a16:creationId xmlns:a16="http://schemas.microsoft.com/office/drawing/2014/main" id="{BF47C67F-AEA9-467F-9113-8EEADF38EE7D}"/>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ight Triangle 3">
            <a:extLst>
              <a:ext uri="{FF2B5EF4-FFF2-40B4-BE49-F238E27FC236}">
                <a16:creationId xmlns:a16="http://schemas.microsoft.com/office/drawing/2014/main" id="{05312B91-7715-4C74-98B0-BDB625EEBE3E}"/>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5" name="Right Triangle 4">
            <a:extLst>
              <a:ext uri="{FF2B5EF4-FFF2-40B4-BE49-F238E27FC236}">
                <a16:creationId xmlns:a16="http://schemas.microsoft.com/office/drawing/2014/main" id="{041B3DE6-21F3-4973-BE3E-6A434813ADDE}"/>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6" name="Right Triangle 5">
            <a:extLst>
              <a:ext uri="{FF2B5EF4-FFF2-40B4-BE49-F238E27FC236}">
                <a16:creationId xmlns:a16="http://schemas.microsoft.com/office/drawing/2014/main" id="{78B5A1B5-4B05-42B2-8C50-E63E31D70B61}"/>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7" name="Picture 6">
            <a:extLst>
              <a:ext uri="{FF2B5EF4-FFF2-40B4-BE49-F238E27FC236}">
                <a16:creationId xmlns:a16="http://schemas.microsoft.com/office/drawing/2014/main" id="{FFC66ECA-1642-4228-8782-FDFFFA6CF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8" name="TextBox 26">
            <a:extLst>
              <a:ext uri="{FF2B5EF4-FFF2-40B4-BE49-F238E27FC236}">
                <a16:creationId xmlns:a16="http://schemas.microsoft.com/office/drawing/2014/main" id="{429A4348-9CDF-41D6-9BAF-D0388A71F134}"/>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9" name="TextBox 8">
            <a:extLst>
              <a:ext uri="{FF2B5EF4-FFF2-40B4-BE49-F238E27FC236}">
                <a16:creationId xmlns:a16="http://schemas.microsoft.com/office/drawing/2014/main" id="{0EAD10B5-742F-44FA-AB26-DDAFC6EE821E}"/>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23</a:t>
            </a:r>
          </a:p>
        </p:txBody>
      </p:sp>
      <p:pic>
        <p:nvPicPr>
          <p:cNvPr id="10" name="image1.png">
            <a:extLst>
              <a:ext uri="{FF2B5EF4-FFF2-40B4-BE49-F238E27FC236}">
                <a16:creationId xmlns:a16="http://schemas.microsoft.com/office/drawing/2014/main" id="{A3BF2D75-490C-494B-AF0A-F976F98C77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17" y="5277954"/>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6B30596-8D02-4336-A659-6C56638311A0}"/>
              </a:ext>
            </a:extLst>
          </p:cNvPr>
          <p:cNvSpPr/>
          <p:nvPr/>
        </p:nvSpPr>
        <p:spPr>
          <a:xfrm>
            <a:off x="100817" y="927433"/>
            <a:ext cx="6612606" cy="246221"/>
          </a:xfrm>
          <a:prstGeom prst="rect">
            <a:avLst/>
          </a:prstGeom>
        </p:spPr>
        <p:txBody>
          <a:bodyPr wrap="square">
            <a:spAutoFit/>
          </a:bodyPr>
          <a:lstStyle/>
          <a:p>
            <a:pPr algn="just">
              <a:spcAft>
                <a:spcPts val="0"/>
              </a:spcAft>
            </a:pPr>
            <a:r>
              <a:rPr lang="en-GB" sz="1000" dirty="0">
                <a:latin typeface="Tahoma" panose="020B0604030504040204" pitchFamily="34" charset="0"/>
                <a:ea typeface="Times New Roman" panose="02020603050405020304" pitchFamily="18" charset="0"/>
                <a:cs typeface="Times New Roman" panose="02020603050405020304" pitchFamily="18" charset="0"/>
              </a:rPr>
              <a:t> </a:t>
            </a:r>
            <a:endParaRPr lang="en-GB" sz="1200" dirty="0">
              <a:latin typeface="Gill Sans MT" panose="020B0502020104020203" pitchFamily="34" charset="0"/>
              <a:ea typeface="Times New Roman" panose="02020603050405020304" pitchFamily="18" charset="0"/>
              <a:cs typeface="Times New Roman" panose="02020603050405020304" pitchFamily="18" charset="0"/>
            </a:endParaRPr>
          </a:p>
        </p:txBody>
      </p:sp>
      <p:pic>
        <p:nvPicPr>
          <p:cNvPr id="12" name="image2.png">
            <a:extLst>
              <a:ext uri="{FF2B5EF4-FFF2-40B4-BE49-F238E27FC236}">
                <a16:creationId xmlns:a16="http://schemas.microsoft.com/office/drawing/2014/main" id="{E557C165-19C1-4704-B3EF-62C8366072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817" y="1435656"/>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2">
            <a:extLst>
              <a:ext uri="{FF2B5EF4-FFF2-40B4-BE49-F238E27FC236}">
                <a16:creationId xmlns:a16="http://schemas.microsoft.com/office/drawing/2014/main" id="{12609C00-99A8-420E-8D48-5F62C0DDCD7C}"/>
              </a:ext>
            </a:extLst>
          </p:cNvPr>
          <p:cNvSpPr txBox="1">
            <a:spLocks noChangeArrowheads="1"/>
          </p:cNvSpPr>
          <p:nvPr/>
        </p:nvSpPr>
        <p:spPr bwMode="auto">
          <a:xfrm>
            <a:off x="2794823" y="1453381"/>
            <a:ext cx="3240000" cy="157023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Tap on the App to open.</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Type in your email address and password. </a:t>
            </a:r>
            <a:r>
              <a:rPr kumimoji="0" lang="en-US" altLang="en-US" sz="1100" b="0" i="1" u="none" strike="noStrike" cap="none" normalizeH="0" baseline="0" dirty="0">
                <a:ln>
                  <a:noFill/>
                </a:ln>
                <a:solidFill>
                  <a:schemeClr val="tx1"/>
                </a:solidFill>
                <a:effectLst/>
                <a:latin typeface="Arial" panose="020B0604020202020204" pitchFamily="34" charset="0"/>
                <a:ea typeface="Arial" panose="020B0604020202020204" pitchFamily="34" charset="0"/>
              </a:rPr>
              <a:t>This is the same email address and password you use to log into the Go4Schools website.</a:t>
            </a:r>
            <a:endPar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100" b="0" i="0" u="none" strike="noStrike" cap="none" normalizeH="0" baseline="0" dirty="0">
                <a:ln>
                  <a:noFill/>
                </a:ln>
                <a:solidFill>
                  <a:schemeClr val="tx1"/>
                </a:solidFill>
                <a:effectLst/>
                <a:latin typeface="Arial" panose="020B0604020202020204" pitchFamily="34" charset="0"/>
                <a:ea typeface="Arial" panose="020B0604020202020204" pitchFamily="34" charset="0"/>
              </a:rPr>
              <a:t>Click on "log in". </a:t>
            </a:r>
            <a:r>
              <a:rPr kumimoji="0" lang="en-US" altLang="en-US" sz="1100" b="0" i="1" u="none" strike="noStrike" cap="none" normalizeH="0" baseline="0" dirty="0">
                <a:ln>
                  <a:noFill/>
                </a:ln>
                <a:solidFill>
                  <a:schemeClr val="tx1"/>
                </a:solidFill>
                <a:effectLst/>
                <a:latin typeface="Arial" panose="020B0604020202020204" pitchFamily="34" charset="0"/>
                <a:ea typeface="Arial" panose="020B0604020202020204" pitchFamily="34" charset="0"/>
              </a:rPr>
              <a:t>If you are a first-time user you will need to log into the website first to receive your password.</a:t>
            </a:r>
            <a:endParaRPr kumimoji="0" lang="en-US" altLang="en-US" sz="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Text Box 2">
            <a:extLst>
              <a:ext uri="{FF2B5EF4-FFF2-40B4-BE49-F238E27FC236}">
                <a16:creationId xmlns:a16="http://schemas.microsoft.com/office/drawing/2014/main" id="{57968861-1D7B-4CED-84B7-CC68165191B5}"/>
              </a:ext>
            </a:extLst>
          </p:cNvPr>
          <p:cNvSpPr txBox="1">
            <a:spLocks noChangeArrowheads="1"/>
          </p:cNvSpPr>
          <p:nvPr/>
        </p:nvSpPr>
        <p:spPr bwMode="auto">
          <a:xfrm>
            <a:off x="2794823" y="5273702"/>
            <a:ext cx="3240000" cy="10464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100" dirty="0">
                <a:solidFill>
                  <a:srgbClr val="212529"/>
                </a:solidFill>
                <a:latin typeface="Arial" panose="020B0604020202020204" pitchFamily="34" charset="0"/>
              </a:rPr>
              <a:t>T</a:t>
            </a:r>
            <a:r>
              <a:rPr lang="en-US" altLang="en-US" sz="1100" dirty="0">
                <a:latin typeface="Arial" panose="020B0604020202020204" pitchFamily="34" charset="0"/>
              </a:rPr>
              <a:t>he homepage shows a student's current timetable and overview of the status of their homework. Tap on the timetable or homework to view more information.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Rectangle 14">
            <a:extLst>
              <a:ext uri="{FF2B5EF4-FFF2-40B4-BE49-F238E27FC236}">
                <a16:creationId xmlns:a16="http://schemas.microsoft.com/office/drawing/2014/main" id="{026E2C69-B2C1-4793-9FBA-AFF48D2F6FCB}"/>
              </a:ext>
            </a:extLst>
          </p:cNvPr>
          <p:cNvSpPr>
            <a:spLocks noChangeArrowheads="1"/>
          </p:cNvSpPr>
          <p:nvPr/>
        </p:nvSpPr>
        <p:spPr bwMode="auto">
          <a:xfrm>
            <a:off x="100817" y="1435656"/>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54AB616A-696F-4785-9097-709B74E2C82D}"/>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85487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5.png">
            <a:extLst>
              <a:ext uri="{FF2B5EF4-FFF2-40B4-BE49-F238E27FC236}">
                <a16:creationId xmlns:a16="http://schemas.microsoft.com/office/drawing/2014/main" id="{1725A090-ECEE-43C5-B670-A06C8CC83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4250"/>
          <a:stretch>
            <a:fillRect/>
          </a:stretch>
        </p:blipFill>
        <p:spPr bwMode="auto">
          <a:xfrm>
            <a:off x="360887" y="1588418"/>
            <a:ext cx="2143125" cy="326707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10.png">
            <a:extLst>
              <a:ext uri="{FF2B5EF4-FFF2-40B4-BE49-F238E27FC236}">
                <a16:creationId xmlns:a16="http://schemas.microsoft.com/office/drawing/2014/main" id="{FC56D911-8A07-4B11-8EE4-C9F13DE86E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87" y="5460690"/>
            <a:ext cx="2143125"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2">
            <a:extLst>
              <a:ext uri="{FF2B5EF4-FFF2-40B4-BE49-F238E27FC236}">
                <a16:creationId xmlns:a16="http://schemas.microsoft.com/office/drawing/2014/main" id="{9DBBFEC6-ADD8-4B38-992A-78226D030605}"/>
              </a:ext>
            </a:extLst>
          </p:cNvPr>
          <p:cNvSpPr txBox="1">
            <a:spLocks noChangeArrowheads="1"/>
          </p:cNvSpPr>
          <p:nvPr/>
        </p:nvSpPr>
        <p:spPr bwMode="auto">
          <a:xfrm>
            <a:off x="2839747" y="1602242"/>
            <a:ext cx="3240000" cy="144655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12529"/>
                </a:solidFill>
                <a:effectLst/>
                <a:ea typeface="Roboto"/>
              </a:rPr>
              <a:t> </a:t>
            </a:r>
            <a:r>
              <a:rPr lang="en-US" altLang="en-US" sz="1400" dirty="0">
                <a:solidFill>
                  <a:srgbClr val="212529"/>
                </a:solidFill>
              </a:rPr>
              <a:t>The homework card allows you to filter by ongoing, extended, pending, and homework history.</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212529"/>
                </a:solidFill>
              </a:rPr>
              <a:t>Tap on the specific homework you wish to view</a:t>
            </a:r>
            <a:r>
              <a:rPr kumimoji="0" lang="en-US" altLang="en-US" sz="1100" b="0" i="0" u="none" strike="noStrike" cap="none" normalizeH="0" baseline="0" dirty="0">
                <a:ln>
                  <a:noFill/>
                </a:ln>
                <a:solidFill>
                  <a:srgbClr val="212529"/>
                </a:solidFill>
                <a:effectLst/>
                <a:latin typeface="Arial" panose="020B0604020202020204" pitchFamily="34" charset="0"/>
                <a:ea typeface="Roboto"/>
              </a:rPr>
              <a:t>.</a:t>
            </a:r>
            <a:endParaRPr kumimoji="0" lang="en-US" altLang="en-US" sz="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2">
            <a:extLst>
              <a:ext uri="{FF2B5EF4-FFF2-40B4-BE49-F238E27FC236}">
                <a16:creationId xmlns:a16="http://schemas.microsoft.com/office/drawing/2014/main" id="{A991535B-F05B-42B2-B5B3-5E8D99B0D430}"/>
              </a:ext>
            </a:extLst>
          </p:cNvPr>
          <p:cNvSpPr txBox="1">
            <a:spLocks noChangeArrowheads="1"/>
          </p:cNvSpPr>
          <p:nvPr/>
        </p:nvSpPr>
        <p:spPr bwMode="auto">
          <a:xfrm>
            <a:off x="2839747" y="5460690"/>
            <a:ext cx="3240000" cy="138499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dirty="0">
                <a:solidFill>
                  <a:srgbClr val="212529"/>
                </a:solidFill>
              </a:rPr>
              <a:t>Detailed homework information is visible with attachments and weblinks. If the school tracks homework you can see when a class teacher has ticked off the completion of Homework tasks or marks if the work has been assessed.</a:t>
            </a:r>
          </a:p>
        </p:txBody>
      </p:sp>
      <p:sp>
        <p:nvSpPr>
          <p:cNvPr id="6" name="Rectangle 10">
            <a:extLst>
              <a:ext uri="{FF2B5EF4-FFF2-40B4-BE49-F238E27FC236}">
                <a16:creationId xmlns:a16="http://schemas.microsoft.com/office/drawing/2014/main" id="{4B63F249-AADF-4C73-A6C2-6393A52A7AE3}"/>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11">
            <a:extLst>
              <a:ext uri="{FF2B5EF4-FFF2-40B4-BE49-F238E27FC236}">
                <a16:creationId xmlns:a16="http://schemas.microsoft.com/office/drawing/2014/main" id="{9230D952-81B3-40C1-96E2-98109BE832B2}"/>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8576B3F2-E3F0-494E-BFF4-3B95AD33EA1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ight Triangle 8">
            <a:extLst>
              <a:ext uri="{FF2B5EF4-FFF2-40B4-BE49-F238E27FC236}">
                <a16:creationId xmlns:a16="http://schemas.microsoft.com/office/drawing/2014/main" id="{5E4969BA-2B6E-4990-8F41-6BE227083C53}"/>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0" name="Right Triangle 9">
            <a:extLst>
              <a:ext uri="{FF2B5EF4-FFF2-40B4-BE49-F238E27FC236}">
                <a16:creationId xmlns:a16="http://schemas.microsoft.com/office/drawing/2014/main" id="{95E216F6-E0C4-4784-8E15-0F5AC0D636D7}"/>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1" name="Right Triangle 10">
            <a:extLst>
              <a:ext uri="{FF2B5EF4-FFF2-40B4-BE49-F238E27FC236}">
                <a16:creationId xmlns:a16="http://schemas.microsoft.com/office/drawing/2014/main" id="{68E8B8E5-AA17-4E2B-870D-EFCF6C662F9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2" name="Picture 11">
            <a:extLst>
              <a:ext uri="{FF2B5EF4-FFF2-40B4-BE49-F238E27FC236}">
                <a16:creationId xmlns:a16="http://schemas.microsoft.com/office/drawing/2014/main" id="{548C6726-7D35-4EA6-9031-F45CB40097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3" name="TextBox 26">
            <a:extLst>
              <a:ext uri="{FF2B5EF4-FFF2-40B4-BE49-F238E27FC236}">
                <a16:creationId xmlns:a16="http://schemas.microsoft.com/office/drawing/2014/main" id="{EDA672F3-ADDD-4963-ACC6-5002AB59EC41}"/>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4" name="TextBox 13">
            <a:extLst>
              <a:ext uri="{FF2B5EF4-FFF2-40B4-BE49-F238E27FC236}">
                <a16:creationId xmlns:a16="http://schemas.microsoft.com/office/drawing/2014/main" id="{96F401FB-4EED-4E62-BE72-C0B42265D638}"/>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24</a:t>
            </a:r>
          </a:p>
        </p:txBody>
      </p:sp>
      <p:sp>
        <p:nvSpPr>
          <p:cNvPr id="15" name="Rectangle 14">
            <a:extLst>
              <a:ext uri="{FF2B5EF4-FFF2-40B4-BE49-F238E27FC236}">
                <a16:creationId xmlns:a16="http://schemas.microsoft.com/office/drawing/2014/main" id="{1FBA58EC-05A4-4979-B0D1-E8D8D222DE5D}"/>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8F921BEC-AEAC-4E3D-855E-4197FEF5549B}"/>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7" name="TextBox 16">
            <a:extLst>
              <a:ext uri="{FF2B5EF4-FFF2-40B4-BE49-F238E27FC236}">
                <a16:creationId xmlns:a16="http://schemas.microsoft.com/office/drawing/2014/main" id="{502B9544-85F8-4C74-997B-FFDA7BB30BCE}"/>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child's homework</a:t>
            </a:r>
            <a:endParaRPr lang="en-GB" sz="1600" b="1" dirty="0">
              <a:solidFill>
                <a:srgbClr val="434343"/>
              </a:solidFill>
              <a:latin typeface="Arial" panose="020B0604020202020204" pitchFamily="34" charset="0"/>
            </a:endParaRPr>
          </a:p>
        </p:txBody>
      </p:sp>
    </p:spTree>
    <p:extLst>
      <p:ext uri="{BB962C8B-B14F-4D97-AF65-F5344CB8AC3E}">
        <p14:creationId xmlns:p14="http://schemas.microsoft.com/office/powerpoint/2010/main" val="4023279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2">
            <a:extLst>
              <a:ext uri="{FF2B5EF4-FFF2-40B4-BE49-F238E27FC236}">
                <a16:creationId xmlns:a16="http://schemas.microsoft.com/office/drawing/2014/main" id="{E5E58277-6525-433C-99EE-4EF83A5E2B0C}"/>
              </a:ext>
            </a:extLst>
          </p:cNvPr>
          <p:cNvSpPr txBox="1">
            <a:spLocks noChangeArrowheads="1"/>
          </p:cNvSpPr>
          <p:nvPr/>
        </p:nvSpPr>
        <p:spPr bwMode="auto">
          <a:xfrm>
            <a:off x="2839747" y="1602242"/>
            <a:ext cx="3240000" cy="8002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defTabSz="914400" eaLnBrk="0" fontAlgn="base" hangingPunct="0">
              <a:spcBef>
                <a:spcPct val="0"/>
              </a:spcBef>
              <a:spcAft>
                <a:spcPct val="0"/>
              </a:spcAft>
            </a:pPr>
            <a:r>
              <a:rPr kumimoji="0" lang="en-US" altLang="en-US" sz="1100" b="0" i="0" u="none" strike="noStrike" cap="none" normalizeH="0" baseline="0" dirty="0">
                <a:ln>
                  <a:noFill/>
                </a:ln>
                <a:solidFill>
                  <a:srgbClr val="212529"/>
                </a:solidFill>
                <a:effectLst/>
                <a:ea typeface="Roboto"/>
              </a:rPr>
              <a:t> </a:t>
            </a:r>
            <a:r>
              <a:rPr lang="en-GB" altLang="en-US" sz="1400" dirty="0">
                <a:solidFill>
                  <a:srgbClr val="212529"/>
                </a:solidFill>
              </a:rPr>
              <a:t>Tap on the menu in the top-left corner to access messages and settings.</a:t>
            </a:r>
            <a:endParaRPr lang="en-US" altLang="en-US" sz="1400" dirty="0">
              <a:solidFill>
                <a:srgbClr val="212529"/>
              </a:solidFil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5A11E667-22FA-4A35-9540-6D383807A810}"/>
              </a:ext>
            </a:extLst>
          </p:cNvPr>
          <p:cNvSpPr txBox="1">
            <a:spLocks noChangeArrowheads="1"/>
          </p:cNvSpPr>
          <p:nvPr/>
        </p:nvSpPr>
        <p:spPr bwMode="auto">
          <a:xfrm>
            <a:off x="2839747" y="5460690"/>
            <a:ext cx="3240000" cy="116955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rPr>
              <a:t>From the menu you can view messages, or swap between schools and select individual students with GO 4 Schools accounts. Your settings can also be accessed from this menu.</a:t>
            </a:r>
            <a:endParaRPr lang="en-US" altLang="en-US" sz="1400" dirty="0">
              <a:solidFill>
                <a:srgbClr val="212529"/>
              </a:solidFill>
            </a:endParaRPr>
          </a:p>
        </p:txBody>
      </p:sp>
      <p:sp>
        <p:nvSpPr>
          <p:cNvPr id="20" name="Rectangle 10">
            <a:extLst>
              <a:ext uri="{FF2B5EF4-FFF2-40B4-BE49-F238E27FC236}">
                <a16:creationId xmlns:a16="http://schemas.microsoft.com/office/drawing/2014/main" id="{3EC58EAD-FE74-47E5-B378-A0ED27801CF9}"/>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11">
            <a:extLst>
              <a:ext uri="{FF2B5EF4-FFF2-40B4-BE49-F238E27FC236}">
                <a16:creationId xmlns:a16="http://schemas.microsoft.com/office/drawing/2014/main" id="{8B7A12E1-7EDD-4FCD-9B32-C92B7E97500C}"/>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2" name="Rectangle 7">
            <a:extLst>
              <a:ext uri="{FF2B5EF4-FFF2-40B4-BE49-F238E27FC236}">
                <a16:creationId xmlns:a16="http://schemas.microsoft.com/office/drawing/2014/main" id="{13A9502F-C9C5-4F56-9A71-33E4A9784206}"/>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3" name="Right Triangle 22">
            <a:extLst>
              <a:ext uri="{FF2B5EF4-FFF2-40B4-BE49-F238E27FC236}">
                <a16:creationId xmlns:a16="http://schemas.microsoft.com/office/drawing/2014/main" id="{46C7927D-5822-4F68-926A-9117048012A1}"/>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4" name="Right Triangle 23">
            <a:extLst>
              <a:ext uri="{FF2B5EF4-FFF2-40B4-BE49-F238E27FC236}">
                <a16:creationId xmlns:a16="http://schemas.microsoft.com/office/drawing/2014/main" id="{E5311C2D-F168-46B4-B4BE-B3BC4AA0170A}"/>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25" name="Right Triangle 24">
            <a:extLst>
              <a:ext uri="{FF2B5EF4-FFF2-40B4-BE49-F238E27FC236}">
                <a16:creationId xmlns:a16="http://schemas.microsoft.com/office/drawing/2014/main" id="{12976E6F-D721-4E95-B679-2DE4D8215C54}"/>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26" name="Picture 25">
            <a:extLst>
              <a:ext uri="{FF2B5EF4-FFF2-40B4-BE49-F238E27FC236}">
                <a16:creationId xmlns:a16="http://schemas.microsoft.com/office/drawing/2014/main" id="{76ECCAF5-C4AF-40B8-A0CC-4C21FDD62C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27" name="TextBox 26">
            <a:extLst>
              <a:ext uri="{FF2B5EF4-FFF2-40B4-BE49-F238E27FC236}">
                <a16:creationId xmlns:a16="http://schemas.microsoft.com/office/drawing/2014/main" id="{F9A289AA-438D-4B35-AE3C-25A1EE597311}"/>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28" name="TextBox 27">
            <a:extLst>
              <a:ext uri="{FF2B5EF4-FFF2-40B4-BE49-F238E27FC236}">
                <a16:creationId xmlns:a16="http://schemas.microsoft.com/office/drawing/2014/main" id="{9E717AE1-1458-4D37-B148-5FC726882429}"/>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25</a:t>
            </a:r>
          </a:p>
        </p:txBody>
      </p:sp>
      <p:sp>
        <p:nvSpPr>
          <p:cNvPr id="29" name="Rectangle 28">
            <a:extLst>
              <a:ext uri="{FF2B5EF4-FFF2-40B4-BE49-F238E27FC236}">
                <a16:creationId xmlns:a16="http://schemas.microsoft.com/office/drawing/2014/main" id="{678A3F6E-F6E9-4507-8B46-E739FA344937}"/>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30" name="Rectangle 11">
            <a:extLst>
              <a:ext uri="{FF2B5EF4-FFF2-40B4-BE49-F238E27FC236}">
                <a16:creationId xmlns:a16="http://schemas.microsoft.com/office/drawing/2014/main" id="{060AAEF7-0810-4411-8554-F829DA7457CA}"/>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1" name="TextBox 30">
            <a:extLst>
              <a:ext uri="{FF2B5EF4-FFF2-40B4-BE49-F238E27FC236}">
                <a16:creationId xmlns:a16="http://schemas.microsoft.com/office/drawing/2014/main" id="{AA636486-DF52-4424-A0B3-E45BBE8CFF2D}"/>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messages</a:t>
            </a:r>
            <a:endParaRPr lang="en-GB" sz="1600" b="1" dirty="0">
              <a:solidFill>
                <a:srgbClr val="434343"/>
              </a:solidFill>
              <a:latin typeface="Arial" panose="020B0604020202020204" pitchFamily="34" charset="0"/>
            </a:endParaRPr>
          </a:p>
        </p:txBody>
      </p:sp>
      <p:pic>
        <p:nvPicPr>
          <p:cNvPr id="32" name="image11.png">
            <a:extLst>
              <a:ext uri="{FF2B5EF4-FFF2-40B4-BE49-F238E27FC236}">
                <a16:creationId xmlns:a16="http://schemas.microsoft.com/office/drawing/2014/main" id="{2AA6384F-C245-411F-BD27-B53C4A2F20FF}"/>
              </a:ext>
            </a:extLst>
          </p:cNvPr>
          <p:cNvPicPr/>
          <p:nvPr/>
        </p:nvPicPr>
        <p:blipFill>
          <a:blip r:embed="rId3"/>
          <a:srcRect/>
          <a:stretch>
            <a:fillRect/>
          </a:stretch>
        </p:blipFill>
        <p:spPr>
          <a:xfrm>
            <a:off x="384699" y="1586913"/>
            <a:ext cx="2095500" cy="3409950"/>
          </a:xfrm>
          <a:prstGeom prst="rect">
            <a:avLst/>
          </a:prstGeom>
          <a:ln w="9525">
            <a:solidFill>
              <a:srgbClr val="66B368"/>
            </a:solidFill>
            <a:prstDash val="solid"/>
          </a:ln>
        </p:spPr>
      </p:pic>
      <p:pic>
        <p:nvPicPr>
          <p:cNvPr id="33" name="image9.png">
            <a:extLst>
              <a:ext uri="{FF2B5EF4-FFF2-40B4-BE49-F238E27FC236}">
                <a16:creationId xmlns:a16="http://schemas.microsoft.com/office/drawing/2014/main" id="{E599BD2D-648D-4530-97D1-0154F632C82A}"/>
              </a:ext>
            </a:extLst>
          </p:cNvPr>
          <p:cNvPicPr/>
          <p:nvPr/>
        </p:nvPicPr>
        <p:blipFill>
          <a:blip r:embed="rId4"/>
          <a:srcRect/>
          <a:stretch>
            <a:fillRect/>
          </a:stretch>
        </p:blipFill>
        <p:spPr>
          <a:xfrm>
            <a:off x="384699" y="5458960"/>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717978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3E830FFD-4BBC-4E2E-A501-806A25C36223}"/>
              </a:ext>
            </a:extLst>
          </p:cNvPr>
          <p:cNvSpPr txBox="1">
            <a:spLocks noChangeArrowheads="1"/>
          </p:cNvSpPr>
          <p:nvPr/>
        </p:nvSpPr>
        <p:spPr bwMode="auto">
          <a:xfrm>
            <a:off x="2839747" y="1602242"/>
            <a:ext cx="3240000" cy="95410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ea typeface="Roboto"/>
              </a:rPr>
              <a:t>In the message inbox tap on the message for more detail. Your messages will be organised by date order and titled by areas such as Homework and Behaviour.</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3" name="Text Box 2">
            <a:extLst>
              <a:ext uri="{FF2B5EF4-FFF2-40B4-BE49-F238E27FC236}">
                <a16:creationId xmlns:a16="http://schemas.microsoft.com/office/drawing/2014/main" id="{A1ED8300-01A5-4C4B-945B-444CB0053272}"/>
              </a:ext>
            </a:extLst>
          </p:cNvPr>
          <p:cNvSpPr txBox="1">
            <a:spLocks noChangeArrowheads="1"/>
          </p:cNvSpPr>
          <p:nvPr/>
        </p:nvSpPr>
        <p:spPr bwMode="auto">
          <a:xfrm>
            <a:off x="2839747" y="5460690"/>
            <a:ext cx="3240000" cy="5232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rPr>
              <a:t>Tap back on messages and then your child's name to return to the main screen.</a:t>
            </a:r>
            <a:endParaRPr lang="en-US" altLang="en-US" sz="1400" dirty="0">
              <a:solidFill>
                <a:srgbClr val="212529"/>
              </a:solidFill>
            </a:endParaRPr>
          </a:p>
        </p:txBody>
      </p:sp>
      <p:sp>
        <p:nvSpPr>
          <p:cNvPr id="4" name="Rectangle 10">
            <a:extLst>
              <a:ext uri="{FF2B5EF4-FFF2-40B4-BE49-F238E27FC236}">
                <a16:creationId xmlns:a16="http://schemas.microsoft.com/office/drawing/2014/main" id="{F56B15A8-B274-402C-8EEE-117BE2B687E0}"/>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11">
            <a:extLst>
              <a:ext uri="{FF2B5EF4-FFF2-40B4-BE49-F238E27FC236}">
                <a16:creationId xmlns:a16="http://schemas.microsoft.com/office/drawing/2014/main" id="{56F67720-1B55-4461-8683-58D16F1DE3F7}"/>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id="{8AFB4548-6605-467B-B03B-EF64C02FBF01}"/>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ight Triangle 6">
            <a:extLst>
              <a:ext uri="{FF2B5EF4-FFF2-40B4-BE49-F238E27FC236}">
                <a16:creationId xmlns:a16="http://schemas.microsoft.com/office/drawing/2014/main" id="{78B6C1B9-9B13-4E2B-9659-EC02D12A076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Right Triangle 7">
            <a:extLst>
              <a:ext uri="{FF2B5EF4-FFF2-40B4-BE49-F238E27FC236}">
                <a16:creationId xmlns:a16="http://schemas.microsoft.com/office/drawing/2014/main" id="{40DE114D-3BA6-434E-8154-6A00C8A51416}"/>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9" name="Right Triangle 8">
            <a:extLst>
              <a:ext uri="{FF2B5EF4-FFF2-40B4-BE49-F238E27FC236}">
                <a16:creationId xmlns:a16="http://schemas.microsoft.com/office/drawing/2014/main" id="{04195EEC-DD16-435E-BB8B-99407084CC41}"/>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0" name="Picture 9">
            <a:extLst>
              <a:ext uri="{FF2B5EF4-FFF2-40B4-BE49-F238E27FC236}">
                <a16:creationId xmlns:a16="http://schemas.microsoft.com/office/drawing/2014/main" id="{9D980345-EC6F-4CD1-809C-3B8C8C9ADC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1" name="TextBox 26">
            <a:extLst>
              <a:ext uri="{FF2B5EF4-FFF2-40B4-BE49-F238E27FC236}">
                <a16:creationId xmlns:a16="http://schemas.microsoft.com/office/drawing/2014/main" id="{D5514794-35F4-4A28-B6F3-4E917925C589}"/>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2" name="TextBox 11">
            <a:extLst>
              <a:ext uri="{FF2B5EF4-FFF2-40B4-BE49-F238E27FC236}">
                <a16:creationId xmlns:a16="http://schemas.microsoft.com/office/drawing/2014/main" id="{03129164-FE33-458D-B602-1F21D204483D}"/>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26</a:t>
            </a:r>
          </a:p>
        </p:txBody>
      </p:sp>
      <p:sp>
        <p:nvSpPr>
          <p:cNvPr id="13" name="Rectangle 12">
            <a:extLst>
              <a:ext uri="{FF2B5EF4-FFF2-40B4-BE49-F238E27FC236}">
                <a16:creationId xmlns:a16="http://schemas.microsoft.com/office/drawing/2014/main" id="{142CB2C0-38A0-426A-BEF3-A6AC69467FD0}"/>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4" name="Rectangle 11">
            <a:extLst>
              <a:ext uri="{FF2B5EF4-FFF2-40B4-BE49-F238E27FC236}">
                <a16:creationId xmlns:a16="http://schemas.microsoft.com/office/drawing/2014/main" id="{FC87F535-F577-49E4-A215-79360F44F66F}"/>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AC10EC94-3189-417E-A1CD-20368BFCCA1E}"/>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messages</a:t>
            </a:r>
            <a:endParaRPr lang="en-GB" sz="1600" b="1" dirty="0">
              <a:solidFill>
                <a:srgbClr val="434343"/>
              </a:solidFill>
              <a:latin typeface="Arial" panose="020B0604020202020204" pitchFamily="34" charset="0"/>
            </a:endParaRPr>
          </a:p>
        </p:txBody>
      </p:sp>
      <p:pic>
        <p:nvPicPr>
          <p:cNvPr id="16" name="image8.png">
            <a:extLst>
              <a:ext uri="{FF2B5EF4-FFF2-40B4-BE49-F238E27FC236}">
                <a16:creationId xmlns:a16="http://schemas.microsoft.com/office/drawing/2014/main" id="{9ADB4B41-68D4-45A0-8257-5229BC3B5AF4}"/>
              </a:ext>
            </a:extLst>
          </p:cNvPr>
          <p:cNvPicPr/>
          <p:nvPr/>
        </p:nvPicPr>
        <p:blipFill>
          <a:blip r:embed="rId3"/>
          <a:srcRect/>
          <a:stretch>
            <a:fillRect/>
          </a:stretch>
        </p:blipFill>
        <p:spPr>
          <a:xfrm>
            <a:off x="384699" y="1602242"/>
            <a:ext cx="2143125" cy="3810000"/>
          </a:xfrm>
          <a:prstGeom prst="rect">
            <a:avLst/>
          </a:prstGeom>
          <a:ln w="9525">
            <a:solidFill>
              <a:srgbClr val="66B368"/>
            </a:solidFill>
            <a:prstDash val="solid"/>
          </a:ln>
        </p:spPr>
      </p:pic>
      <p:pic>
        <p:nvPicPr>
          <p:cNvPr id="17" name="image3.png">
            <a:extLst>
              <a:ext uri="{FF2B5EF4-FFF2-40B4-BE49-F238E27FC236}">
                <a16:creationId xmlns:a16="http://schemas.microsoft.com/office/drawing/2014/main" id="{9B2AA461-04C9-444A-B2B2-844001929736}"/>
              </a:ext>
            </a:extLst>
          </p:cNvPr>
          <p:cNvPicPr/>
          <p:nvPr/>
        </p:nvPicPr>
        <p:blipFill>
          <a:blip r:embed="rId4"/>
          <a:srcRect/>
          <a:stretch>
            <a:fillRect/>
          </a:stretch>
        </p:blipFill>
        <p:spPr>
          <a:xfrm>
            <a:off x="398720" y="5458960"/>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979581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5DBF5A73-F241-4E83-9689-82EA3E6EBAEA}"/>
              </a:ext>
            </a:extLst>
          </p:cNvPr>
          <p:cNvSpPr txBox="1">
            <a:spLocks noChangeArrowheads="1"/>
          </p:cNvSpPr>
          <p:nvPr/>
        </p:nvSpPr>
        <p:spPr bwMode="auto">
          <a:xfrm>
            <a:off x="2839747" y="1602242"/>
            <a:ext cx="3240000" cy="20313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lvl="0" defTabSz="914400" eaLnBrk="0" fontAlgn="base" hangingPunct="0">
              <a:spcBef>
                <a:spcPct val="0"/>
              </a:spcBef>
              <a:spcAft>
                <a:spcPct val="0"/>
              </a:spcAft>
            </a:pPr>
            <a:r>
              <a:rPr lang="en-GB" altLang="en-US" sz="1400" dirty="0">
                <a:solidFill>
                  <a:srgbClr val="212529"/>
                </a:solidFill>
                <a:ea typeface="Roboto"/>
              </a:rPr>
              <a:t>The attendance information is displayed on the main App page and shows the overall percentage attendance as a chart with details for authorised and unauthorised absence including a count of late marks. Where an unknown mark is displayed this may be due to the school waiting for confirmation for the reason of the absence.</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
        <p:nvSpPr>
          <p:cNvPr id="3" name="Rectangle 10">
            <a:extLst>
              <a:ext uri="{FF2B5EF4-FFF2-40B4-BE49-F238E27FC236}">
                <a16:creationId xmlns:a16="http://schemas.microsoft.com/office/drawing/2014/main" id="{BD7B0D01-9E90-4596-BD0C-7FAEA168E1FA}"/>
              </a:ext>
            </a:extLst>
          </p:cNvPr>
          <p:cNvSpPr>
            <a:spLocks noChangeArrowheads="1"/>
          </p:cNvSpPr>
          <p:nvPr/>
        </p:nvSpPr>
        <p:spPr bwMode="auto">
          <a:xfrm>
            <a:off x="100817" y="551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11">
            <a:extLst>
              <a:ext uri="{FF2B5EF4-FFF2-40B4-BE49-F238E27FC236}">
                <a16:creationId xmlns:a16="http://schemas.microsoft.com/office/drawing/2014/main" id="{F292F804-7996-45C4-8473-8279A77D8278}"/>
              </a:ext>
            </a:extLst>
          </p:cNvPr>
          <p:cNvSpPr>
            <a:spLocks noChangeArrowheads="1"/>
          </p:cNvSpPr>
          <p:nvPr/>
        </p:nvSpPr>
        <p:spPr bwMode="auto">
          <a:xfrm>
            <a:off x="100817" y="9320590"/>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5" name="Rectangle 7">
            <a:extLst>
              <a:ext uri="{FF2B5EF4-FFF2-40B4-BE49-F238E27FC236}">
                <a16:creationId xmlns:a16="http://schemas.microsoft.com/office/drawing/2014/main" id="{E8D8C8A7-7E6C-4C35-A302-F067C6FAF038}"/>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ight Triangle 5">
            <a:extLst>
              <a:ext uri="{FF2B5EF4-FFF2-40B4-BE49-F238E27FC236}">
                <a16:creationId xmlns:a16="http://schemas.microsoft.com/office/drawing/2014/main" id="{D6F76E4C-F3B3-46CE-8852-3196E919116C}"/>
              </a:ext>
            </a:extLst>
          </p:cNvPr>
          <p:cNvSpPr/>
          <p:nvPr/>
        </p:nvSpPr>
        <p:spPr>
          <a:xfrm rot="2009829" flipV="1">
            <a:off x="-1919353" y="-17319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7" name="Right Triangle 6">
            <a:extLst>
              <a:ext uri="{FF2B5EF4-FFF2-40B4-BE49-F238E27FC236}">
                <a16:creationId xmlns:a16="http://schemas.microsoft.com/office/drawing/2014/main" id="{1FEAE9AF-E072-463C-8916-A0886A83821F}"/>
              </a:ext>
            </a:extLst>
          </p:cNvPr>
          <p:cNvSpPr/>
          <p:nvPr/>
        </p:nvSpPr>
        <p:spPr>
          <a:xfrm rot="20839862" flipH="1" flipV="1">
            <a:off x="4986272" y="-17179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8" name="Right Triangle 7">
            <a:extLst>
              <a:ext uri="{FF2B5EF4-FFF2-40B4-BE49-F238E27FC236}">
                <a16:creationId xmlns:a16="http://schemas.microsoft.com/office/drawing/2014/main" id="{8F70B13B-CF61-4000-A65F-792A78D4116E}"/>
              </a:ext>
            </a:extLst>
          </p:cNvPr>
          <p:cNvSpPr/>
          <p:nvPr/>
        </p:nvSpPr>
        <p:spPr>
          <a:xfrm rot="19616335" flipH="1" flipV="1">
            <a:off x="3908042" y="-10493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9" name="Picture 8">
            <a:extLst>
              <a:ext uri="{FF2B5EF4-FFF2-40B4-BE49-F238E27FC236}">
                <a16:creationId xmlns:a16="http://schemas.microsoft.com/office/drawing/2014/main" id="{B6D12DB0-51B6-4064-A149-C44A53D1D8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989" y="74508"/>
            <a:ext cx="690312" cy="645358"/>
          </a:xfrm>
          <a:prstGeom prst="rect">
            <a:avLst/>
          </a:prstGeom>
        </p:spPr>
      </p:pic>
      <p:sp>
        <p:nvSpPr>
          <p:cNvPr id="10" name="TextBox 26">
            <a:extLst>
              <a:ext uri="{FF2B5EF4-FFF2-40B4-BE49-F238E27FC236}">
                <a16:creationId xmlns:a16="http://schemas.microsoft.com/office/drawing/2014/main" id="{F3442643-E5CA-428D-B95B-27557EE80E68}"/>
              </a:ext>
            </a:extLst>
          </p:cNvPr>
          <p:cNvSpPr txBox="1">
            <a:spLocks noChangeArrowheads="1"/>
          </p:cNvSpPr>
          <p:nvPr/>
        </p:nvSpPr>
        <p:spPr bwMode="auto">
          <a:xfrm>
            <a:off x="100817" y="156880"/>
            <a:ext cx="626745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lang="en-US" altLang="en-US" sz="2800" b="1" dirty="0">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Go4Schools</a:t>
            </a:r>
            <a:endParaRPr kumimoji="0" lang="en-US" altLang="en-US" sz="2800"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1" name="TextBox 10">
            <a:extLst>
              <a:ext uri="{FF2B5EF4-FFF2-40B4-BE49-F238E27FC236}">
                <a16:creationId xmlns:a16="http://schemas.microsoft.com/office/drawing/2014/main" id="{E0056956-27F5-4FC5-9285-1A6993ADB969}"/>
              </a:ext>
            </a:extLst>
          </p:cNvPr>
          <p:cNvSpPr txBox="1"/>
          <p:nvPr/>
        </p:nvSpPr>
        <p:spPr>
          <a:xfrm>
            <a:off x="3259723" y="96824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27</a:t>
            </a:r>
          </a:p>
        </p:txBody>
      </p:sp>
      <p:sp>
        <p:nvSpPr>
          <p:cNvPr id="12" name="Rectangle 11">
            <a:extLst>
              <a:ext uri="{FF2B5EF4-FFF2-40B4-BE49-F238E27FC236}">
                <a16:creationId xmlns:a16="http://schemas.microsoft.com/office/drawing/2014/main" id="{9F385BAD-B531-42EF-80F2-E9EC40A020F5}"/>
              </a:ext>
            </a:extLst>
          </p:cNvPr>
          <p:cNvSpPr>
            <a:spLocks noChangeArrowheads="1"/>
          </p:cNvSpPr>
          <p:nvPr/>
        </p:nvSpPr>
        <p:spPr bwMode="auto">
          <a:xfrm>
            <a:off x="100817" y="1386888"/>
            <a:ext cx="6858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3" name="Rectangle 11">
            <a:extLst>
              <a:ext uri="{FF2B5EF4-FFF2-40B4-BE49-F238E27FC236}">
                <a16:creationId xmlns:a16="http://schemas.microsoft.com/office/drawing/2014/main" id="{43498076-97EF-4285-B4B2-687EC2248EF7}"/>
              </a:ext>
            </a:extLst>
          </p:cNvPr>
          <p:cNvSpPr>
            <a:spLocks noChangeArrowheads="1"/>
          </p:cNvSpPr>
          <p:nvPr/>
        </p:nvSpPr>
        <p:spPr bwMode="auto">
          <a:xfrm>
            <a:off x="-38883" y="9921288"/>
            <a:ext cx="6858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7744"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434343"/>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98D291DB-6F2F-4916-9D4C-31103BB33BA4}"/>
              </a:ext>
            </a:extLst>
          </p:cNvPr>
          <p:cNvSpPr txBox="1"/>
          <p:nvPr/>
        </p:nvSpPr>
        <p:spPr>
          <a:xfrm>
            <a:off x="100817" y="911384"/>
            <a:ext cx="6632484" cy="360612"/>
          </a:xfrm>
          <a:prstGeom prst="rect">
            <a:avLst/>
          </a:prstGeom>
          <a:noFill/>
        </p:spPr>
        <p:txBody>
          <a:bodyPr wrap="square" rtlCol="0">
            <a:spAutoFit/>
          </a:bodyPr>
          <a:lstStyle/>
          <a:p>
            <a:pPr>
              <a:lnSpc>
                <a:spcPct val="120000"/>
              </a:lnSpc>
              <a:spcBef>
                <a:spcPts val="1400"/>
              </a:spcBef>
              <a:spcAft>
                <a:spcPts val="400"/>
              </a:spcAft>
            </a:pPr>
            <a:r>
              <a:rPr lang="en-GB" sz="1600" b="1" dirty="0">
                <a:solidFill>
                  <a:srgbClr val="0F9B39"/>
                </a:solidFill>
                <a:latin typeface="Roboto"/>
                <a:ea typeface="Roboto"/>
                <a:cs typeface="Roboto"/>
              </a:rPr>
              <a:t>How to view your child's attendance</a:t>
            </a:r>
            <a:endParaRPr lang="en-GB" sz="1600" b="1" dirty="0">
              <a:solidFill>
                <a:srgbClr val="434343"/>
              </a:solidFill>
              <a:latin typeface="Arial" panose="020B0604020202020204" pitchFamily="34" charset="0"/>
            </a:endParaRPr>
          </a:p>
        </p:txBody>
      </p:sp>
      <p:pic>
        <p:nvPicPr>
          <p:cNvPr id="15" name="image7.png">
            <a:extLst>
              <a:ext uri="{FF2B5EF4-FFF2-40B4-BE49-F238E27FC236}">
                <a16:creationId xmlns:a16="http://schemas.microsoft.com/office/drawing/2014/main" id="{CA5A1447-AA4A-4733-BDE1-C7675536F245}"/>
              </a:ext>
            </a:extLst>
          </p:cNvPr>
          <p:cNvPicPr/>
          <p:nvPr/>
        </p:nvPicPr>
        <p:blipFill>
          <a:blip r:embed="rId3"/>
          <a:srcRect/>
          <a:stretch>
            <a:fillRect/>
          </a:stretch>
        </p:blipFill>
        <p:spPr>
          <a:xfrm>
            <a:off x="398720" y="1602242"/>
            <a:ext cx="2143125" cy="3810000"/>
          </a:xfrm>
          <a:prstGeom prst="rect">
            <a:avLst/>
          </a:prstGeom>
          <a:ln w="9525">
            <a:solidFill>
              <a:srgbClr val="66B368"/>
            </a:solidFill>
            <a:prstDash val="solid"/>
          </a:ln>
        </p:spPr>
      </p:pic>
    </p:spTree>
    <p:extLst>
      <p:ext uri="{BB962C8B-B14F-4D97-AF65-F5344CB8AC3E}">
        <p14:creationId xmlns:p14="http://schemas.microsoft.com/office/powerpoint/2010/main" val="38333508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98195"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28</a:t>
            </a:r>
          </a:p>
        </p:txBody>
      </p:sp>
      <p:graphicFrame>
        <p:nvGraphicFramePr>
          <p:cNvPr id="18" name="Table 17"/>
          <p:cNvGraphicFramePr>
            <a:graphicFrameLocks noGrp="1"/>
          </p:cNvGraphicFramePr>
          <p:nvPr>
            <p:extLst/>
          </p:nvPr>
        </p:nvGraphicFramePr>
        <p:xfrm>
          <a:off x="147077"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352432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59723"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29</a:t>
            </a:r>
          </a:p>
        </p:txBody>
      </p:sp>
      <p:graphicFrame>
        <p:nvGraphicFramePr>
          <p:cNvPr id="18" name="Table 17"/>
          <p:cNvGraphicFramePr>
            <a:graphicFrameLocks noGrp="1"/>
          </p:cNvGraphicFramePr>
          <p:nvPr>
            <p:extLst/>
          </p:nvPr>
        </p:nvGraphicFramePr>
        <p:xfrm>
          <a:off x="147077"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1888137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p:cNvSpPr>
            <a:spLocks noChangeArrowheads="1"/>
          </p:cNvSpPr>
          <p:nvPr/>
        </p:nvSpPr>
        <p:spPr bwMode="auto">
          <a:xfrm>
            <a:off x="-41563" y="-381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ight Triangle 11"/>
          <p:cNvSpPr/>
          <p:nvPr/>
        </p:nvSpPr>
        <p:spPr>
          <a:xfrm rot="2009829" flipV="1">
            <a:off x="-1960916" y="-1770064"/>
            <a:ext cx="7037705" cy="4996815"/>
          </a:xfrm>
          <a:prstGeom prst="rtTriangle">
            <a:avLst/>
          </a:prstGeom>
          <a:solidFill>
            <a:srgbClr val="0B7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3" name="Right Triangle 12"/>
          <p:cNvSpPr/>
          <p:nvPr/>
        </p:nvSpPr>
        <p:spPr>
          <a:xfrm rot="20839862" flipH="1" flipV="1">
            <a:off x="4944709" y="-1756094"/>
            <a:ext cx="11026775" cy="9698355"/>
          </a:xfrm>
          <a:prstGeom prst="rtTriangle">
            <a:avLst/>
          </a:prstGeom>
          <a:solidFill>
            <a:schemeClr val="bg1">
              <a:lumMod val="9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
        <p:nvSpPr>
          <p:cNvPr id="14" name="Right Triangle 13"/>
          <p:cNvSpPr/>
          <p:nvPr/>
        </p:nvSpPr>
        <p:spPr>
          <a:xfrm rot="19616335" flipH="1" flipV="1">
            <a:off x="3866479" y="-1087439"/>
            <a:ext cx="1504950" cy="2264410"/>
          </a:xfrm>
          <a:prstGeom prst="rtTriangle">
            <a:avLst/>
          </a:prstGeom>
          <a:solidFill>
            <a:srgbClr val="D09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01426" y="36408"/>
            <a:ext cx="690312" cy="645358"/>
          </a:xfrm>
          <a:prstGeom prst="rect">
            <a:avLst/>
          </a:prstGeom>
        </p:spPr>
      </p:pic>
      <p:sp>
        <p:nvSpPr>
          <p:cNvPr id="4" name="TextBox 26"/>
          <p:cNvSpPr txBox="1">
            <a:spLocks noChangeArrowheads="1"/>
          </p:cNvSpPr>
          <p:nvPr/>
        </p:nvSpPr>
        <p:spPr bwMode="auto">
          <a:xfrm>
            <a:off x="59254" y="146479"/>
            <a:ext cx="626745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rPr>
              <a:t>Notes</a:t>
            </a:r>
            <a:endParaRPr kumimoji="0" lang="en-US"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ea typeface="Adobe Heiti Std R" panose="020B0400000000000000" pitchFamily="34" charset="-128"/>
              <a:cs typeface="Arial" panose="020B0604020202020204" pitchFamily="34" charset="0"/>
            </a:endParaRPr>
          </a:p>
        </p:txBody>
      </p:sp>
      <p:sp>
        <p:nvSpPr>
          <p:cNvPr id="15" name="TextBox 14"/>
          <p:cNvSpPr txBox="1"/>
          <p:nvPr/>
        </p:nvSpPr>
        <p:spPr>
          <a:xfrm>
            <a:off x="3259723" y="9644390"/>
            <a:ext cx="338554" cy="261610"/>
          </a:xfrm>
          <a:prstGeom prst="rect">
            <a:avLst/>
          </a:prstGeom>
          <a:noFill/>
        </p:spPr>
        <p:txBody>
          <a:bodyPr wrap="none" rtlCol="0">
            <a:spAutoFit/>
          </a:bodyPr>
          <a:lstStyle/>
          <a:p>
            <a:r>
              <a:rPr lang="en-GB" sz="1100" dirty="0">
                <a:solidFill>
                  <a:srgbClr val="0B703C"/>
                </a:solidFill>
                <a:latin typeface="Tahoma" panose="020B0604030504040204" pitchFamily="34" charset="0"/>
                <a:ea typeface="Tahoma" panose="020B0604030504040204" pitchFamily="34" charset="0"/>
                <a:cs typeface="Tahoma" panose="020B0604030504040204" pitchFamily="34" charset="0"/>
              </a:rPr>
              <a:t>30</a:t>
            </a:r>
          </a:p>
        </p:txBody>
      </p:sp>
      <p:graphicFrame>
        <p:nvGraphicFramePr>
          <p:cNvPr id="18" name="Table 17"/>
          <p:cNvGraphicFramePr>
            <a:graphicFrameLocks noGrp="1"/>
          </p:cNvGraphicFramePr>
          <p:nvPr>
            <p:extLst/>
          </p:nvPr>
        </p:nvGraphicFramePr>
        <p:xfrm>
          <a:off x="147077" y="1084105"/>
          <a:ext cx="6480720" cy="8386568"/>
        </p:xfrm>
        <a:graphic>
          <a:graphicData uri="http://schemas.openxmlformats.org/drawingml/2006/table">
            <a:tbl>
              <a:tblPr firstRow="1" bandRow="1"/>
              <a:tblGrid>
                <a:gridCol w="6480720">
                  <a:extLst>
                    <a:ext uri="{9D8B030D-6E8A-4147-A177-3AD203B41FA5}">
                      <a16:colId xmlns:a16="http://schemas.microsoft.com/office/drawing/2014/main" val="20000"/>
                    </a:ext>
                  </a:extLst>
                </a:gridCol>
              </a:tblGrid>
              <a:tr h="289192">
                <a:tc>
                  <a:txBody>
                    <a:bodyPr/>
                    <a:lstStyle>
                      <a:lvl1pPr marL="0" algn="l" defTabSz="685800" rtl="0" eaLnBrk="1" latinLnBrk="0" hangingPunct="1">
                        <a:defRPr sz="1350" b="1" kern="1200">
                          <a:solidFill>
                            <a:schemeClr val="dk1"/>
                          </a:solidFill>
                          <a:latin typeface="Calibri"/>
                        </a:defRPr>
                      </a:lvl1pPr>
                      <a:lvl2pPr marL="342900" algn="l" defTabSz="685800" rtl="0" eaLnBrk="1" latinLnBrk="0" hangingPunct="1">
                        <a:defRPr sz="1350" b="1" kern="1200">
                          <a:solidFill>
                            <a:schemeClr val="dk1"/>
                          </a:solidFill>
                          <a:latin typeface="Calibri"/>
                        </a:defRPr>
                      </a:lvl2pPr>
                      <a:lvl3pPr marL="685800" algn="l" defTabSz="685800" rtl="0" eaLnBrk="1" latinLnBrk="0" hangingPunct="1">
                        <a:defRPr sz="1350" b="1" kern="1200">
                          <a:solidFill>
                            <a:schemeClr val="dk1"/>
                          </a:solidFill>
                          <a:latin typeface="Calibri"/>
                        </a:defRPr>
                      </a:lvl3pPr>
                      <a:lvl4pPr marL="1028700" algn="l" defTabSz="685800" rtl="0" eaLnBrk="1" latinLnBrk="0" hangingPunct="1">
                        <a:defRPr sz="1350" b="1" kern="1200">
                          <a:solidFill>
                            <a:schemeClr val="dk1"/>
                          </a:solidFill>
                          <a:latin typeface="Calibri"/>
                        </a:defRPr>
                      </a:lvl4pPr>
                      <a:lvl5pPr marL="1371600" algn="l" defTabSz="685800" rtl="0" eaLnBrk="1" latinLnBrk="0" hangingPunct="1">
                        <a:defRPr sz="1350" b="1" kern="1200">
                          <a:solidFill>
                            <a:schemeClr val="dk1"/>
                          </a:solidFill>
                          <a:latin typeface="Calibri"/>
                        </a:defRPr>
                      </a:lvl5pPr>
                      <a:lvl6pPr marL="1714500" algn="l" defTabSz="685800" rtl="0" eaLnBrk="1" latinLnBrk="0" hangingPunct="1">
                        <a:defRPr sz="1350" b="1" kern="1200">
                          <a:solidFill>
                            <a:schemeClr val="dk1"/>
                          </a:solidFill>
                          <a:latin typeface="Calibri"/>
                        </a:defRPr>
                      </a:lvl6pPr>
                      <a:lvl7pPr marL="2057400" algn="l" defTabSz="685800" rtl="0" eaLnBrk="1" latinLnBrk="0" hangingPunct="1">
                        <a:defRPr sz="1350" b="1" kern="1200">
                          <a:solidFill>
                            <a:schemeClr val="dk1"/>
                          </a:solidFill>
                          <a:latin typeface="Calibri"/>
                        </a:defRPr>
                      </a:lvl7pPr>
                      <a:lvl8pPr marL="2400300" algn="l" defTabSz="685800" rtl="0" eaLnBrk="1" latinLnBrk="0" hangingPunct="1">
                        <a:defRPr sz="1350" b="1" kern="1200">
                          <a:solidFill>
                            <a:schemeClr val="dk1"/>
                          </a:solidFill>
                          <a:latin typeface="Calibri"/>
                        </a:defRPr>
                      </a:lvl8pPr>
                      <a:lvl9pPr marL="2743200" algn="l" defTabSz="685800" rtl="0" eaLnBrk="1" latinLnBrk="0" hangingPunct="1">
                        <a:defRPr sz="1350" b="1"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0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0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5"/>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6"/>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7"/>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18"/>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19"/>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0"/>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1"/>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2"/>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3"/>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9BBB59">
                        <a:tint val="20000"/>
                      </a:srgbClr>
                    </a:solidFill>
                  </a:tcPr>
                </a:tc>
                <a:extLst>
                  <a:ext uri="{0D108BD9-81ED-4DB2-BD59-A6C34878D82A}">
                    <a16:rowId xmlns:a16="http://schemas.microsoft.com/office/drawing/2014/main" val="10024"/>
                  </a:ext>
                </a:extLst>
              </a:tr>
              <a:tr h="289192">
                <a:tc>
                  <a:txBody>
                    <a:bodyPr/>
                    <a:lstStyle>
                      <a:lvl1pPr marL="0" algn="l" defTabSz="685800" rtl="0" eaLnBrk="1" latinLnBrk="0" hangingPunct="1">
                        <a:defRPr sz="1350" kern="1200">
                          <a:solidFill>
                            <a:schemeClr val="dk1"/>
                          </a:solidFill>
                          <a:latin typeface="Calibri"/>
                        </a:defRPr>
                      </a:lvl1pPr>
                      <a:lvl2pPr marL="342900" algn="l" defTabSz="685800" rtl="0" eaLnBrk="1" latinLnBrk="0" hangingPunct="1">
                        <a:defRPr sz="1350" kern="1200">
                          <a:solidFill>
                            <a:schemeClr val="dk1"/>
                          </a:solidFill>
                          <a:latin typeface="Calibri"/>
                        </a:defRPr>
                      </a:lvl2pPr>
                      <a:lvl3pPr marL="685800" algn="l" defTabSz="685800" rtl="0" eaLnBrk="1" latinLnBrk="0" hangingPunct="1">
                        <a:defRPr sz="1350" kern="1200">
                          <a:solidFill>
                            <a:schemeClr val="dk1"/>
                          </a:solidFill>
                          <a:latin typeface="Calibri"/>
                        </a:defRPr>
                      </a:lvl3pPr>
                      <a:lvl4pPr marL="1028700" algn="l" defTabSz="685800" rtl="0" eaLnBrk="1" latinLnBrk="0" hangingPunct="1">
                        <a:defRPr sz="1350" kern="1200">
                          <a:solidFill>
                            <a:schemeClr val="dk1"/>
                          </a:solidFill>
                          <a:latin typeface="Calibri"/>
                        </a:defRPr>
                      </a:lvl4pPr>
                      <a:lvl5pPr marL="1371600" algn="l" defTabSz="685800" rtl="0" eaLnBrk="1" latinLnBrk="0" hangingPunct="1">
                        <a:defRPr sz="1350" kern="1200">
                          <a:solidFill>
                            <a:schemeClr val="dk1"/>
                          </a:solidFill>
                          <a:latin typeface="Calibri"/>
                        </a:defRPr>
                      </a:lvl5pPr>
                      <a:lvl6pPr marL="1714500" algn="l" defTabSz="685800" rtl="0" eaLnBrk="1" latinLnBrk="0" hangingPunct="1">
                        <a:defRPr sz="1350" kern="1200">
                          <a:solidFill>
                            <a:schemeClr val="dk1"/>
                          </a:solidFill>
                          <a:latin typeface="Calibri"/>
                        </a:defRPr>
                      </a:lvl6pPr>
                      <a:lvl7pPr marL="2057400" algn="l" defTabSz="685800" rtl="0" eaLnBrk="1" latinLnBrk="0" hangingPunct="1">
                        <a:defRPr sz="1350" kern="1200">
                          <a:solidFill>
                            <a:schemeClr val="dk1"/>
                          </a:solidFill>
                          <a:latin typeface="Calibri"/>
                        </a:defRPr>
                      </a:lvl7pPr>
                      <a:lvl8pPr marL="2400300" algn="l" defTabSz="685800" rtl="0" eaLnBrk="1" latinLnBrk="0" hangingPunct="1">
                        <a:defRPr sz="1350" kern="1200">
                          <a:solidFill>
                            <a:schemeClr val="dk1"/>
                          </a:solidFill>
                          <a:latin typeface="Calibri"/>
                        </a:defRPr>
                      </a:lvl8pPr>
                      <a:lvl9pPr marL="2743200" algn="l" defTabSz="685800" rtl="0" eaLnBrk="1" latinLnBrk="0" hangingPunct="1">
                        <a:defRPr sz="1350" kern="1200">
                          <a:solidFill>
                            <a:schemeClr val="dk1"/>
                          </a:solidFill>
                          <a:latin typeface="Calibri"/>
                        </a:defRPr>
                      </a:lvl9p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10025"/>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42247456"/>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ap="flat" cmpd="sng" algn="ctr">
                      <a:solidFill>
                        <a:srgbClr val="9BBB59"/>
                      </a:solidFill>
                      <a:prstDash val="solid"/>
                      <a:round/>
                      <a:headEnd type="none" w="med" len="med"/>
                      <a:tailEnd type="none" w="med" len="med"/>
                    </a:lnB>
                    <a:lnTlToBr w="12700" cmpd="sng">
                      <a:noFill/>
                      <a:prstDash val="solid"/>
                    </a:lnTlToBr>
                    <a:lnBlToTr w="12700" cmpd="sng">
                      <a:noFill/>
                      <a:prstDash val="solid"/>
                    </a:lnBlToTr>
                    <a:solidFill>
                      <a:srgbClr val="9BBB59">
                        <a:tint val="40000"/>
                      </a:srgbClr>
                    </a:solidFill>
                  </a:tcPr>
                </a:tc>
                <a:extLst>
                  <a:ext uri="{0D108BD9-81ED-4DB2-BD59-A6C34878D82A}">
                    <a16:rowId xmlns:a16="http://schemas.microsoft.com/office/drawing/2014/main" val="2577880252"/>
                  </a:ext>
                </a:extLst>
              </a:tr>
              <a:tr h="289192">
                <a:tc>
                  <a:txBody>
                    <a:bodyPr/>
                    <a:lstStyle/>
                    <a:p>
                      <a:endParaRPr lang="en-GB" sz="1000" dirty="0"/>
                    </a:p>
                  </a:txBody>
                  <a:tcPr>
                    <a:lnL w="12700" cmpd="sng">
                      <a:solidFill>
                        <a:srgbClr val="9BBB59"/>
                      </a:solidFill>
                    </a:lnL>
                    <a:lnR w="12700" cmpd="sng">
                      <a:solidFill>
                        <a:srgbClr val="9BBB59"/>
                      </a:solidFill>
                    </a:lnR>
                    <a:lnT w="12700" cmpd="sng">
                      <a:solidFill>
                        <a:srgbClr val="9BBB59"/>
                      </a:solidFill>
                    </a:lnT>
                    <a:lnB w="12700" cmpd="sng">
                      <a:solidFill>
                        <a:srgbClr val="9BBB59"/>
                      </a:solidFill>
                    </a:lnB>
                    <a:lnTlToBr w="12700" cmpd="sng">
                      <a:noFill/>
                      <a:prstDash val="solid"/>
                    </a:lnTlToBr>
                    <a:lnBlToTr w="12700" cmpd="sng">
                      <a:noFill/>
                      <a:prstDash val="solid"/>
                    </a:lnBlToTr>
                    <a:solidFill>
                      <a:srgbClr val="EFF3EA"/>
                    </a:solidFill>
                  </a:tcPr>
                </a:tc>
                <a:extLst>
                  <a:ext uri="{0D108BD9-81ED-4DB2-BD59-A6C34878D82A}">
                    <a16:rowId xmlns:a16="http://schemas.microsoft.com/office/drawing/2014/main" val="195121142"/>
                  </a:ext>
                </a:extLst>
              </a:tr>
            </a:tbl>
          </a:graphicData>
        </a:graphic>
      </p:graphicFrame>
    </p:spTree>
    <p:extLst>
      <p:ext uri="{BB962C8B-B14F-4D97-AF65-F5344CB8AC3E}">
        <p14:creationId xmlns:p14="http://schemas.microsoft.com/office/powerpoint/2010/main" val="16187600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943</TotalTime>
  <Words>6153</Words>
  <Application>Microsoft Office PowerPoint</Application>
  <PresentationFormat>A4 Paper (210x297 mm)</PresentationFormat>
  <Paragraphs>1069</Paragraphs>
  <Slides>31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31</vt:i4>
      </vt:variant>
    </vt:vector>
  </HeadingPairs>
  <TitlesOfParts>
    <vt:vector size="43" baseType="lpstr">
      <vt:lpstr>Adobe Heiti Std R</vt:lpstr>
      <vt:lpstr>Arial</vt:lpstr>
      <vt:lpstr>Calibri</vt:lpstr>
      <vt:lpstr>Calibri Light</vt:lpstr>
      <vt:lpstr>Gill Sans MT</vt:lpstr>
      <vt:lpstr>Noto Sans Symbols</vt:lpstr>
      <vt:lpstr>Roboto</vt:lpstr>
      <vt:lpstr>Symbol</vt:lpstr>
      <vt:lpstr>Tahoma</vt:lpstr>
      <vt:lpstr>Tahoma-Bold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Manning</dc:creator>
  <cp:lastModifiedBy>Andre Charlemagne</cp:lastModifiedBy>
  <cp:revision>78</cp:revision>
  <cp:lastPrinted>2021-10-14T13:30:39Z</cp:lastPrinted>
  <dcterms:created xsi:type="dcterms:W3CDTF">2019-09-10T14:02:31Z</dcterms:created>
  <dcterms:modified xsi:type="dcterms:W3CDTF">2021-10-14T13:32:29Z</dcterms:modified>
</cp:coreProperties>
</file>