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4" r:id="rId5"/>
    <p:sldId id="266" r:id="rId6"/>
    <p:sldId id="265"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8" d="100"/>
          <a:sy n="68" d="100"/>
        </p:scale>
        <p:origin x="60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9F2D5B9-9535-463E-BF50-B78671B0C36D}"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1235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9F2D5B9-9535-463E-BF50-B78671B0C36D}"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350318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9F2D5B9-9535-463E-BF50-B78671B0C36D}"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3975056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9F2D5B9-9535-463E-BF50-B78671B0C36D}" type="datetimeFigureOut">
              <a:rPr lang="en-GB" smtClean="0"/>
              <a:t>15/07/2019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23041685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9F2D5B9-9535-463E-BF50-B78671B0C36D}" type="datetimeFigureOut">
              <a:rPr lang="en-GB" smtClean="0"/>
              <a:t>15/07/2019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2804151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9F2D5B9-9535-463E-BF50-B78671B0C36D}" type="datetimeFigureOut">
              <a:rPr lang="en-GB" smtClean="0"/>
              <a:t>15/07/2019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7356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F2D5B9-9535-463E-BF50-B78671B0C36D}" type="datetimeFigureOut">
              <a:rPr lang="en-GB" smtClean="0"/>
              <a:t>15/07/2019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29746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F2D5B9-9535-463E-BF50-B78671B0C36D}" type="datetimeFigureOut">
              <a:rPr lang="en-GB" smtClean="0"/>
              <a:t>15/07/2019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813895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9F2D5B9-9535-463E-BF50-B78671B0C36D}" type="datetimeFigureOut">
              <a:rPr lang="en-GB" smtClean="0"/>
              <a:t>15/07/2019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125510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9F2D5B9-9535-463E-BF50-B78671B0C36D}"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34754803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9F2D5B9-9535-463E-BF50-B78671B0C36D}" type="datetimeFigureOut">
              <a:rPr lang="en-GB" smtClean="0"/>
              <a:t>15/07/2019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3AC67B-7A07-4878-91F9-ECBC9D1525D5}" type="slidenum">
              <a:rPr lang="en-GB" smtClean="0"/>
              <a:t>‹#›</a:t>
            </a:fld>
            <a:endParaRPr lang="en-GB"/>
          </a:p>
        </p:txBody>
      </p:sp>
    </p:spTree>
    <p:extLst>
      <p:ext uri="{BB962C8B-B14F-4D97-AF65-F5344CB8AC3E}">
        <p14:creationId xmlns:p14="http://schemas.microsoft.com/office/powerpoint/2010/main" val="524232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Custom Layout">
    <p:bg>
      <p:bgPr>
        <a:solidFill>
          <a:srgbClr val="FF95F2"/>
        </a:solidFill>
        <a:effectLst/>
      </p:bgPr>
    </p:bg>
    <p:spTree>
      <p:nvGrpSpPr>
        <p:cNvPr id="1" name=""/>
        <p:cNvGrpSpPr/>
        <p:nvPr/>
      </p:nvGrpSpPr>
      <p:grpSpPr>
        <a:xfrm>
          <a:off x="0" y="0"/>
          <a:ext cx="0" cy="0"/>
          <a:chOff x="0" y="0"/>
          <a:chExt cx="0" cy="0"/>
        </a:xfrm>
      </p:grpSpPr>
      <p:cxnSp>
        <p:nvCxnSpPr>
          <p:cNvPr id="8" name="Straight Connector 7"/>
          <p:cNvCxnSpPr/>
          <p:nvPr userDrawn="1"/>
        </p:nvCxnSpPr>
        <p:spPr>
          <a:xfrm>
            <a:off x="778933" y="1702801"/>
            <a:ext cx="0" cy="3400423"/>
          </a:xfrm>
          <a:prstGeom prst="line">
            <a:avLst/>
          </a:prstGeom>
          <a:ln w="28575">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0" name="Text Placeholder 11"/>
          <p:cNvSpPr>
            <a:spLocks noGrp="1"/>
          </p:cNvSpPr>
          <p:nvPr>
            <p:ph type="body" sz="quarter" idx="14"/>
          </p:nvPr>
        </p:nvSpPr>
        <p:spPr>
          <a:xfrm>
            <a:off x="964800" y="1702800"/>
            <a:ext cx="10481733" cy="4918133"/>
          </a:xfrm>
          <a:prstGeom prst="rect">
            <a:avLst/>
          </a:prstGeom>
        </p:spPr>
        <p:txBody>
          <a:bodyPr vert="horz" lIns="0" tIns="0" rIns="0" bIns="0"/>
          <a:lstStyle>
            <a:lvl1pPr marL="271463" indent="-271463">
              <a:lnSpc>
                <a:spcPct val="100000"/>
              </a:lnSpc>
              <a:spcBef>
                <a:spcPts val="0"/>
              </a:spcBef>
              <a:spcAft>
                <a:spcPts val="1400"/>
              </a:spcAft>
              <a:buFont typeface="Arial"/>
              <a:buChar char="•"/>
              <a:defRPr sz="2500">
                <a:solidFill>
                  <a:schemeClr val="tx1"/>
                </a:solidFill>
                <a:latin typeface="Arial"/>
                <a:cs typeface="Arial"/>
              </a:defRPr>
            </a:lvl1pPr>
            <a:lvl2pPr marL="0" indent="0">
              <a:lnSpc>
                <a:spcPts val="2000"/>
              </a:lnSpc>
              <a:buNone/>
              <a:defRPr sz="2000">
                <a:solidFill>
                  <a:srgbClr val="9D9FA2"/>
                </a:solidFill>
                <a:latin typeface="Arial"/>
                <a:cs typeface="Arial"/>
              </a:defRPr>
            </a:lvl2pPr>
          </a:lstStyle>
          <a:p>
            <a:pPr lvl="0"/>
            <a:r>
              <a:rPr lang="en-US"/>
              <a:t>Click to edit Master text styles</a:t>
            </a:r>
          </a:p>
        </p:txBody>
      </p:sp>
      <p:sp>
        <p:nvSpPr>
          <p:cNvPr id="5" name="Text Placeholder 7"/>
          <p:cNvSpPr>
            <a:spLocks noGrp="1"/>
          </p:cNvSpPr>
          <p:nvPr>
            <p:ph type="body" sz="quarter" idx="13"/>
          </p:nvPr>
        </p:nvSpPr>
        <p:spPr>
          <a:xfrm>
            <a:off x="965707" y="906233"/>
            <a:ext cx="10421960" cy="670772"/>
          </a:xfrm>
          <a:prstGeom prst="rect">
            <a:avLst/>
          </a:prstGeom>
        </p:spPr>
        <p:txBody>
          <a:bodyPr lIns="0">
            <a:noAutofit/>
          </a:bodyPr>
          <a:lstStyle>
            <a:lvl1pPr marL="0" indent="0">
              <a:lnSpc>
                <a:spcPts val="3900"/>
              </a:lnSpc>
              <a:spcBef>
                <a:spcPts val="0"/>
              </a:spcBef>
              <a:spcAft>
                <a:spcPts val="1500"/>
              </a:spcAft>
              <a:buNone/>
              <a:defRPr sz="4000" b="1" i="0">
                <a:solidFill>
                  <a:schemeClr val="bg1"/>
                </a:solidFill>
                <a:latin typeface="Arial"/>
                <a:cs typeface="Arial"/>
              </a:defRPr>
            </a:lvl1pPr>
            <a:lvl2pPr marL="457200" indent="-457200">
              <a:lnSpc>
                <a:spcPts val="2500"/>
              </a:lnSpc>
              <a:spcBef>
                <a:spcPts val="0"/>
              </a:spcBef>
              <a:spcAft>
                <a:spcPts val="1000"/>
              </a:spcAft>
              <a:buNone/>
              <a:defRPr sz="4000" b="0">
                <a:solidFill>
                  <a:schemeClr val="tx1">
                    <a:lumMod val="50000"/>
                    <a:lumOff val="50000"/>
                  </a:schemeClr>
                </a:solidFill>
                <a:latin typeface="Arial"/>
                <a:cs typeface="Arial"/>
              </a:defRPr>
            </a:lvl2pPr>
            <a:lvl3pPr marL="0" indent="0">
              <a:lnSpc>
                <a:spcPts val="3600"/>
              </a:lnSpc>
              <a:spcBef>
                <a:spcPts val="0"/>
              </a:spcBef>
              <a:buNone/>
              <a:defRPr sz="3000">
                <a:solidFill>
                  <a:schemeClr val="tx1">
                    <a:lumMod val="50000"/>
                    <a:lumOff val="50000"/>
                  </a:schemeClr>
                </a:solidFill>
                <a:latin typeface="Arial"/>
                <a:cs typeface="Arial"/>
              </a:defRPr>
            </a:lvl3pPr>
          </a:lstStyle>
          <a:p>
            <a:pPr lvl="0"/>
            <a:r>
              <a:rPr lang="en-US"/>
              <a:t>Click to edit Master text styles</a:t>
            </a:r>
          </a:p>
        </p:txBody>
      </p:sp>
    </p:spTree>
    <p:extLst>
      <p:ext uri="{BB962C8B-B14F-4D97-AF65-F5344CB8AC3E}">
        <p14:creationId xmlns:p14="http://schemas.microsoft.com/office/powerpoint/2010/main" val="2774914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2D5B9-9535-463E-BF50-B78671B0C36D}" type="datetimeFigureOut">
              <a:rPr lang="en-GB" smtClean="0"/>
              <a:t>15/07/2019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3AC67B-7A07-4878-91F9-ECBC9D1525D5}" type="slidenum">
              <a:rPr lang="en-GB" smtClean="0"/>
              <a:t>‹#›</a:t>
            </a:fld>
            <a:endParaRPr lang="en-GB"/>
          </a:p>
        </p:txBody>
      </p:sp>
    </p:spTree>
    <p:extLst>
      <p:ext uri="{BB962C8B-B14F-4D97-AF65-F5344CB8AC3E}">
        <p14:creationId xmlns:p14="http://schemas.microsoft.com/office/powerpoint/2010/main" val="1157290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26296"/>
          <a:stretch/>
        </p:blipFill>
        <p:spPr>
          <a:xfrm>
            <a:off x="731520" y="576775"/>
            <a:ext cx="3092063" cy="2278967"/>
          </a:xfrm>
          <a:prstGeom prst="rect">
            <a:avLst/>
          </a:prstGeom>
        </p:spPr>
      </p:pic>
      <p:sp>
        <p:nvSpPr>
          <p:cNvPr id="2" name="Title 1"/>
          <p:cNvSpPr>
            <a:spLocks noGrp="1"/>
          </p:cNvSpPr>
          <p:nvPr>
            <p:ph type="ctrTitle"/>
          </p:nvPr>
        </p:nvSpPr>
        <p:spPr/>
        <p:txBody>
          <a:bodyPr/>
          <a:lstStyle/>
          <a:p>
            <a:r>
              <a:rPr lang="en-GB" dirty="0" smtClean="0"/>
              <a:t>Unit 14: Marketing</a:t>
            </a:r>
            <a:endParaRPr lang="en-GB" dirty="0"/>
          </a:p>
        </p:txBody>
      </p:sp>
      <p:sp>
        <p:nvSpPr>
          <p:cNvPr id="3" name="Subtitle 2"/>
          <p:cNvSpPr>
            <a:spLocks noGrp="1"/>
          </p:cNvSpPr>
          <p:nvPr>
            <p:ph type="subTitle" idx="1"/>
          </p:nvPr>
        </p:nvSpPr>
        <p:spPr>
          <a:xfrm>
            <a:off x="1524000" y="4069937"/>
            <a:ext cx="9144000" cy="1655762"/>
          </a:xfrm>
        </p:spPr>
        <p:txBody>
          <a:bodyPr>
            <a:normAutofit/>
          </a:bodyPr>
          <a:lstStyle/>
          <a:p>
            <a:r>
              <a:rPr lang="en-GB" sz="4800" dirty="0" smtClean="0">
                <a:solidFill>
                  <a:srgbClr val="FF0000"/>
                </a:solidFill>
                <a:latin typeface="Adobe Arabic" panose="02040503050201020203" pitchFamily="18" charset="-78"/>
                <a:cs typeface="Adobe Arabic" panose="02040503050201020203" pitchFamily="18" charset="-78"/>
              </a:rPr>
              <a:t>Summer Homework</a:t>
            </a:r>
            <a:endParaRPr lang="en-GB" sz="4800" dirty="0">
              <a:solidFill>
                <a:srgbClr val="FF0000"/>
              </a:solidFill>
              <a:latin typeface="Adobe Arabic" panose="02040503050201020203" pitchFamily="18" charset="-78"/>
              <a:cs typeface="Adobe Arabic" panose="02040503050201020203" pitchFamily="18" charset="-78"/>
            </a:endParaRPr>
          </a:p>
        </p:txBody>
      </p:sp>
      <p:pic>
        <p:nvPicPr>
          <p:cNvPr id="5" name="Picture 4"/>
          <p:cNvPicPr>
            <a:picLocks noChangeAspect="1"/>
          </p:cNvPicPr>
          <p:nvPr/>
        </p:nvPicPr>
        <p:blipFill>
          <a:blip r:embed="rId3"/>
          <a:stretch>
            <a:fillRect/>
          </a:stretch>
        </p:blipFill>
        <p:spPr>
          <a:xfrm>
            <a:off x="1655836" y="3401330"/>
            <a:ext cx="9217951" cy="615749"/>
          </a:xfrm>
          <a:prstGeom prst="rect">
            <a:avLst/>
          </a:prstGeom>
        </p:spPr>
      </p:pic>
    </p:spTree>
    <p:extLst>
      <p:ext uri="{BB962C8B-B14F-4D97-AF65-F5344CB8AC3E}">
        <p14:creationId xmlns:p14="http://schemas.microsoft.com/office/powerpoint/2010/main" val="39853147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2500" t="34747" r="12500" b="55556"/>
          <a:stretch/>
        </p:blipFill>
        <p:spPr bwMode="auto">
          <a:xfrm>
            <a:off x="2308875" y="-92311"/>
            <a:ext cx="9216154" cy="620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27012" y="819145"/>
            <a:ext cx="5730240" cy="796950"/>
          </a:xfrm>
        </p:spPr>
        <p:txBody>
          <a:bodyPr>
            <a:normAutofit/>
          </a:bodyPr>
          <a:lstStyle/>
          <a:p>
            <a:r>
              <a:rPr lang="en-GB" b="1" dirty="0" smtClean="0">
                <a:latin typeface="Adobe Caslon Pro" panose="0205050205050A020403" pitchFamily="18" charset="0"/>
              </a:rPr>
              <a:t>Do!</a:t>
            </a:r>
            <a:endParaRPr lang="en-GB" b="1" dirty="0">
              <a:latin typeface="Adobe Caslon Pro" panose="0205050205050A020403" pitchFamily="18" charset="0"/>
            </a:endParaRPr>
          </a:p>
        </p:txBody>
      </p:sp>
      <p:sp>
        <p:nvSpPr>
          <p:cNvPr id="5" name="Content Placeholder 4"/>
          <p:cNvSpPr>
            <a:spLocks noGrp="1"/>
          </p:cNvSpPr>
          <p:nvPr>
            <p:ph sz="half" idx="1"/>
          </p:nvPr>
        </p:nvSpPr>
        <p:spPr>
          <a:xfrm>
            <a:off x="1805292" y="472732"/>
            <a:ext cx="10386708" cy="720080"/>
          </a:xfrm>
        </p:spPr>
        <p:txBody>
          <a:bodyPr>
            <a:normAutofit/>
          </a:bodyPr>
          <a:lstStyle/>
          <a:p>
            <a:pPr marL="0" indent="0" algn="ctr">
              <a:buNone/>
            </a:pPr>
            <a:r>
              <a:rPr lang="en-GB" sz="3600" b="1" u="sng" dirty="0" smtClean="0">
                <a:solidFill>
                  <a:srgbClr val="FF0000"/>
                </a:solidFill>
                <a:latin typeface="Book Antiqua" panose="02040602050305030304" pitchFamily="18" charset="0"/>
                <a:ea typeface="Calibri" panose="020F0502020204030204" pitchFamily="34" charset="0"/>
                <a:cs typeface="Times New Roman" panose="02020603050405020304" pitchFamily="18" charset="0"/>
              </a:rPr>
              <a:t>Task 2 - </a:t>
            </a:r>
            <a:r>
              <a:rPr lang="en-GB" sz="3600" b="1" dirty="0" smtClean="0"/>
              <a:t>Work Experience</a:t>
            </a:r>
            <a:endParaRPr lang="en-GB" sz="3600" b="1" dirty="0"/>
          </a:p>
        </p:txBody>
      </p:sp>
      <p:sp>
        <p:nvSpPr>
          <p:cNvPr id="6" name="Content Placeholder 5"/>
          <p:cNvSpPr>
            <a:spLocks noGrp="1"/>
          </p:cNvSpPr>
          <p:nvPr>
            <p:ph sz="half" idx="2"/>
          </p:nvPr>
        </p:nvSpPr>
        <p:spPr>
          <a:xfrm>
            <a:off x="1294229" y="1187036"/>
            <a:ext cx="10469952" cy="5169314"/>
          </a:xfrm>
        </p:spPr>
        <p:txBody>
          <a:bodyPr>
            <a:noAutofit/>
          </a:bodyPr>
          <a:lstStyle/>
          <a:p>
            <a:pPr marL="0" indent="0" algn="just">
              <a:lnSpc>
                <a:spcPct val="150000"/>
              </a:lnSpc>
              <a:spcAft>
                <a:spcPts val="800"/>
              </a:spcAft>
              <a:buNone/>
            </a:pPr>
            <a:r>
              <a:rPr lang="en-GB" sz="2000" dirty="0">
                <a:latin typeface="Adobe Caslon Pro" panose="0205050205050A020403" pitchFamily="18" charset="0"/>
                <a:ea typeface="Calibri" panose="020F0502020204030204" pitchFamily="34" charset="0"/>
                <a:cs typeface="Times New Roman" panose="02020603050405020304" pitchFamily="18" charset="0"/>
              </a:rPr>
              <a:t>You are now to embark on a period of at least 40 hours of work based learning.  Before you are allowed access to the business environment you will be expected to undertake induction, which will include health and safety training, to ensure you and others are not put at risk. </a:t>
            </a:r>
          </a:p>
          <a:p>
            <a:pPr marL="342900" lvl="0" indent="-342900" algn="just">
              <a:lnSpc>
                <a:spcPct val="150000"/>
              </a:lnSpc>
              <a:spcAft>
                <a:spcPts val="800"/>
              </a:spcAft>
              <a:buFont typeface="Symbol" panose="05050102010706020507" pitchFamily="18" charset="2"/>
              <a:buChar char=""/>
            </a:pPr>
            <a:r>
              <a:rPr lang="en-GB" sz="2000" dirty="0">
                <a:latin typeface="Adobe Caslon Pro" panose="0205050205050A020403" pitchFamily="18" charset="0"/>
                <a:ea typeface="Calibri" panose="020F0502020204030204" pitchFamily="34" charset="0"/>
                <a:cs typeface="Times New Roman" panose="02020603050405020304" pitchFamily="18" charset="0"/>
              </a:rPr>
              <a:t>You will </a:t>
            </a:r>
            <a:r>
              <a:rPr lang="en-GB" sz="20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write a report </a:t>
            </a:r>
            <a:r>
              <a:rPr lang="en-GB" sz="2000" dirty="0">
                <a:latin typeface="Adobe Caslon Pro" panose="0205050205050A020403" pitchFamily="18" charset="0"/>
                <a:ea typeface="Calibri" panose="020F0502020204030204" pitchFamily="34" charset="0"/>
                <a:cs typeface="Times New Roman" panose="02020603050405020304" pitchFamily="18" charset="0"/>
              </a:rPr>
              <a:t>in which you </a:t>
            </a:r>
            <a:r>
              <a:rPr lang="en-GB" sz="20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reflect on the importance of this induction training by analysing the importance of carrying out your role in a safe and appropriate manner</a:t>
            </a:r>
            <a:r>
              <a:rPr lang="en-GB" sz="2000" dirty="0">
                <a:latin typeface="Adobe Caslon Pro" panose="0205050205050A020403" pitchFamily="18" charset="0"/>
                <a:ea typeface="Calibri" panose="020F0502020204030204" pitchFamily="34" charset="0"/>
                <a:cs typeface="Times New Roman" panose="02020603050405020304" pitchFamily="18" charset="0"/>
              </a:rPr>
              <a:t>. </a:t>
            </a:r>
          </a:p>
          <a:p>
            <a:pPr marL="342900" lvl="0" indent="-342900" algn="just">
              <a:lnSpc>
                <a:spcPct val="150000"/>
              </a:lnSpc>
              <a:spcAft>
                <a:spcPts val="800"/>
              </a:spcAft>
              <a:buFont typeface="Symbol" panose="05050102010706020507" pitchFamily="18" charset="2"/>
              <a:buChar char=""/>
            </a:pPr>
            <a:r>
              <a:rPr lang="en-GB" sz="2000" dirty="0">
                <a:latin typeface="Adobe Caslon Pro" panose="0205050205050A020403" pitchFamily="18" charset="0"/>
                <a:ea typeface="Calibri" panose="020F0502020204030204" pitchFamily="34" charset="0"/>
                <a:cs typeface="Times New Roman" panose="02020603050405020304" pitchFamily="18" charset="0"/>
              </a:rPr>
              <a:t> This will also </a:t>
            </a:r>
            <a:r>
              <a:rPr lang="en-GB" sz="20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entail </a:t>
            </a:r>
            <a:r>
              <a:rPr lang="en-GB" sz="2000" u="sng"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evaluating the effectiveness of this business induction and the health and safety </a:t>
            </a:r>
            <a:r>
              <a:rPr lang="en-GB" sz="20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practices</a:t>
            </a:r>
            <a:r>
              <a:rPr lang="en-GB" sz="2000" dirty="0">
                <a:latin typeface="Adobe Caslon Pro" panose="0205050205050A020403" pitchFamily="18" charset="0"/>
                <a:ea typeface="Calibri" panose="020F0502020204030204" pitchFamily="34" charset="0"/>
                <a:cs typeface="Times New Roman" panose="02020603050405020304" pitchFamily="18" charset="0"/>
              </a:rPr>
              <a:t>. </a:t>
            </a:r>
          </a:p>
          <a:p>
            <a:pPr marL="342900" lvl="0" indent="-342900" algn="just">
              <a:lnSpc>
                <a:spcPct val="150000"/>
              </a:lnSpc>
              <a:spcAft>
                <a:spcPts val="0"/>
              </a:spcAft>
              <a:buFont typeface="Symbol" panose="05050102010706020507" pitchFamily="18" charset="2"/>
              <a:buChar char=""/>
            </a:pPr>
            <a:r>
              <a:rPr lang="en-GB" sz="2000" dirty="0">
                <a:latin typeface="Adobe Caslon Pro" panose="0205050205050A020403" pitchFamily="18" charset="0"/>
                <a:ea typeface="Calibri" panose="020F0502020204030204" pitchFamily="34" charset="0"/>
                <a:cs typeface="Times New Roman" panose="02020603050405020304" pitchFamily="18" charset="0"/>
              </a:rPr>
              <a:t>Your report will also </a:t>
            </a:r>
            <a:r>
              <a:rPr lang="en-GB" sz="20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make </a:t>
            </a:r>
            <a:r>
              <a:rPr lang="en-GB" sz="2000" u="sng"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recommendations</a:t>
            </a:r>
            <a:r>
              <a:rPr lang="en-GB" sz="2000"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 as to how this </a:t>
            </a:r>
            <a:r>
              <a:rPr lang="en-GB" sz="2000" u="sng"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induction and health and safety practices can be improved</a:t>
            </a:r>
            <a:r>
              <a:rPr lang="en-GB" sz="2000" dirty="0">
                <a:latin typeface="Adobe Caslon Pro" panose="0205050205050A020403" pitchFamily="18" charset="0"/>
                <a:ea typeface="Calibri" panose="020F0502020204030204" pitchFamily="34" charset="0"/>
                <a:cs typeface="Times New Roman" panose="02020603050405020304" pitchFamily="18" charset="0"/>
              </a:rPr>
              <a:t>.</a:t>
            </a:r>
          </a:p>
          <a:p>
            <a:pPr marL="0" indent="0">
              <a:buNone/>
            </a:pPr>
            <a:endParaRPr lang="en-GB" sz="2000" dirty="0" smtClean="0"/>
          </a:p>
        </p:txBody>
      </p:sp>
      <p:sp>
        <p:nvSpPr>
          <p:cNvPr id="4" name="Slide Number Placeholder 3"/>
          <p:cNvSpPr>
            <a:spLocks noGrp="1"/>
          </p:cNvSpPr>
          <p:nvPr>
            <p:ph type="sldNum" sz="quarter" idx="12"/>
          </p:nvPr>
        </p:nvSpPr>
        <p:spPr/>
        <p:txBody>
          <a:bodyPr/>
          <a:lstStyle/>
          <a:p>
            <a:fld id="{D9657833-4D14-483B-82D3-A43835221D5F}" type="slidenum">
              <a:rPr lang="en-GB" smtClean="0"/>
              <a:t>2</a:t>
            </a:fld>
            <a:endParaRPr lang="en-GB"/>
          </a:p>
        </p:txBody>
      </p:sp>
      <p:sp>
        <p:nvSpPr>
          <p:cNvPr id="7" name="AutoShape 2" descr="Image result for images of cartoons poin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209073" y="1565269"/>
            <a:ext cx="1085155" cy="2513364"/>
          </a:xfrm>
          <a:prstGeom prst="rect">
            <a:avLst/>
          </a:prstGeom>
        </p:spPr>
      </p:pic>
    </p:spTree>
    <p:extLst>
      <p:ext uri="{BB962C8B-B14F-4D97-AF65-F5344CB8AC3E}">
        <p14:creationId xmlns:p14="http://schemas.microsoft.com/office/powerpoint/2010/main" val="3190733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2500" t="34747" r="12500" b="55556"/>
          <a:stretch/>
        </p:blipFill>
        <p:spPr bwMode="auto">
          <a:xfrm>
            <a:off x="2308875" y="-92311"/>
            <a:ext cx="9216154" cy="620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27012" y="819145"/>
            <a:ext cx="5730240" cy="796950"/>
          </a:xfrm>
        </p:spPr>
        <p:txBody>
          <a:bodyPr>
            <a:normAutofit/>
          </a:bodyPr>
          <a:lstStyle/>
          <a:p>
            <a:r>
              <a:rPr lang="en-GB" b="1" dirty="0" smtClean="0">
                <a:latin typeface="Adobe Caslon Pro" panose="0205050205050A020403" pitchFamily="18" charset="0"/>
              </a:rPr>
              <a:t>Brief</a:t>
            </a:r>
            <a:endParaRPr lang="en-GB" b="1" dirty="0">
              <a:latin typeface="Adobe Caslon Pro" panose="0205050205050A020403" pitchFamily="18" charset="0"/>
            </a:endParaRPr>
          </a:p>
        </p:txBody>
      </p:sp>
      <p:sp>
        <p:nvSpPr>
          <p:cNvPr id="5" name="Content Placeholder 4"/>
          <p:cNvSpPr>
            <a:spLocks noGrp="1"/>
          </p:cNvSpPr>
          <p:nvPr>
            <p:ph sz="half" idx="1"/>
          </p:nvPr>
        </p:nvSpPr>
        <p:spPr>
          <a:xfrm>
            <a:off x="1805292" y="472732"/>
            <a:ext cx="10386708" cy="720080"/>
          </a:xfrm>
        </p:spPr>
        <p:txBody>
          <a:bodyPr>
            <a:normAutofit/>
          </a:bodyPr>
          <a:lstStyle/>
          <a:p>
            <a:pPr marL="0" indent="0" algn="ctr">
              <a:buNone/>
            </a:pPr>
            <a:r>
              <a:rPr lang="en-GB" sz="3600" b="1" u="sng" dirty="0" smtClean="0">
                <a:solidFill>
                  <a:srgbClr val="FF0000"/>
                </a:solidFill>
                <a:latin typeface="Book Antiqua" panose="02040602050305030304" pitchFamily="18" charset="0"/>
                <a:ea typeface="Calibri" panose="020F0502020204030204" pitchFamily="34" charset="0"/>
                <a:cs typeface="Times New Roman" panose="02020603050405020304" pitchFamily="18" charset="0"/>
              </a:rPr>
              <a:t>Unit 14 – </a:t>
            </a:r>
            <a:r>
              <a:rPr lang="en-GB" sz="3600" b="1" dirty="0" smtClean="0"/>
              <a:t>Investigating Customer Service</a:t>
            </a:r>
            <a:endParaRPr lang="en-GB" sz="3600" b="1" dirty="0"/>
          </a:p>
        </p:txBody>
      </p:sp>
      <p:sp>
        <p:nvSpPr>
          <p:cNvPr id="6" name="Content Placeholder 5"/>
          <p:cNvSpPr>
            <a:spLocks noGrp="1"/>
          </p:cNvSpPr>
          <p:nvPr>
            <p:ph sz="half" idx="2"/>
          </p:nvPr>
        </p:nvSpPr>
        <p:spPr>
          <a:xfrm>
            <a:off x="1294228" y="1187037"/>
            <a:ext cx="10230801" cy="5243523"/>
          </a:xfrm>
        </p:spPr>
        <p:txBody>
          <a:bodyPr>
            <a:noAutofit/>
          </a:bodyPr>
          <a:lstStyle/>
          <a:p>
            <a:pPr algn="just"/>
            <a:r>
              <a:rPr lang="en-GB" sz="3200" dirty="0" smtClean="0">
                <a:latin typeface="Adobe Caslon Pro" panose="0205050205050A020403" pitchFamily="18" charset="0"/>
              </a:rPr>
              <a:t>Your </a:t>
            </a:r>
            <a:r>
              <a:rPr lang="en-GB" sz="3200" dirty="0">
                <a:latin typeface="Adobe Caslon Pro" panose="0205050205050A020403" pitchFamily="18" charset="0"/>
              </a:rPr>
              <a:t>apprenticeship is going well and your supervisor now wants you to take charge of the customer service desk for a week to expand your skills at handling different situations</a:t>
            </a:r>
            <a:r>
              <a:rPr lang="en-GB" sz="3200" dirty="0" smtClean="0">
                <a:latin typeface="Adobe Caslon Pro" panose="0205050205050A020403" pitchFamily="18" charset="0"/>
              </a:rPr>
              <a:t>.</a:t>
            </a:r>
          </a:p>
          <a:p>
            <a:pPr algn="just"/>
            <a:endParaRPr lang="en-GB" sz="3200" dirty="0">
              <a:latin typeface="Adobe Caslon Pro" panose="0205050205050A020403" pitchFamily="18" charset="0"/>
            </a:endParaRPr>
          </a:p>
          <a:p>
            <a:pPr lvl="0" algn="just"/>
            <a:r>
              <a:rPr lang="en-GB" sz="3200" dirty="0" smtClean="0">
                <a:latin typeface="Adobe Caslon Pro" panose="0205050205050A020403" pitchFamily="18" charset="0"/>
                <a:ea typeface="Calibri" panose="020F0502020204030204" pitchFamily="34" charset="0"/>
                <a:cs typeface="Times New Roman" panose="02020603050405020304" pitchFamily="18" charset="0"/>
              </a:rPr>
              <a:t>You </a:t>
            </a:r>
            <a:r>
              <a:rPr lang="en-GB" sz="3200" dirty="0" smtClean="0">
                <a:latin typeface="Adobe Caslon Pro" panose="0205050205050A020403" pitchFamily="18" charset="0"/>
              </a:rPr>
              <a:t>must </a:t>
            </a:r>
            <a:r>
              <a:rPr lang="en-GB" sz="3200" dirty="0">
                <a:latin typeface="Adobe Caslon Pro" panose="0205050205050A020403" pitchFamily="18" charset="0"/>
              </a:rPr>
              <a:t>demonstrate </a:t>
            </a:r>
            <a:r>
              <a:rPr lang="en-GB" sz="3200" b="1" dirty="0">
                <a:solidFill>
                  <a:srgbClr val="FF0000"/>
                </a:solidFill>
                <a:latin typeface="Adobe Caslon Pro" panose="0205050205050A020403" pitchFamily="18" charset="0"/>
              </a:rPr>
              <a:t>customer service skills in at least three different business situations</a:t>
            </a:r>
            <a:r>
              <a:rPr lang="en-GB" sz="3200" dirty="0">
                <a:latin typeface="Adobe Caslon Pro" panose="0205050205050A020403" pitchFamily="18" charset="0"/>
              </a:rPr>
              <a:t>. </a:t>
            </a:r>
            <a:endParaRPr lang="en-GB" sz="3200" dirty="0" smtClean="0">
              <a:latin typeface="Adobe Caslon Pro" panose="0205050205050A020403" pitchFamily="18" charset="0"/>
            </a:endParaRPr>
          </a:p>
          <a:p>
            <a:pPr lvl="0" algn="just"/>
            <a:r>
              <a:rPr lang="en-GB" sz="3200" dirty="0" smtClean="0">
                <a:latin typeface="Adobe Caslon Pro" panose="0205050205050A020403" pitchFamily="18" charset="0"/>
              </a:rPr>
              <a:t>You </a:t>
            </a:r>
            <a:r>
              <a:rPr lang="en-GB" sz="3200" dirty="0">
                <a:latin typeface="Adobe Caslon Pro" panose="0205050205050A020403" pitchFamily="18" charset="0"/>
              </a:rPr>
              <a:t>need to focus on a demonstration of product/service knowledge when dealing with customers’ queries, requests and problems. </a:t>
            </a:r>
            <a:endParaRPr lang="en-GB" sz="3200" dirty="0" smtClean="0">
              <a:latin typeface="Adobe Caslon Pro" panose="0205050205050A020403" pitchFamily="18" charset="0"/>
            </a:endParaRPr>
          </a:p>
          <a:p>
            <a:pPr lvl="0" algn="just"/>
            <a:r>
              <a:rPr lang="en-GB" sz="3200" dirty="0" smtClean="0">
                <a:latin typeface="Adobe Caslon Pro" panose="0205050205050A020403" pitchFamily="18" charset="0"/>
              </a:rPr>
              <a:t>You </a:t>
            </a:r>
            <a:r>
              <a:rPr lang="en-GB" sz="3200" dirty="0">
                <a:latin typeface="Adobe Caslon Pro" panose="0205050205050A020403" pitchFamily="18" charset="0"/>
              </a:rPr>
              <a:t>need to fully embrace the role-play scenarios, demonstrate your skills with confidence and use initiative when dealing with challenging situations.</a:t>
            </a:r>
          </a:p>
          <a:p>
            <a:pPr marL="0" indent="0">
              <a:buNone/>
            </a:pPr>
            <a:endParaRPr lang="en-GB" sz="3200" dirty="0" smtClean="0"/>
          </a:p>
        </p:txBody>
      </p:sp>
      <p:sp>
        <p:nvSpPr>
          <p:cNvPr id="4" name="Slide Number Placeholder 3"/>
          <p:cNvSpPr>
            <a:spLocks noGrp="1"/>
          </p:cNvSpPr>
          <p:nvPr>
            <p:ph type="sldNum" sz="quarter" idx="12"/>
          </p:nvPr>
        </p:nvSpPr>
        <p:spPr/>
        <p:txBody>
          <a:bodyPr/>
          <a:lstStyle/>
          <a:p>
            <a:fld id="{D9657833-4D14-483B-82D3-A43835221D5F}" type="slidenum">
              <a:rPr lang="en-GB" smtClean="0"/>
              <a:t>3</a:t>
            </a:fld>
            <a:endParaRPr lang="en-GB"/>
          </a:p>
        </p:txBody>
      </p:sp>
      <p:sp>
        <p:nvSpPr>
          <p:cNvPr id="7" name="AutoShape 2" descr="Image result for images of cartoons poin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209073" y="1565269"/>
            <a:ext cx="1085155" cy="2513364"/>
          </a:xfrm>
          <a:prstGeom prst="rect">
            <a:avLst/>
          </a:prstGeom>
        </p:spPr>
      </p:pic>
    </p:spTree>
    <p:extLst>
      <p:ext uri="{BB962C8B-B14F-4D97-AF65-F5344CB8AC3E}">
        <p14:creationId xmlns:p14="http://schemas.microsoft.com/office/powerpoint/2010/main" val="1097913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2500" t="34747" r="12500" b="55556"/>
          <a:stretch/>
        </p:blipFill>
        <p:spPr bwMode="auto">
          <a:xfrm>
            <a:off x="2308875" y="-92311"/>
            <a:ext cx="9216154" cy="620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27012" y="819145"/>
            <a:ext cx="5730240" cy="796950"/>
          </a:xfrm>
        </p:spPr>
        <p:txBody>
          <a:bodyPr>
            <a:normAutofit/>
          </a:bodyPr>
          <a:lstStyle/>
          <a:p>
            <a:r>
              <a:rPr lang="en-GB" b="1" dirty="0" smtClean="0">
                <a:solidFill>
                  <a:srgbClr val="FF0000"/>
                </a:solidFill>
                <a:latin typeface="Adobe Caslon Pro" panose="0205050205050A020403" pitchFamily="18" charset="0"/>
              </a:rPr>
              <a:t>Tasks</a:t>
            </a:r>
            <a:endParaRPr lang="en-GB" b="1" dirty="0">
              <a:solidFill>
                <a:srgbClr val="FF0000"/>
              </a:solidFill>
              <a:latin typeface="Adobe Caslon Pro" panose="0205050205050A020403" pitchFamily="18" charset="0"/>
            </a:endParaRPr>
          </a:p>
        </p:txBody>
      </p:sp>
      <p:sp>
        <p:nvSpPr>
          <p:cNvPr id="5" name="Content Placeholder 4"/>
          <p:cNvSpPr>
            <a:spLocks noGrp="1"/>
          </p:cNvSpPr>
          <p:nvPr>
            <p:ph sz="half" idx="1"/>
          </p:nvPr>
        </p:nvSpPr>
        <p:spPr>
          <a:xfrm>
            <a:off x="1805292" y="472732"/>
            <a:ext cx="10386708" cy="720080"/>
          </a:xfrm>
        </p:spPr>
        <p:txBody>
          <a:bodyPr>
            <a:normAutofit/>
          </a:bodyPr>
          <a:lstStyle/>
          <a:p>
            <a:pPr marL="0" indent="0" algn="ctr">
              <a:buNone/>
            </a:pPr>
            <a:r>
              <a:rPr lang="en-GB" sz="3600" b="1" u="sng" dirty="0" smtClean="0">
                <a:solidFill>
                  <a:srgbClr val="FF0000"/>
                </a:solidFill>
                <a:latin typeface="Book Antiqua" panose="02040602050305030304" pitchFamily="18" charset="0"/>
                <a:ea typeface="Calibri" panose="020F0502020204030204" pitchFamily="34" charset="0"/>
                <a:cs typeface="Times New Roman" panose="02020603050405020304" pitchFamily="18" charset="0"/>
              </a:rPr>
              <a:t>Unit 14 – </a:t>
            </a:r>
            <a:r>
              <a:rPr lang="en-GB" sz="3600" b="1" dirty="0" smtClean="0"/>
              <a:t>Investigating Customer Service</a:t>
            </a:r>
            <a:endParaRPr lang="en-GB" sz="3600" b="1" dirty="0"/>
          </a:p>
        </p:txBody>
      </p:sp>
      <p:sp>
        <p:nvSpPr>
          <p:cNvPr id="6" name="Content Placeholder 5"/>
          <p:cNvSpPr>
            <a:spLocks noGrp="1"/>
          </p:cNvSpPr>
          <p:nvPr>
            <p:ph sz="half" idx="2"/>
          </p:nvPr>
        </p:nvSpPr>
        <p:spPr>
          <a:xfrm>
            <a:off x="1139484" y="1907010"/>
            <a:ext cx="10649242" cy="4523550"/>
          </a:xfrm>
        </p:spPr>
        <p:txBody>
          <a:bodyPr>
            <a:noAutofit/>
          </a:bodyPr>
          <a:lstStyle/>
          <a:p>
            <a:pPr lvl="0"/>
            <a:r>
              <a:rPr lang="en-GB" sz="3200" dirty="0">
                <a:latin typeface="Adobe Caslon Pro" panose="0205050205050A020403" pitchFamily="18" charset="0"/>
              </a:rPr>
              <a:t>On completion of the role plays you will need to create an evaluative report that covers the following areas:</a:t>
            </a:r>
          </a:p>
          <a:p>
            <a:pPr lvl="1"/>
            <a:r>
              <a:rPr lang="en-GB" sz="3200" dirty="0">
                <a:solidFill>
                  <a:srgbClr val="FF0000"/>
                </a:solidFill>
                <a:latin typeface="Adobe Caslon Pro" panose="0205050205050A020403" pitchFamily="18" charset="0"/>
              </a:rPr>
              <a:t>A clear critique, highlighting your strengths and weaknesses, identifying gaps where improvements </a:t>
            </a:r>
            <a:r>
              <a:rPr lang="en-GB" sz="3200" dirty="0">
                <a:latin typeface="Adobe Caslon Pro" panose="0205050205050A020403" pitchFamily="18" charset="0"/>
              </a:rPr>
              <a:t>could be made.</a:t>
            </a:r>
          </a:p>
          <a:p>
            <a:pPr lvl="1"/>
            <a:r>
              <a:rPr lang="en-GB" sz="3200" dirty="0">
                <a:latin typeface="Adobe Caslon Pro" panose="0205050205050A020403" pitchFamily="18" charset="0"/>
              </a:rPr>
              <a:t>A </a:t>
            </a:r>
            <a:r>
              <a:rPr lang="en-GB" sz="3200" dirty="0">
                <a:solidFill>
                  <a:srgbClr val="FF0000"/>
                </a:solidFill>
                <a:latin typeface="Adobe Caslon Pro" panose="0205050205050A020403" pitchFamily="18" charset="0"/>
              </a:rPr>
              <a:t>development plan with realistic details of the work that needs to be done on improving your individual skill sets </a:t>
            </a:r>
            <a:r>
              <a:rPr lang="en-GB" sz="3200" dirty="0">
                <a:latin typeface="Adobe Caslon Pro" panose="0205050205050A020403" pitchFamily="18" charset="0"/>
              </a:rPr>
              <a:t>(based on the strengths and weaknesses highlighted above) to enhance your customer service and communication skills, including time scales and sources of information. </a:t>
            </a:r>
          </a:p>
          <a:p>
            <a:pPr marL="457200" lvl="1" indent="0">
              <a:buNone/>
            </a:pPr>
            <a:endParaRPr lang="en-GB" dirty="0" smtClean="0">
              <a:latin typeface="Adobe Caslon Pro" panose="0205050205050A020403" pitchFamily="18" charset="0"/>
            </a:endParaRPr>
          </a:p>
        </p:txBody>
      </p:sp>
      <p:sp>
        <p:nvSpPr>
          <p:cNvPr id="4" name="Slide Number Placeholder 3"/>
          <p:cNvSpPr>
            <a:spLocks noGrp="1"/>
          </p:cNvSpPr>
          <p:nvPr>
            <p:ph type="sldNum" sz="quarter" idx="12"/>
          </p:nvPr>
        </p:nvSpPr>
        <p:spPr/>
        <p:txBody>
          <a:bodyPr/>
          <a:lstStyle/>
          <a:p>
            <a:fld id="{D9657833-4D14-483B-82D3-A43835221D5F}" type="slidenum">
              <a:rPr lang="en-GB" smtClean="0"/>
              <a:t>4</a:t>
            </a:fld>
            <a:endParaRPr lang="en-GB"/>
          </a:p>
        </p:txBody>
      </p:sp>
      <p:sp>
        <p:nvSpPr>
          <p:cNvPr id="7" name="AutoShape 2" descr="Image result for images of cartoons poin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209073" y="1565269"/>
            <a:ext cx="1085155" cy="2513364"/>
          </a:xfrm>
          <a:prstGeom prst="rect">
            <a:avLst/>
          </a:prstGeom>
        </p:spPr>
      </p:pic>
    </p:spTree>
    <p:extLst>
      <p:ext uri="{BB962C8B-B14F-4D97-AF65-F5344CB8AC3E}">
        <p14:creationId xmlns:p14="http://schemas.microsoft.com/office/powerpoint/2010/main" val="24977774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2500" t="34747" r="12500" b="55556"/>
          <a:stretch/>
        </p:blipFill>
        <p:spPr bwMode="auto">
          <a:xfrm>
            <a:off x="2308875" y="-92311"/>
            <a:ext cx="9216154" cy="620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27012" y="819145"/>
            <a:ext cx="5730240" cy="796950"/>
          </a:xfrm>
        </p:spPr>
        <p:txBody>
          <a:bodyPr>
            <a:normAutofit/>
          </a:bodyPr>
          <a:lstStyle/>
          <a:p>
            <a:r>
              <a:rPr lang="en-GB" b="1" dirty="0" smtClean="0">
                <a:solidFill>
                  <a:srgbClr val="FF0000"/>
                </a:solidFill>
                <a:latin typeface="Adobe Caslon Pro" panose="0205050205050A020403" pitchFamily="18" charset="0"/>
              </a:rPr>
              <a:t>Tasks</a:t>
            </a:r>
            <a:endParaRPr lang="en-GB" b="1" dirty="0">
              <a:solidFill>
                <a:srgbClr val="FF0000"/>
              </a:solidFill>
              <a:latin typeface="Adobe Caslon Pro" panose="0205050205050A020403" pitchFamily="18" charset="0"/>
            </a:endParaRPr>
          </a:p>
        </p:txBody>
      </p:sp>
      <p:sp>
        <p:nvSpPr>
          <p:cNvPr id="5" name="Content Placeholder 4"/>
          <p:cNvSpPr>
            <a:spLocks noGrp="1"/>
          </p:cNvSpPr>
          <p:nvPr>
            <p:ph sz="half" idx="1"/>
          </p:nvPr>
        </p:nvSpPr>
        <p:spPr>
          <a:xfrm>
            <a:off x="1805292" y="472732"/>
            <a:ext cx="10386708" cy="720080"/>
          </a:xfrm>
        </p:spPr>
        <p:txBody>
          <a:bodyPr>
            <a:normAutofit/>
          </a:bodyPr>
          <a:lstStyle/>
          <a:p>
            <a:pPr marL="0" indent="0" algn="ctr">
              <a:buNone/>
            </a:pPr>
            <a:r>
              <a:rPr lang="en-GB" sz="3600" b="1" u="sng" dirty="0" smtClean="0">
                <a:solidFill>
                  <a:srgbClr val="FF0000"/>
                </a:solidFill>
                <a:latin typeface="Book Antiqua" panose="02040602050305030304" pitchFamily="18" charset="0"/>
                <a:ea typeface="Calibri" panose="020F0502020204030204" pitchFamily="34" charset="0"/>
                <a:cs typeface="Times New Roman" panose="02020603050405020304" pitchFamily="18" charset="0"/>
              </a:rPr>
              <a:t>Unit 14 – </a:t>
            </a:r>
            <a:r>
              <a:rPr lang="en-GB" sz="3600" b="1" dirty="0" smtClean="0"/>
              <a:t>Investigating Customer Service</a:t>
            </a:r>
            <a:endParaRPr lang="en-GB" sz="3600" b="1" dirty="0"/>
          </a:p>
        </p:txBody>
      </p:sp>
      <p:sp>
        <p:nvSpPr>
          <p:cNvPr id="6" name="Content Placeholder 5"/>
          <p:cNvSpPr>
            <a:spLocks noGrp="1"/>
          </p:cNvSpPr>
          <p:nvPr>
            <p:ph sz="half" idx="2"/>
          </p:nvPr>
        </p:nvSpPr>
        <p:spPr>
          <a:xfrm>
            <a:off x="1139483" y="1851619"/>
            <a:ext cx="11052517" cy="4578941"/>
          </a:xfrm>
        </p:spPr>
        <p:txBody>
          <a:bodyPr>
            <a:noAutofit/>
          </a:bodyPr>
          <a:lstStyle/>
          <a:p>
            <a:pPr lvl="0"/>
            <a:r>
              <a:rPr lang="en-GB" sz="4000" dirty="0">
                <a:solidFill>
                  <a:srgbClr val="FF0000"/>
                </a:solidFill>
                <a:latin typeface="Adobe Caslon Pro" panose="0205050205050A020403" pitchFamily="18" charset="0"/>
              </a:rPr>
              <a:t>Assess how the development plan has improved the performance of customer service skills</a:t>
            </a:r>
            <a:r>
              <a:rPr lang="en-GB" sz="4000" dirty="0" smtClean="0">
                <a:latin typeface="Adobe Caslon Pro" panose="0205050205050A020403" pitchFamily="18" charset="0"/>
              </a:rPr>
              <a:t>.</a:t>
            </a:r>
          </a:p>
          <a:p>
            <a:pPr lvl="0"/>
            <a:endParaRPr lang="en-GB" sz="4000" dirty="0">
              <a:latin typeface="Adobe Caslon Pro" panose="0205050205050A020403" pitchFamily="18" charset="0"/>
            </a:endParaRPr>
          </a:p>
          <a:p>
            <a:pPr lvl="0"/>
            <a:r>
              <a:rPr lang="en-GB" sz="4000" dirty="0">
                <a:latin typeface="Adobe Caslon Pro" panose="0205050205050A020403" pitchFamily="18" charset="0"/>
              </a:rPr>
              <a:t>You should </a:t>
            </a:r>
            <a:r>
              <a:rPr lang="en-GB" sz="4000" dirty="0">
                <a:solidFill>
                  <a:srgbClr val="FF0000"/>
                </a:solidFill>
                <a:latin typeface="Adobe Caslon Pro" panose="0205050205050A020403" pitchFamily="18" charset="0"/>
              </a:rPr>
              <a:t>justify how this plan will help improve these skills. </a:t>
            </a:r>
            <a:endParaRPr lang="en-GB" sz="4000" dirty="0" smtClean="0">
              <a:solidFill>
                <a:srgbClr val="FF0000"/>
              </a:solidFill>
              <a:latin typeface="Adobe Caslon Pro" panose="0205050205050A020403" pitchFamily="18" charset="0"/>
            </a:endParaRPr>
          </a:p>
          <a:p>
            <a:pPr lvl="1"/>
            <a:r>
              <a:rPr lang="en-GB" sz="3600" dirty="0" smtClean="0">
                <a:latin typeface="Adobe Caslon Pro" panose="0205050205050A020403" pitchFamily="18" charset="0"/>
              </a:rPr>
              <a:t>This </a:t>
            </a:r>
            <a:r>
              <a:rPr lang="en-GB" sz="3600" dirty="0">
                <a:latin typeface="Adobe Caslon Pro" panose="0205050205050A020403" pitchFamily="18" charset="0"/>
              </a:rPr>
              <a:t>should be detailed, imaginative but realistic given your current role if it is to demonstrate initiative in making these high quality decisions on your future.</a:t>
            </a:r>
          </a:p>
        </p:txBody>
      </p:sp>
      <p:sp>
        <p:nvSpPr>
          <p:cNvPr id="4" name="Slide Number Placeholder 3"/>
          <p:cNvSpPr>
            <a:spLocks noGrp="1"/>
          </p:cNvSpPr>
          <p:nvPr>
            <p:ph type="sldNum" sz="quarter" idx="12"/>
          </p:nvPr>
        </p:nvSpPr>
        <p:spPr/>
        <p:txBody>
          <a:bodyPr/>
          <a:lstStyle/>
          <a:p>
            <a:fld id="{D9657833-4D14-483B-82D3-A43835221D5F}" type="slidenum">
              <a:rPr lang="en-GB" smtClean="0"/>
              <a:t>5</a:t>
            </a:fld>
            <a:endParaRPr lang="en-GB"/>
          </a:p>
        </p:txBody>
      </p:sp>
      <p:sp>
        <p:nvSpPr>
          <p:cNvPr id="7" name="AutoShape 2" descr="Image result for images of cartoons poin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209073" y="1565269"/>
            <a:ext cx="1085155" cy="2513364"/>
          </a:xfrm>
          <a:prstGeom prst="rect">
            <a:avLst/>
          </a:prstGeom>
        </p:spPr>
      </p:pic>
    </p:spTree>
    <p:extLst>
      <p:ext uri="{BB962C8B-B14F-4D97-AF65-F5344CB8AC3E}">
        <p14:creationId xmlns:p14="http://schemas.microsoft.com/office/powerpoint/2010/main" val="17616070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12500" t="34747" r="12500" b="55556"/>
          <a:stretch/>
        </p:blipFill>
        <p:spPr bwMode="auto">
          <a:xfrm>
            <a:off x="1938655" y="143598"/>
            <a:ext cx="9216154" cy="620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27012" y="819145"/>
            <a:ext cx="5730240" cy="796950"/>
          </a:xfrm>
        </p:spPr>
        <p:txBody>
          <a:bodyPr>
            <a:normAutofit/>
          </a:bodyPr>
          <a:lstStyle/>
          <a:p>
            <a:r>
              <a:rPr lang="en-GB" b="1" dirty="0" smtClean="0">
                <a:solidFill>
                  <a:srgbClr val="FF0000"/>
                </a:solidFill>
                <a:latin typeface="Adobe Caslon Pro" panose="0205050205050A020403" pitchFamily="18" charset="0"/>
              </a:rPr>
              <a:t>List of Evidence</a:t>
            </a:r>
            <a:endParaRPr lang="en-GB" b="1" dirty="0">
              <a:solidFill>
                <a:srgbClr val="FF0000"/>
              </a:solidFill>
              <a:latin typeface="Adobe Caslon Pro" panose="0205050205050A020403" pitchFamily="18" charset="0"/>
            </a:endParaRPr>
          </a:p>
        </p:txBody>
      </p:sp>
      <p:sp>
        <p:nvSpPr>
          <p:cNvPr id="5" name="Content Placeholder 4"/>
          <p:cNvSpPr>
            <a:spLocks noGrp="1"/>
          </p:cNvSpPr>
          <p:nvPr>
            <p:ph sz="half" idx="1"/>
          </p:nvPr>
        </p:nvSpPr>
        <p:spPr>
          <a:xfrm>
            <a:off x="1805292" y="472732"/>
            <a:ext cx="10386708" cy="720080"/>
          </a:xfrm>
        </p:spPr>
        <p:txBody>
          <a:bodyPr>
            <a:normAutofit/>
          </a:bodyPr>
          <a:lstStyle/>
          <a:p>
            <a:pPr marL="0" indent="0" algn="ctr">
              <a:buNone/>
            </a:pPr>
            <a:r>
              <a:rPr lang="en-GB" sz="3600" b="1" u="sng" dirty="0" smtClean="0">
                <a:solidFill>
                  <a:srgbClr val="FF0000"/>
                </a:solidFill>
                <a:latin typeface="Book Antiqua" panose="02040602050305030304" pitchFamily="18" charset="0"/>
                <a:ea typeface="Calibri" panose="020F0502020204030204" pitchFamily="34" charset="0"/>
                <a:cs typeface="Times New Roman" panose="02020603050405020304" pitchFamily="18" charset="0"/>
              </a:rPr>
              <a:t>Unit 14 – </a:t>
            </a:r>
            <a:r>
              <a:rPr lang="en-GB" sz="3600" b="1" dirty="0" smtClean="0"/>
              <a:t>Investigating Customer Service</a:t>
            </a:r>
            <a:endParaRPr lang="en-GB" sz="3600" b="1" dirty="0"/>
          </a:p>
        </p:txBody>
      </p:sp>
      <p:sp>
        <p:nvSpPr>
          <p:cNvPr id="6" name="Content Placeholder 5"/>
          <p:cNvSpPr>
            <a:spLocks noGrp="1"/>
          </p:cNvSpPr>
          <p:nvPr>
            <p:ph sz="half" idx="2"/>
          </p:nvPr>
        </p:nvSpPr>
        <p:spPr>
          <a:xfrm>
            <a:off x="1412167" y="1483727"/>
            <a:ext cx="10059572" cy="4537896"/>
          </a:xfrm>
        </p:spPr>
        <p:txBody>
          <a:bodyPr>
            <a:noAutofit/>
          </a:bodyPr>
          <a:lstStyle/>
          <a:p>
            <a:r>
              <a:rPr lang="en-GB" sz="3200" dirty="0">
                <a:latin typeface="Adobe Caslon Pro" panose="0205050205050A020403" pitchFamily="18" charset="0"/>
              </a:rPr>
              <a:t>Evidence of preparation of the role plays (not fully scripted).</a:t>
            </a:r>
          </a:p>
          <a:p>
            <a:r>
              <a:rPr lang="en-GB" sz="3200" dirty="0">
                <a:latin typeface="Adobe Caslon Pro" panose="0205050205050A020403" pitchFamily="18" charset="0"/>
              </a:rPr>
              <a:t>Observation record of the role plays.</a:t>
            </a:r>
          </a:p>
          <a:p>
            <a:r>
              <a:rPr lang="en-GB" sz="3200" dirty="0">
                <a:latin typeface="Adobe Caslon Pro" panose="0205050205050A020403" pitchFamily="18" charset="0"/>
              </a:rPr>
              <a:t>Recorded evidence or annotated photos of the role plays.</a:t>
            </a:r>
          </a:p>
          <a:p>
            <a:r>
              <a:rPr lang="en-GB" sz="3200" dirty="0">
                <a:latin typeface="Adobe Caslon Pro" panose="0205050205050A020403" pitchFamily="18" charset="0"/>
              </a:rPr>
              <a:t>Self-reflection of your performance in the role plays based on feedback from assessors, supervisors or peers.</a:t>
            </a:r>
          </a:p>
          <a:p>
            <a:r>
              <a:rPr lang="en-GB" sz="3200" dirty="0">
                <a:latin typeface="Adobe Caslon Pro" panose="0205050205050A020403" pitchFamily="18" charset="0"/>
              </a:rPr>
              <a:t>An evaluative report comprising a strengths and weaknesses analysis and a detailed, fully justified development plan.</a:t>
            </a:r>
          </a:p>
          <a:p>
            <a:pPr marL="0" indent="0">
              <a:buNone/>
            </a:pPr>
            <a:endParaRPr lang="en-GB" sz="3200" dirty="0" smtClean="0">
              <a:latin typeface="Adobe Caslon Pro" panose="0205050205050A020403" pitchFamily="18" charset="0"/>
            </a:endParaRPr>
          </a:p>
        </p:txBody>
      </p:sp>
      <p:sp>
        <p:nvSpPr>
          <p:cNvPr id="4" name="Slide Number Placeholder 3"/>
          <p:cNvSpPr>
            <a:spLocks noGrp="1"/>
          </p:cNvSpPr>
          <p:nvPr>
            <p:ph type="sldNum" sz="quarter" idx="12"/>
          </p:nvPr>
        </p:nvSpPr>
        <p:spPr/>
        <p:txBody>
          <a:bodyPr/>
          <a:lstStyle/>
          <a:p>
            <a:fld id="{D9657833-4D14-483B-82D3-A43835221D5F}" type="slidenum">
              <a:rPr lang="en-GB" smtClean="0"/>
              <a:t>6</a:t>
            </a:fld>
            <a:endParaRPr lang="en-GB"/>
          </a:p>
        </p:txBody>
      </p:sp>
      <p:sp>
        <p:nvSpPr>
          <p:cNvPr id="7" name="AutoShape 2" descr="Image result for images of cartoons pointi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209073" y="1565269"/>
            <a:ext cx="1085155" cy="2513364"/>
          </a:xfrm>
          <a:prstGeom prst="rect">
            <a:avLst/>
          </a:prstGeom>
        </p:spPr>
      </p:pic>
    </p:spTree>
    <p:extLst>
      <p:ext uri="{BB962C8B-B14F-4D97-AF65-F5344CB8AC3E}">
        <p14:creationId xmlns:p14="http://schemas.microsoft.com/office/powerpoint/2010/main" val="38535683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985281" y="3237081"/>
            <a:ext cx="3048000" cy="1951672"/>
          </a:xfrm>
          <a:prstGeom prst="rect">
            <a:avLst/>
          </a:prstGeom>
          <a:effectLst>
            <a:softEdge rad="139700"/>
          </a:effectLst>
        </p:spPr>
      </p:pic>
      <p:sp>
        <p:nvSpPr>
          <p:cNvPr id="2" name="Text Placeholder 1"/>
          <p:cNvSpPr>
            <a:spLocks noGrp="1"/>
          </p:cNvSpPr>
          <p:nvPr>
            <p:ph type="body" sz="quarter" idx="14"/>
          </p:nvPr>
        </p:nvSpPr>
        <p:spPr>
          <a:xfrm>
            <a:off x="259080" y="1053315"/>
            <a:ext cx="7376159" cy="3319952"/>
          </a:xfrm>
          <a:solidFill>
            <a:srgbClr val="92D050"/>
          </a:solidFill>
          <a:effectLst>
            <a:softEdge rad="50800"/>
          </a:effectLst>
        </p:spPr>
        <p:txBody>
          <a:bodyPr>
            <a:noAutofit/>
          </a:bodyPr>
          <a:lstStyle/>
          <a:p>
            <a:pPr marL="0" lvl="0" indent="0">
              <a:buNone/>
            </a:pPr>
            <a:r>
              <a:rPr lang="en-GB" sz="3200" b="1" dirty="0" smtClean="0">
                <a:latin typeface="Andalus" panose="02020603050405020304" pitchFamily="18" charset="-78"/>
                <a:cs typeface="Andalus" panose="02020603050405020304" pitchFamily="18" charset="-78"/>
              </a:rPr>
              <a:t>1. Green </a:t>
            </a:r>
            <a:endParaRPr lang="en-GB" sz="3200" b="1" u="sng" dirty="0" smtClean="0">
              <a:solidFill>
                <a:schemeClr val="accent6"/>
              </a:solidFill>
              <a:latin typeface="Andalus" panose="02020603050405020304" pitchFamily="18" charset="-78"/>
              <a:cs typeface="Andalus" panose="02020603050405020304" pitchFamily="18" charset="-78"/>
            </a:endParaRPr>
          </a:p>
          <a:p>
            <a:pPr marL="0" lvl="0" indent="0">
              <a:buNone/>
            </a:pPr>
            <a:endParaRPr lang="en-GB" sz="3200" b="1" u="sng" dirty="0" smtClean="0">
              <a:solidFill>
                <a:schemeClr val="accent6"/>
              </a:solidFill>
              <a:latin typeface="Andalus" panose="02020603050405020304" pitchFamily="18" charset="-78"/>
              <a:cs typeface="Andalus" panose="02020603050405020304" pitchFamily="18" charset="-78"/>
            </a:endParaRPr>
          </a:p>
          <a:p>
            <a:pPr marL="457200" lvl="0" indent="-457200">
              <a:buFont typeface="+mj-lt"/>
              <a:buAutoNum type="arabicPeriod"/>
            </a:pPr>
            <a:endParaRPr lang="en-GB" sz="3200" dirty="0" smtClean="0">
              <a:latin typeface="Andalus" panose="02020603050405020304" pitchFamily="18" charset="-78"/>
              <a:cs typeface="Andalus" panose="02020603050405020304" pitchFamily="18" charset="-78"/>
            </a:endParaRPr>
          </a:p>
          <a:p>
            <a:pPr marL="457200" lvl="0" indent="-457200">
              <a:buFont typeface="+mj-lt"/>
              <a:buAutoNum type="arabicPeriod"/>
            </a:pPr>
            <a:endParaRPr lang="en-GB" sz="3200" dirty="0" smtClean="0">
              <a:latin typeface="Andalus" panose="02020603050405020304" pitchFamily="18" charset="-78"/>
              <a:cs typeface="Andalus" panose="02020603050405020304" pitchFamily="18" charset="-78"/>
            </a:endParaRPr>
          </a:p>
          <a:p>
            <a:pPr marL="457200" lvl="0" indent="-457200">
              <a:buFont typeface="+mj-lt"/>
              <a:buAutoNum type="arabicPeriod"/>
            </a:pPr>
            <a:endParaRPr lang="en-GB" sz="3200" dirty="0">
              <a:latin typeface="Andalus" panose="02020603050405020304" pitchFamily="18" charset="-78"/>
              <a:cs typeface="Andalus" panose="02020603050405020304" pitchFamily="18" charset="-78"/>
            </a:endParaRPr>
          </a:p>
        </p:txBody>
      </p:sp>
      <p:sp>
        <p:nvSpPr>
          <p:cNvPr id="3" name="Text Placeholder 2"/>
          <p:cNvSpPr>
            <a:spLocks noGrp="1"/>
          </p:cNvSpPr>
          <p:nvPr>
            <p:ph type="body" sz="quarter" idx="13"/>
          </p:nvPr>
        </p:nvSpPr>
        <p:spPr>
          <a:xfrm>
            <a:off x="295147" y="214536"/>
            <a:ext cx="3652013" cy="670772"/>
          </a:xfrm>
        </p:spPr>
        <p:txBody>
          <a:bodyPr/>
          <a:lstStyle/>
          <a:p>
            <a:r>
              <a:rPr lang="en-GB" dirty="0" smtClean="0">
                <a:solidFill>
                  <a:schemeClr val="tx1"/>
                </a:solidFill>
              </a:rPr>
              <a:t>Do Activity</a:t>
            </a:r>
            <a:endParaRPr lang="en-GB" dirty="0">
              <a:solidFill>
                <a:schemeClr val="tx1"/>
              </a:solidFill>
            </a:endParaRPr>
          </a:p>
        </p:txBody>
      </p:sp>
      <p:sp>
        <p:nvSpPr>
          <p:cNvPr id="6" name="TextBox 5"/>
          <p:cNvSpPr txBox="1"/>
          <p:nvPr/>
        </p:nvSpPr>
        <p:spPr>
          <a:xfrm>
            <a:off x="7962440" y="596818"/>
            <a:ext cx="3992880" cy="5509200"/>
          </a:xfrm>
          <a:prstGeom prst="rect">
            <a:avLst/>
          </a:prstGeom>
          <a:solidFill>
            <a:srgbClr val="FF0000"/>
          </a:solidFill>
        </p:spPr>
        <p:txBody>
          <a:bodyPr wrap="square" rtlCol="0">
            <a:spAutoFit/>
          </a:bodyPr>
          <a:lstStyle/>
          <a:p>
            <a:r>
              <a:rPr lang="en-GB" sz="3200" dirty="0" smtClean="0">
                <a:solidFill>
                  <a:schemeClr val="bg1"/>
                </a:solidFill>
              </a:rPr>
              <a:t>Challenge </a:t>
            </a:r>
            <a:r>
              <a:rPr lang="en-GB" sz="3200" b="1" dirty="0" smtClean="0">
                <a:solidFill>
                  <a:schemeClr val="bg1"/>
                </a:solidFill>
              </a:rPr>
              <a:t>(Spicy)</a:t>
            </a:r>
          </a:p>
          <a:p>
            <a:r>
              <a:rPr lang="en-GB" sz="3200" b="1" u="sng" dirty="0">
                <a:solidFill>
                  <a:schemeClr val="bg1"/>
                </a:solidFill>
              </a:rPr>
              <a:t>Extension:</a:t>
            </a:r>
            <a:endParaRPr lang="en-GB" sz="3200" u="sng" dirty="0">
              <a:solidFill>
                <a:schemeClr val="bg1"/>
              </a:solidFill>
            </a:endParaRPr>
          </a:p>
          <a:p>
            <a:r>
              <a:rPr lang="en-GB" sz="3600" dirty="0" smtClean="0">
                <a:solidFill>
                  <a:schemeClr val="bg1"/>
                </a:solidFill>
              </a:rPr>
              <a:t>Make </a:t>
            </a:r>
            <a:r>
              <a:rPr lang="en-GB" sz="3600" dirty="0" smtClean="0">
                <a:solidFill>
                  <a:schemeClr val="bg1"/>
                </a:solidFill>
                <a:latin typeface="Adobe Caslon Pro" panose="0205050205050A020403" pitchFamily="18" charset="0"/>
                <a:ea typeface="Calibri" panose="020F0502020204030204" pitchFamily="34" charset="0"/>
                <a:cs typeface="Times New Roman" panose="02020603050405020304" pitchFamily="18" charset="0"/>
              </a:rPr>
              <a:t>recommendations </a:t>
            </a:r>
            <a:r>
              <a:rPr lang="en-GB" sz="3600" dirty="0">
                <a:solidFill>
                  <a:schemeClr val="bg1"/>
                </a:solidFill>
                <a:latin typeface="Adobe Caslon Pro" panose="0205050205050A020403" pitchFamily="18" charset="0"/>
                <a:ea typeface="Calibri" panose="020F0502020204030204" pitchFamily="34" charset="0"/>
                <a:cs typeface="Times New Roman" panose="02020603050405020304" pitchFamily="18" charset="0"/>
              </a:rPr>
              <a:t>as to how this induction and health and safety practices can be improved.</a:t>
            </a:r>
          </a:p>
          <a:p>
            <a:endParaRPr lang="en-GB" dirty="0">
              <a:solidFill>
                <a:schemeClr val="bg1"/>
              </a:solidFill>
            </a:endParaRPr>
          </a:p>
          <a:p>
            <a:endParaRPr lang="en-GB" dirty="0">
              <a:solidFill>
                <a:schemeClr val="bg1"/>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2110027016"/>
              </p:ext>
            </p:extLst>
          </p:nvPr>
        </p:nvGraphicFramePr>
        <p:xfrm>
          <a:off x="427287" y="4373267"/>
          <a:ext cx="7287211" cy="2042160"/>
        </p:xfrm>
        <a:graphic>
          <a:graphicData uri="http://schemas.openxmlformats.org/drawingml/2006/table">
            <a:tbl>
              <a:tblPr firstRow="1" bandRow="1">
                <a:tableStyleId>{5C22544A-7EE6-4342-B048-85BDC9FD1C3A}</a:tableStyleId>
              </a:tblPr>
              <a:tblGrid>
                <a:gridCol w="7287211">
                  <a:extLst>
                    <a:ext uri="{9D8B030D-6E8A-4147-A177-3AD203B41FA5}">
                      <a16:colId xmlns:a16="http://schemas.microsoft.com/office/drawing/2014/main" val="35310939"/>
                    </a:ext>
                  </a:extLst>
                </a:gridCol>
              </a:tblGrid>
              <a:tr h="2036120">
                <a:tc>
                  <a:txBody>
                    <a:bodyPr/>
                    <a:lstStyle/>
                    <a:p>
                      <a:pPr marL="0" lvl="0" indent="0">
                        <a:buNone/>
                      </a:pPr>
                      <a:r>
                        <a:rPr lang="en-GB" sz="3200" b="1" u="none" dirty="0" smtClean="0">
                          <a:solidFill>
                            <a:schemeClr val="tx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2. </a:t>
                      </a:r>
                      <a:r>
                        <a:rPr lang="en-GB" sz="3200" b="1" u="sng" dirty="0" smtClean="0">
                          <a:solidFill>
                            <a:schemeClr val="tx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Amber</a:t>
                      </a:r>
                    </a:p>
                    <a:p>
                      <a:pPr marL="0" lvl="0" indent="0">
                        <a:buNone/>
                      </a:pPr>
                      <a:r>
                        <a:rPr lang="en-GB" sz="3200" b="1" i="0" u="none" dirty="0" smtClean="0">
                          <a:solidFill>
                            <a:schemeClr val="bg1"/>
                          </a:solidFill>
                          <a:latin typeface="Andalus" panose="02020603050405020304" pitchFamily="18" charset="-78"/>
                          <a:cs typeface="Andalus" panose="02020603050405020304" pitchFamily="18" charset="-78"/>
                        </a:rPr>
                        <a:t>Evaluate the effectiveness of this business induction and the health and safety practices. </a:t>
                      </a:r>
                    </a:p>
                  </a:txBody>
                  <a:tcPr>
                    <a:solidFill>
                      <a:srgbClr val="FFC000"/>
                    </a:solidFill>
                  </a:tcPr>
                </a:tc>
                <a:extLst>
                  <a:ext uri="{0D108BD9-81ED-4DB2-BD59-A6C34878D82A}">
                    <a16:rowId xmlns:a16="http://schemas.microsoft.com/office/drawing/2014/main" val="2187521889"/>
                  </a:ext>
                </a:extLst>
              </a:tr>
            </a:tbl>
          </a:graphicData>
        </a:graphic>
      </p:graphicFrame>
      <p:pic>
        <p:nvPicPr>
          <p:cNvPr id="10" name="Picture 9"/>
          <p:cNvPicPr>
            <a:picLocks noChangeAspect="1"/>
          </p:cNvPicPr>
          <p:nvPr/>
        </p:nvPicPr>
        <p:blipFill rotWithShape="1">
          <a:blip r:embed="rId3"/>
          <a:srcRect b="10022"/>
          <a:stretch/>
        </p:blipFill>
        <p:spPr>
          <a:xfrm>
            <a:off x="688366" y="271232"/>
            <a:ext cx="3543888" cy="2312380"/>
          </a:xfrm>
          <a:prstGeom prst="rect">
            <a:avLst/>
          </a:prstGeom>
          <a:effectLst>
            <a:softEdge rad="850900"/>
          </a:effectLst>
        </p:spPr>
      </p:pic>
      <p:sp>
        <p:nvSpPr>
          <p:cNvPr id="5" name="Rectangle 4"/>
          <p:cNvSpPr/>
          <p:nvPr/>
        </p:nvSpPr>
        <p:spPr>
          <a:xfrm>
            <a:off x="142240" y="1499469"/>
            <a:ext cx="6901374" cy="2677656"/>
          </a:xfrm>
          <a:prstGeom prst="rect">
            <a:avLst/>
          </a:prstGeom>
        </p:spPr>
        <p:txBody>
          <a:bodyPr wrap="square">
            <a:spAutoFit/>
          </a:bodyPr>
          <a:lstStyle/>
          <a:p>
            <a:pPr marL="342900" lvl="0" indent="-342900" algn="just">
              <a:lnSpc>
                <a:spcPct val="150000"/>
              </a:lnSpc>
              <a:spcAft>
                <a:spcPts val="800"/>
              </a:spcAft>
              <a:buFont typeface="Symbol" panose="05050102010706020507" pitchFamily="18" charset="2"/>
              <a:buChar char=""/>
            </a:pPr>
            <a:r>
              <a:rPr lang="en-GB" sz="2800" dirty="0" smtClean="0">
                <a:latin typeface="Adobe Caslon Pro" panose="0205050205050A020403" pitchFamily="18" charset="0"/>
                <a:ea typeface="Calibri" panose="020F0502020204030204" pitchFamily="34" charset="0"/>
                <a:cs typeface="Times New Roman" panose="02020603050405020304" pitchFamily="18" charset="0"/>
              </a:rPr>
              <a:t>Write </a:t>
            </a:r>
            <a:r>
              <a:rPr lang="en-GB" sz="2800" dirty="0">
                <a:latin typeface="Adobe Caslon Pro" panose="0205050205050A020403" pitchFamily="18" charset="0"/>
                <a:ea typeface="Calibri" panose="020F0502020204030204" pitchFamily="34" charset="0"/>
                <a:cs typeface="Times New Roman" panose="02020603050405020304" pitchFamily="18" charset="0"/>
              </a:rPr>
              <a:t>a report in which you reflect on the importance of this induction training by analysing the importance of carrying out your role in a safe and appropriate manner. </a:t>
            </a:r>
          </a:p>
        </p:txBody>
      </p:sp>
      <p:pic>
        <p:nvPicPr>
          <p:cNvPr id="7" name="Picture 6"/>
          <p:cNvPicPr>
            <a:picLocks noChangeAspect="1"/>
          </p:cNvPicPr>
          <p:nvPr/>
        </p:nvPicPr>
        <p:blipFill>
          <a:blip r:embed="rId4"/>
          <a:stretch>
            <a:fillRect/>
          </a:stretch>
        </p:blipFill>
        <p:spPr>
          <a:xfrm>
            <a:off x="9958880" y="5013960"/>
            <a:ext cx="1885783" cy="1696316"/>
          </a:xfrm>
          <a:prstGeom prst="rect">
            <a:avLst/>
          </a:prstGeom>
          <a:effectLst>
            <a:softEdge rad="177800"/>
          </a:effectLst>
        </p:spPr>
      </p:pic>
      <p:pic>
        <p:nvPicPr>
          <p:cNvPr id="8" name="Picture 7"/>
          <p:cNvPicPr>
            <a:picLocks noChangeAspect="1"/>
          </p:cNvPicPr>
          <p:nvPr/>
        </p:nvPicPr>
        <p:blipFill>
          <a:blip r:embed="rId5"/>
          <a:stretch>
            <a:fillRect/>
          </a:stretch>
        </p:blipFill>
        <p:spPr>
          <a:xfrm>
            <a:off x="7132278" y="2163626"/>
            <a:ext cx="896180" cy="2511770"/>
          </a:xfrm>
          <a:prstGeom prst="rect">
            <a:avLst/>
          </a:prstGeom>
          <a:effectLst>
            <a:softEdge rad="165100"/>
          </a:effectLst>
        </p:spPr>
      </p:pic>
      <p:pic>
        <p:nvPicPr>
          <p:cNvPr id="12" name="Picture 11"/>
          <p:cNvPicPr>
            <a:picLocks noChangeAspect="1"/>
          </p:cNvPicPr>
          <p:nvPr/>
        </p:nvPicPr>
        <p:blipFill rotWithShape="1">
          <a:blip r:embed="rId6"/>
          <a:srcRect l="-13532" t="22135" r="13866" b="712"/>
          <a:stretch/>
        </p:blipFill>
        <p:spPr>
          <a:xfrm>
            <a:off x="5822559" y="289560"/>
            <a:ext cx="2132721" cy="1650989"/>
          </a:xfrm>
          <a:prstGeom prst="rect">
            <a:avLst/>
          </a:prstGeom>
          <a:effectLst>
            <a:softEdge rad="304800"/>
          </a:effectLst>
        </p:spPr>
      </p:pic>
    </p:spTree>
    <p:extLst>
      <p:ext uri="{BB962C8B-B14F-4D97-AF65-F5344CB8AC3E}">
        <p14:creationId xmlns:p14="http://schemas.microsoft.com/office/powerpoint/2010/main" val="42404005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17031</TotalTime>
  <Words>501</Words>
  <Application>Microsoft Office PowerPoint</Application>
  <PresentationFormat>Widescreen</PresentationFormat>
  <Paragraphs>48</Paragraphs>
  <Slides>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vt:i4>
      </vt:variant>
    </vt:vector>
  </HeadingPairs>
  <TitlesOfParts>
    <vt:vector size="17" baseType="lpstr">
      <vt:lpstr>Adobe Arabic</vt:lpstr>
      <vt:lpstr>Adobe Caslon Pro</vt:lpstr>
      <vt:lpstr>Andalus</vt:lpstr>
      <vt:lpstr>Arial</vt:lpstr>
      <vt:lpstr>Book Antiqua</vt:lpstr>
      <vt:lpstr>Calibri</vt:lpstr>
      <vt:lpstr>Calibri Light</vt:lpstr>
      <vt:lpstr>Symbol</vt:lpstr>
      <vt:lpstr>Times New Roman</vt:lpstr>
      <vt:lpstr>Office Theme</vt:lpstr>
      <vt:lpstr>Unit 14: Marketing</vt:lpstr>
      <vt:lpstr>Do!</vt:lpstr>
      <vt:lpstr>Brief</vt:lpstr>
      <vt:lpstr>Tasks</vt:lpstr>
      <vt:lpstr>Tasks</vt:lpstr>
      <vt:lpstr>List of Evidence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M. Acquah</dc:creator>
  <cp:lastModifiedBy>Ms M. Acquah</cp:lastModifiedBy>
  <cp:revision>11</cp:revision>
  <dcterms:created xsi:type="dcterms:W3CDTF">2019-06-26T10:45:18Z</dcterms:created>
  <dcterms:modified xsi:type="dcterms:W3CDTF">2019-07-15T13:32:10Z</dcterms:modified>
</cp:coreProperties>
</file>