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6858000" cy="9906000" type="A4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ahoma" panose="020B0604030504040204" pitchFamily="34" charset="0"/>
      <p:regular r:id="rId12"/>
      <p:bold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27060C4-356D-4E6A-84FB-F4BAA4C22746}">
  <a:tblStyle styleId="{B27060C4-356D-4E6A-84FB-F4BAA4C2274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102" y="184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257175" y="3338690"/>
            <a:ext cx="2257425" cy="944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2628900" y="3338690"/>
            <a:ext cx="2257425" cy="944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342900" y="3141486"/>
            <a:ext cx="3030141" cy="570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83769" y="2217385"/>
            <a:ext cx="3031331" cy="924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83769" y="3141486"/>
            <a:ext cx="3031331" cy="570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681287" y="394406"/>
            <a:ext cx="3833813" cy="8454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342900" y="2072923"/>
            <a:ext cx="2256235" cy="6775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344216" y="885119"/>
            <a:ext cx="4114800" cy="59436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344216" y="7752822"/>
            <a:ext cx="4114800" cy="1162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160249" y="2494052"/>
            <a:ext cx="6537502" cy="617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-1796433" y="6098734"/>
            <a:ext cx="12208228" cy="115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4168158" y="4998597"/>
            <a:ext cx="12208228" cy="3357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 rot="-8790171" flipH="1">
            <a:off x="43173" y="-922570"/>
            <a:ext cx="5329897" cy="3322576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 rot="8816335">
            <a:off x="3864083" y="-903605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8" name="Google Shape;88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3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11</a:t>
            </a:r>
            <a:endParaRPr/>
          </a:p>
        </p:txBody>
      </p:sp>
      <p:sp>
        <p:nvSpPr>
          <p:cNvPr id="91" name="Google Shape;91;p13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Spanish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92" name="Google Shape;92;p13"/>
          <p:cNvGraphicFramePr/>
          <p:nvPr>
            <p:extLst>
              <p:ext uri="{D42A27DB-BD31-4B8C-83A1-F6EECF244321}">
                <p14:modId xmlns:p14="http://schemas.microsoft.com/office/powerpoint/2010/main" val="3619113722"/>
              </p:ext>
            </p:extLst>
          </p:nvPr>
        </p:nvGraphicFramePr>
        <p:xfrm>
          <a:off x="100817" y="1358898"/>
          <a:ext cx="6632476" cy="7083231"/>
        </p:xfrm>
        <a:graphic>
          <a:graphicData uri="http://schemas.openxmlformats.org/drawingml/2006/table">
            <a:tbl>
              <a:tblPr firstRow="1" firstCol="1" bandRow="1">
                <a:noFill/>
                <a:tableStyleId>{B27060C4-356D-4E6A-84FB-F4BAA4C22746}</a:tableStyleId>
              </a:tblPr>
              <a:tblGrid>
                <a:gridCol w="12385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69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69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1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2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1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 </a:t>
                      </a:r>
                      <a:r>
                        <a:rPr lang="en-GB" sz="1200" b="1" i="1" u="sng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vida</a:t>
                      </a:r>
                      <a:endParaRPr lang="en-GB" sz="1200" b="1" i="1" u="sng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i="1" dirty="0"/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Introducing yourself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your personality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your age, brothers and sisters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when your birthday is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Numbers and the alphabet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your pets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Adjectival agreement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 </a:t>
                      </a:r>
                      <a:r>
                        <a:rPr lang="en-GB" sz="1200" b="1" i="1" u="sng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tiempo</a:t>
                      </a:r>
                      <a:r>
                        <a:rPr lang="en-GB" sz="1200" b="1" i="1" u="sng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libre 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i="1" dirty="0"/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you like to do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Giving opinions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you do in your spare time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the weather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Using </a:t>
                      </a:r>
                      <a:r>
                        <a:rPr lang="en-GB" sz="1200" i="1" u="none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cuando</a:t>
                      </a:r>
                      <a:endParaRPr lang="en-GB" sz="1200" i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sports you do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 dirty="0"/>
                        <a:t> 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1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 </a:t>
                      </a:r>
                      <a:r>
                        <a:rPr lang="en-GB" sz="1200" b="1" i="1" u="sng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insti</a:t>
                      </a:r>
                      <a:endParaRPr lang="en-GB" sz="1200" b="1" i="1" u="sng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i="1" u="sng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subjects you study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Giving opinion about school subjects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your school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break time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Understanding details about schools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 </a:t>
                      </a:r>
                      <a:r>
                        <a:rPr lang="en-GB" sz="1200" b="1" i="1" u="sng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familia</a:t>
                      </a:r>
                      <a:r>
                        <a:rPr lang="en-GB" sz="1200" b="1" i="1" u="sng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y mi amigos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your family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Using possessive adjectives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your hair and your eye colour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other people look like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where you live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 dirty="0"/>
                        <a:t> 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79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 ciudad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i="1" dirty="0"/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your town or village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Telling the time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Ordering in a café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you are going to do at the weekend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Understanding people describing their town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Mis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vacaciones</a:t>
                      </a:r>
                      <a:endParaRPr lang="en-GB" sz="1200" b="1" i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a past holiday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you did on holiday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the last day on holiday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your holiday was like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Using the </a:t>
                      </a:r>
                      <a:r>
                        <a:rPr lang="en-GB" sz="1200" b="0" u="none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preterite</a:t>
                      </a:r>
                      <a:endParaRPr sz="12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Noto Sans Symbols"/>
                        <a:buNone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3" name="Google Shape;93;p13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 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94" name="Google Shape;94;p13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7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4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" name="Google Shape;103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11</a:t>
            </a:r>
            <a:endParaRPr/>
          </a:p>
        </p:txBody>
      </p:sp>
      <p:sp>
        <p:nvSpPr>
          <p:cNvPr id="106" name="Google Shape;106;p14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Spanish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07" name="Google Shape;107;p14"/>
          <p:cNvGraphicFramePr/>
          <p:nvPr>
            <p:extLst>
              <p:ext uri="{D42A27DB-BD31-4B8C-83A1-F6EECF244321}">
                <p14:modId xmlns:p14="http://schemas.microsoft.com/office/powerpoint/2010/main" val="3283009451"/>
              </p:ext>
            </p:extLst>
          </p:nvPr>
        </p:nvGraphicFramePr>
        <p:xfrm>
          <a:off x="100817" y="1358898"/>
          <a:ext cx="6632476" cy="6954960"/>
        </p:xfrm>
        <a:graphic>
          <a:graphicData uri="http://schemas.openxmlformats.org/drawingml/2006/table">
            <a:tbl>
              <a:tblPr firstRow="1" firstCol="1" bandRow="1">
                <a:noFill/>
                <a:tableStyleId>{B27060C4-356D-4E6A-84FB-F4BAA4C22746}</a:tableStyleId>
              </a:tblPr>
              <a:tblGrid>
                <a:gridCol w="12385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69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69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Autumn 1</a:t>
                      </a:r>
                      <a:endParaRPr sz="14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Autumn 2</a:t>
                      </a:r>
                      <a:endParaRPr sz="14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1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2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Focus/Context for Learning</a:t>
                      </a:r>
                      <a:endParaRPr sz="12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Todo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sobre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mi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vida</a:t>
                      </a:r>
                      <a:endParaRPr lang="en-GB" sz="1200" b="1" i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you use your phone for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type of music you like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Giving a range of opinions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TV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you did yesterday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Understanding a TV guide</a:t>
                      </a:r>
                      <a:endParaRPr sz="11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comer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sng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food you like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mealtimes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Using negatives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Ordering a meal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Discussing what to buy for a party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Using the near future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Giving an account of a party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2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 </a:t>
                      </a:r>
                      <a:endParaRPr sz="12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2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 </a:t>
                      </a:r>
                      <a:endParaRPr sz="12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lt1"/>
                          </a:solidFill>
                        </a:rPr>
                        <a:t>Spring 1</a:t>
                      </a:r>
                      <a:endParaRPr sz="14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1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2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Focus/Context for Learning</a:t>
                      </a:r>
                      <a:endParaRPr sz="12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Qué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hacemos</a:t>
                      </a:r>
                      <a:endParaRPr lang="en-GB" sz="1200" b="1" i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Arranging to go out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Making excuses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Discussing getting ready to go out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clothes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sports events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a fancy dress outfit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Operacíon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verano</a:t>
                      </a:r>
                      <a:endParaRPr lang="en-GB" sz="1200" b="1" i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a holiday home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holiday activities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Asking for directions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summer camps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a world trip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2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 </a:t>
                      </a:r>
                      <a:endParaRPr sz="12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2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 </a:t>
                      </a:r>
                      <a:endParaRPr sz="12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lt1"/>
                          </a:solidFill>
                        </a:rPr>
                        <a:t>Summer 1</a:t>
                      </a:r>
                      <a:endParaRPr sz="14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79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200" b="1" i="0" u="none" strike="noStrike" cap="none" dirty="0">
                          <a:solidFill>
                            <a:schemeClr val="lt1"/>
                          </a:solidFill>
                          <a:latin typeface="Arial"/>
                          <a:cs typeface="Arial"/>
                          <a:sym typeface="Arial"/>
                        </a:rPr>
                        <a:t>Focus/Context for Learning</a:t>
                      </a:r>
                      <a:endParaRPr sz="1200" b="1" i="0" u="none" strike="noStrike" cap="none" dirty="0">
                        <a:solidFill>
                          <a:schemeClr val="lt1"/>
                        </a:solidFill>
                        <a:latin typeface="Arial"/>
                        <a:ea typeface="Calibri"/>
                        <a:cs typeface="Arial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Somos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así</a:t>
                      </a:r>
                      <a:endParaRPr lang="en-GB" sz="1200" b="1" i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things you like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your week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films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a birthday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life a celebrity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Understanding descriptions of days out</a:t>
                      </a:r>
                      <a:endParaRPr sz="12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342900" marR="0" lvl="0" indent="-2730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Noto Sans Symbols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342900" marR="0" lvl="0" indent="-2730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Noto Sans Symbols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Oriéntate</a:t>
                      </a:r>
                      <a:endParaRPr lang="en-GB" sz="1200" b="1" i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you have to do at work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Saying what job you would like to do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Adjectival agreement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your future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Describing your job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342900" marR="0" lvl="0" indent="-2730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Noto Sans Symbols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8" name="Google Shape;108;p14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</a:t>
            </a:r>
            <a:r>
              <a:rPr kumimoji="0" lang="en-GB" sz="1800" b="1" i="0" u="none" strike="noStrike" kern="0" cap="none" spc="0" normalizeH="0" baseline="0" noProof="0" dirty="0">
                <a:ln>
                  <a:noFill/>
                </a:ln>
                <a:solidFill>
                  <a:srgbClr val="0B703C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9" name="Google Shape;109;p14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8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5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5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5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5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5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13</a:t>
            </a:r>
            <a:endParaRPr/>
          </a:p>
        </p:txBody>
      </p:sp>
      <p:sp>
        <p:nvSpPr>
          <p:cNvPr id="121" name="Google Shape;121;p15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Spanish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22" name="Google Shape;122;p15"/>
          <p:cNvGraphicFramePr/>
          <p:nvPr>
            <p:extLst>
              <p:ext uri="{D42A27DB-BD31-4B8C-83A1-F6EECF244321}">
                <p14:modId xmlns:p14="http://schemas.microsoft.com/office/powerpoint/2010/main" val="1595976262"/>
              </p:ext>
            </p:extLst>
          </p:nvPr>
        </p:nvGraphicFramePr>
        <p:xfrm>
          <a:off x="100817" y="1358898"/>
          <a:ext cx="6632475" cy="7422774"/>
        </p:xfrm>
        <a:graphic>
          <a:graphicData uri="http://schemas.openxmlformats.org/drawingml/2006/table">
            <a:tbl>
              <a:tblPr firstRow="1" firstCol="1" bandRow="1">
                <a:noFill/>
                <a:tableStyleId>{B27060C4-356D-4E6A-84FB-F4BAA4C22746}</a:tableStyleId>
              </a:tblPr>
              <a:tblGrid>
                <a:gridCol w="127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6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41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Edexcel</a:t>
                      </a: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1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2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8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En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forma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diet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an active lifestyle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your daily routine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getting fit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ailments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Developing a conversation about fitness and routine</a:t>
                      </a:r>
                      <a:endParaRPr sz="1200" b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Jóvenes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en</a:t>
                      </a:r>
                      <a:r>
                        <a:rPr lang="en-GB" sz="1200" b="1" i="1" u="sng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GB" sz="1200" b="1" i="1" u="sng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acción</a:t>
                      </a:r>
                      <a:endParaRPr lang="en-GB" sz="1200" b="1" i="1" u="sng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children’s rights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fair trade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recycling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Talking about how a town has changed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about fundraising</a:t>
                      </a:r>
                    </a:p>
                    <a:p>
                      <a:pPr marL="171450" marR="0" lvl="0" indent="-1714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Reading about world issues</a:t>
                      </a: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lt1"/>
                          </a:solidFill>
                        </a:rPr>
                        <a:t>Spring 1</a:t>
                      </a:r>
                      <a:endParaRPr sz="14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4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 </a:t>
                      </a:r>
                      <a:r>
                        <a:rPr lang="en-GB" sz="1200" b="1" u="none" strike="noStrike" cap="none" dirty="0"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  <a:sym typeface="Calibri"/>
                        </a:rPr>
                        <a:t> </a:t>
                      </a:r>
                      <a:r>
                        <a:rPr lang="en-GB" sz="1200" b="1" i="1" u="sng" strike="noStrike" cap="none" dirty="0"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  <a:sym typeface="Calibri"/>
                        </a:rPr>
                        <a:t>Una </a:t>
                      </a:r>
                      <a:r>
                        <a:rPr lang="en-GB" sz="1200" b="1" i="1" u="sng" strike="noStrike" cap="none" dirty="0" err="1"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  <a:sym typeface="Calibri"/>
                        </a:rPr>
                        <a:t>aventura</a:t>
                      </a:r>
                      <a:r>
                        <a:rPr lang="en-GB" sz="1200" b="1" i="1" u="sng" strike="noStrike" cap="none" dirty="0"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  <a:sym typeface="Calibri"/>
                        </a:rPr>
                        <a:t> </a:t>
                      </a:r>
                      <a:r>
                        <a:rPr lang="en-GB" sz="1200" b="1" i="1" u="sng" strike="noStrike" cap="none" dirty="0" err="1"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  <a:sym typeface="Calibri"/>
                        </a:rPr>
                        <a:t>en</a:t>
                      </a:r>
                      <a:r>
                        <a:rPr lang="en-GB" sz="1200" b="1" i="1" u="sng" strike="noStrike" cap="none" dirty="0">
                          <a:latin typeface="Calibri" panose="020F0502020204030204" pitchFamily="34" charset="0"/>
                          <a:ea typeface="Calibri"/>
                          <a:cs typeface="Calibri" panose="020F0502020204030204" pitchFamily="34" charset="0"/>
                          <a:sym typeface="Calibri"/>
                        </a:rPr>
                        <a:t> Madrid</a:t>
                      </a: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u="none" strike="noStrike" cap="none" dirty="0">
                        <a:latin typeface="Calibri" panose="020F0502020204030204" pitchFamily="34" charset="0"/>
                        <a:cs typeface="Calibri" panose="020F0502020204030204" pitchFamily="34" charset="0"/>
                        <a:sym typeface="Calibri"/>
                      </a:endParaRPr>
                    </a:p>
                    <a:p>
                      <a:pPr marL="285750" marR="0" lvl="0" indent="-2857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Meeting and greeting people</a:t>
                      </a:r>
                    </a:p>
                    <a:p>
                      <a:pPr marL="285750" marR="0" lvl="0" indent="-2857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Talking about a treasure hunt</a:t>
                      </a:r>
                    </a:p>
                    <a:p>
                      <a:pPr marL="285750" marR="0" lvl="0" indent="-2857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Discussing buying souvenirs</a:t>
                      </a:r>
                    </a:p>
                    <a:p>
                      <a:pPr marL="285750" marR="0" lvl="0" indent="-2857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Saying what you will do</a:t>
                      </a:r>
                    </a:p>
                    <a:p>
                      <a:pPr marL="285750" marR="0" lvl="0" indent="-2857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Making yourself understood</a:t>
                      </a:r>
                    </a:p>
                    <a:p>
                      <a:pPr marL="285750" marR="0" lvl="0" indent="-28575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Reading authentic texts about Madid</a:t>
                      </a:r>
                      <a:endParaRPr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Module 3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Thematic Context 1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gente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mi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mundo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Describing people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Who I admire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Friendships and relationships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Identity and what matters to me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Problems and giving advice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lang="en-GB" sz="110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 dirty="0"/>
                        <a:t> 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4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lt1"/>
                          </a:solidFill>
                        </a:rPr>
                        <a:t>Summer 2</a:t>
                      </a:r>
                      <a:endParaRPr sz="14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00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Module 1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Thematic Context 4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¡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Diviértete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!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Life online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Sports and free time activities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Arranging to go out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Last weekend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Days that went wrong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016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Module 4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Thematic Context 2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estilo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vida</a:t>
                      </a:r>
                      <a:endParaRPr lang="en-GB" sz="16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Healthy daily routines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Mealtimes and food trends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Comparing old and new habits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Illnesses and injuries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Future plans for health and wellbeing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3" name="Google Shape;123;p15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</a:t>
            </a:r>
            <a:r>
              <a:rPr kumimoji="0" lang="en-GB" sz="1800" b="1" i="0" u="none" strike="noStrike" kern="0" cap="none" spc="0" normalizeH="0" baseline="0" noProof="0" dirty="0">
                <a:ln>
                  <a:noFill/>
                </a:ln>
                <a:solidFill>
                  <a:srgbClr val="0B703C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4" name="Google Shape;124;p15"/>
          <p:cNvSpPr/>
          <p:nvPr/>
        </p:nvSpPr>
        <p:spPr>
          <a:xfrm>
            <a:off x="50408" y="878845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9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6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6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6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6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6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6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13</a:t>
            </a:r>
            <a:endParaRPr/>
          </a:p>
        </p:txBody>
      </p:sp>
      <p:sp>
        <p:nvSpPr>
          <p:cNvPr id="136" name="Google Shape;136;p16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Spanish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7" name="Google Shape;137;p16"/>
          <p:cNvGraphicFramePr/>
          <p:nvPr>
            <p:extLst>
              <p:ext uri="{D42A27DB-BD31-4B8C-83A1-F6EECF244321}">
                <p14:modId xmlns:p14="http://schemas.microsoft.com/office/powerpoint/2010/main" val="3803180165"/>
              </p:ext>
            </p:extLst>
          </p:nvPr>
        </p:nvGraphicFramePr>
        <p:xfrm>
          <a:off x="100817" y="1358898"/>
          <a:ext cx="6632475" cy="7758277"/>
        </p:xfrm>
        <a:graphic>
          <a:graphicData uri="http://schemas.openxmlformats.org/drawingml/2006/table">
            <a:tbl>
              <a:tblPr firstRow="1" firstCol="1" bandRow="1">
                <a:noFill/>
                <a:tableStyleId>{B27060C4-356D-4E6A-84FB-F4BAA4C22746}</a:tableStyleId>
              </a:tblPr>
              <a:tblGrid>
                <a:gridCol w="127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6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01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Edexcel</a:t>
                      </a: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1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2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662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MODULE 6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Thematic Context 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Mi barrio y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yo</a:t>
                      </a:r>
                      <a:endParaRPr lang="en-GB" sz="12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Describing cities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Describing how a city has changed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Shopping preferences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Preferences about where you live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Local area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MODULE 6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Thematic Context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Mi barrio y </a:t>
                      </a: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yo</a:t>
                      </a:r>
                      <a:endParaRPr lang="en-GB" sz="12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Describing cities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Describing how a city has changed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Shopping preferences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Preferences about where you live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Local area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0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MODULE 7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Thematic Context 3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Un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mundo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major para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todos</a:t>
                      </a:r>
                      <a:endParaRPr lang="en-GB" sz="12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How to help in your community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Climate change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Actions to help the environment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C" sz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Solutions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C" sz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</a:t>
                      </a:r>
                      <a:r>
                        <a:rPr lang="es-EC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s-EC" sz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future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Planning what to do</a:t>
                      </a:r>
                      <a:endParaRPr sz="1200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Using the future tense</a:t>
                      </a:r>
                      <a:endParaRPr sz="1200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Understanding the geography of Spain</a:t>
                      </a:r>
                      <a:endParaRPr sz="1200" dirty="0"/>
                    </a:p>
                    <a:p>
                      <a:pPr marL="185738" marR="0" lvl="0" indent="0" algn="l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endParaRPr sz="1200" i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MODULE 7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Thematic Context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Un </a:t>
                      </a: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mundo</a:t>
                      </a: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 major para </a:t>
                      </a: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todos</a:t>
                      </a:r>
                      <a:endParaRPr lang="en-GB" sz="12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How to help in your community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Climate change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Actions to help the environment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C" sz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Solutions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C" sz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</a:t>
                      </a:r>
                      <a:r>
                        <a:rPr lang="es-EC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s-EC" sz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future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i="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0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0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MODULE 2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Thematic Context 6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Viajes</a:t>
                      </a:r>
                      <a:endParaRPr lang="en-GB" sz="12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Travel plans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Festivals in the Spanish-speaking world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Past holiday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Where you stayed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Holidays using different tenses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MODULE 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Thematic Context 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1" i="0" u="sng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Viajes</a:t>
                      </a:r>
                      <a:endParaRPr kumimoji="0" lang="en-GB" sz="1200" b="1" i="0" u="sng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/>
                        <a:sym typeface="Arial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Travel plans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Festivals in the Spanish-speaking world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Past holiday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Where you stayed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>
                          <a:tab pos="1843405" algn="r"/>
                        </a:tabLst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/>
                          <a:sym typeface="Arial"/>
                        </a:rPr>
                        <a:t>Holidays using different tenses</a:t>
                      </a:r>
                    </a:p>
                    <a:p>
                      <a:pPr marL="185738" marR="0" lvl="0" indent="0" algn="l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8" name="Google Shape;138;p16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</a:t>
            </a:r>
            <a:r>
              <a:rPr kumimoji="0" lang="en-GB" sz="1800" b="1" i="0" u="none" strike="noStrike" kern="0" cap="none" spc="0" normalizeH="0" baseline="0" noProof="0" dirty="0">
                <a:ln>
                  <a:noFill/>
                </a:ln>
                <a:solidFill>
                  <a:srgbClr val="0B703C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39" name="Google Shape;139;p16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10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7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7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7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7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8" name="Google Shape;148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7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7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13</a:t>
            </a:r>
            <a:endParaRPr/>
          </a:p>
        </p:txBody>
      </p:sp>
      <p:sp>
        <p:nvSpPr>
          <p:cNvPr id="151" name="Google Shape;151;p17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MFL: Spanish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2" name="Google Shape;152;p17"/>
          <p:cNvGraphicFramePr/>
          <p:nvPr>
            <p:extLst>
              <p:ext uri="{D42A27DB-BD31-4B8C-83A1-F6EECF244321}">
                <p14:modId xmlns:p14="http://schemas.microsoft.com/office/powerpoint/2010/main" val="854119760"/>
              </p:ext>
            </p:extLst>
          </p:nvPr>
        </p:nvGraphicFramePr>
        <p:xfrm>
          <a:off x="95981" y="1381408"/>
          <a:ext cx="6461568" cy="7868756"/>
        </p:xfrm>
        <a:graphic>
          <a:graphicData uri="http://schemas.openxmlformats.org/drawingml/2006/table">
            <a:tbl>
              <a:tblPr firstRow="1" firstCol="1" bandRow="1">
                <a:noFill/>
                <a:tableStyleId>{B27060C4-356D-4E6A-84FB-F4BAA4C22746}</a:tableStyleId>
              </a:tblPr>
              <a:tblGrid>
                <a:gridCol w="12460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7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078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6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Edexcel</a:t>
                      </a: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1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2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066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MODULE 5 (Thematic context 5)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¡A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clase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Typical day at school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Studies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you would change your school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Students and teachers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school trip in the past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endParaRPr lang="en-GB" sz="1200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MODULE 8 (Thematic context 5)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futuro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</a:t>
                      </a: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b="1" u="sng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espera</a:t>
                      </a:r>
                      <a:endParaRPr lang="en-GB" sz="1200" b="1" u="sng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Plans for the future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Getting a job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Future career intentions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Changes in the world of work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843405" algn="r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impact of artificial intelligence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endParaRPr sz="12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140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 dirty="0"/>
                        <a:t> 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37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lt1"/>
                          </a:solidFill>
                        </a:rPr>
                        <a:t>Spring 1</a:t>
                      </a:r>
                      <a:endParaRPr sz="1400" b="1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4039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Revisions and preparation for the final exams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dirty="0"/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Revisions and preparation for the final exams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140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37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2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8334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2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Revisions and preparation for the final exams</a:t>
                      </a: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952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GB" sz="12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Revisions and preparation for the final exams</a:t>
                      </a: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53" name="Google Shape;153;p17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</a:t>
            </a:r>
            <a:r>
              <a:rPr kumimoji="0" lang="en-GB" sz="1800" b="1" i="0" u="none" strike="noStrike" kern="0" cap="none" spc="0" normalizeH="0" baseline="0" noProof="0" dirty="0">
                <a:ln>
                  <a:noFill/>
                </a:ln>
                <a:solidFill>
                  <a:srgbClr val="0B703C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Mr M Kara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54" name="Google Shape;154;p17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11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1020</Words>
  <Application>Microsoft Office PowerPoint</Application>
  <PresentationFormat>A4 Paper (210x297 mm)</PresentationFormat>
  <Paragraphs>321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Noto Sans Symbols</vt:lpstr>
      <vt:lpstr>Calibri</vt:lpstr>
      <vt:lpstr>Arial</vt:lpstr>
      <vt:lpstr>Times New Roman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 Charlemagne</dc:creator>
  <cp:lastModifiedBy>Mr M Kara</cp:lastModifiedBy>
  <cp:revision>23</cp:revision>
  <dcterms:modified xsi:type="dcterms:W3CDTF">2025-12-08T07:17:36Z</dcterms:modified>
</cp:coreProperties>
</file>