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8" r:id="rId3"/>
  </p:sldIdLst>
  <p:sldSz cx="6858000" cy="9906000" type="A4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Tahoma" panose="020B0604030504040204" pitchFamily="34" charset="0"/>
      <p:regular r:id="rId9"/>
      <p:bold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3910891-7F45-447D-946E-2168ABB67C1C}">
  <a:tblStyle styleId="{43910891-7F45-447D-946E-2168ABB67C1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1598" y="6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257175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2628900" y="3338690"/>
            <a:ext cx="2257425" cy="944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342900" y="3141486"/>
            <a:ext cx="303014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83769" y="2217385"/>
            <a:ext cx="3031331" cy="924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83769" y="3141486"/>
            <a:ext cx="3031331" cy="570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681287" y="394406"/>
            <a:ext cx="3833813" cy="8454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342900" y="2072923"/>
            <a:ext cx="2256235" cy="6775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344216" y="885119"/>
            <a:ext cx="4114800" cy="59436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344216" y="7752822"/>
            <a:ext cx="4114800" cy="1162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160249" y="2494052"/>
            <a:ext cx="6537502" cy="61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-1796433" y="6098734"/>
            <a:ext cx="12208228" cy="115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4168158" y="4998597"/>
            <a:ext cx="12208228" cy="3357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4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4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15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Sport (BTEC)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9" name="Google Shape;109;p14"/>
          <p:cNvGraphicFramePr/>
          <p:nvPr>
            <p:extLst>
              <p:ext uri="{D42A27DB-BD31-4B8C-83A1-F6EECF244321}">
                <p14:modId xmlns:p14="http://schemas.microsoft.com/office/powerpoint/2010/main" val="2367994107"/>
              </p:ext>
            </p:extLst>
          </p:nvPr>
        </p:nvGraphicFramePr>
        <p:xfrm>
          <a:off x="101924" y="1689007"/>
          <a:ext cx="6632475" cy="7700716"/>
        </p:xfrm>
        <a:graphic>
          <a:graphicData uri="http://schemas.openxmlformats.org/drawingml/2006/table">
            <a:tbl>
              <a:tblPr firstRow="1" firstCol="1" bandRow="1">
                <a:noFill/>
                <a:tableStyleId>{43910891-7F45-447D-946E-2168ABB67C1C}</a:tableStyleId>
              </a:tblPr>
              <a:tblGrid>
                <a:gridCol w="127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6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6 - A1, A2, A3-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Sports Leaders and their attributes and responsibilities.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6 - B1 and B2 -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Planning a sports activity.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6 - B3 and B4 -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Lead a sports activity and measuring success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6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6 - B3 and B4 -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Lead a sports activity and measuring success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6 - C1 and C2 -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Review and targets for development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A1 -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Components of Physical </a:t>
                      </a: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Fitness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A2 -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Components of Skill-Related Fitness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A3 -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 fitness components are important for successful participation in given sports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A4 -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Exercise intensity and how it can be determined. 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38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 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A5 -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basic principles of training (FITT)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A6 -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Additional principles of training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B1 -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Requirements for each of the different training methods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B3 -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Fitness training methods - Speed training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B2 -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Additional requirements for each of the fitness training methods.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B3 -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Fitness training methods - Flexibility training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B3 -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Fitness training methods - Strength, muscular endurance and power training</a:t>
                      </a:r>
                      <a:endParaRPr b="0"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B3 - </a:t>
                      </a:r>
                      <a:r>
                        <a:rPr lang="en-GB" sz="1200" b="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Fitness training methods - Aerobic Endurance</a:t>
                      </a:r>
                      <a:endParaRPr b="0" dirty="0"/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0" name="Google Shape;110;p14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/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Mr K. King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11" name="Google Shape;111;p14"/>
          <p:cNvSpPr txBox="1"/>
          <p:nvPr/>
        </p:nvSpPr>
        <p:spPr>
          <a:xfrm>
            <a:off x="331017" y="1256309"/>
            <a:ext cx="619596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Sport BTEC….</a:t>
            </a:r>
            <a:endParaRPr sz="1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4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10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/>
          <p:nvPr/>
        </p:nvSpPr>
        <p:spPr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/>
          <p:nvPr/>
        </p:nvSpPr>
        <p:spPr>
          <a:xfrm rot="-8790171" flipH="1">
            <a:off x="-1919353" y="-1731964"/>
            <a:ext cx="7037705" cy="4996815"/>
          </a:xfrm>
          <a:prstGeom prst="rtTriangle">
            <a:avLst/>
          </a:prstGeom>
          <a:solidFill>
            <a:srgbClr val="0B703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5"/>
          <p:cNvSpPr/>
          <p:nvPr/>
        </p:nvSpPr>
        <p:spPr>
          <a:xfrm rot="10039862">
            <a:off x="4986273" y="-1717994"/>
            <a:ext cx="11026775" cy="9698355"/>
          </a:xfrm>
          <a:prstGeom prst="rtTriangle">
            <a:avLst/>
          </a:prstGeom>
          <a:solidFill>
            <a:srgbClr val="F2F2F2">
              <a:alpha val="9882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/>
          <p:nvPr/>
        </p:nvSpPr>
        <p:spPr>
          <a:xfrm rot="8816335">
            <a:off x="3908042" y="-1049339"/>
            <a:ext cx="1504950" cy="2264410"/>
          </a:xfrm>
          <a:prstGeom prst="rtTriangle">
            <a:avLst/>
          </a:prstGeom>
          <a:solidFill>
            <a:srgbClr val="D09E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42989" y="74508"/>
            <a:ext cx="690312" cy="645358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5"/>
          <p:cNvSpPr txBox="1"/>
          <p:nvPr/>
        </p:nvSpPr>
        <p:spPr>
          <a:xfrm>
            <a:off x="100817" y="911384"/>
            <a:ext cx="66324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5"/>
          <p:cNvSpPr txBox="1"/>
          <p:nvPr/>
        </p:nvSpPr>
        <p:spPr>
          <a:xfrm>
            <a:off x="3298195" y="9682490"/>
            <a:ext cx="338554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15</a:t>
            </a:r>
            <a:endParaRPr sz="1100">
              <a:solidFill>
                <a:srgbClr val="0B703C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4" name="Google Shape;124;p15"/>
          <p:cNvSpPr/>
          <p:nvPr/>
        </p:nvSpPr>
        <p:spPr>
          <a:xfrm>
            <a:off x="1" y="886977"/>
            <a:ext cx="6223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/>
            <a:r>
              <a:rPr lang="en-GB" sz="1800" b="1" dirty="0">
                <a:solidFill>
                  <a:srgbClr val="0B703C"/>
                </a:solidFill>
                <a:latin typeface="Tahoma"/>
                <a:ea typeface="Tahoma"/>
                <a:cs typeface="Tahoma"/>
                <a:sym typeface="Tahoma"/>
              </a:rPr>
              <a:t>Head of Department: Mr K. King</a:t>
            </a:r>
            <a:endParaRPr sz="1800" dirty="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5" name="Google Shape;125;p15"/>
          <p:cNvSpPr/>
          <p:nvPr/>
        </p:nvSpPr>
        <p:spPr>
          <a:xfrm>
            <a:off x="50408" y="865782"/>
            <a:ext cx="636826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AFABAB"/>
                </a:solidFill>
                <a:latin typeface="Tahoma"/>
                <a:ea typeface="Tahoma"/>
                <a:cs typeface="Tahoma"/>
                <a:sym typeface="Tahoma"/>
              </a:rPr>
              <a:t>Year 11</a:t>
            </a:r>
            <a:endParaRPr sz="1800">
              <a:solidFill>
                <a:srgbClr val="AFABAB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26" name="Google Shape;126;p15"/>
          <p:cNvSpPr txBox="1"/>
          <p:nvPr/>
        </p:nvSpPr>
        <p:spPr>
          <a:xfrm>
            <a:off x="100817" y="75702"/>
            <a:ext cx="626745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Sport (BTEC)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5"/>
          <p:cNvSpPr txBox="1"/>
          <p:nvPr/>
        </p:nvSpPr>
        <p:spPr>
          <a:xfrm>
            <a:off x="331017" y="1256309"/>
            <a:ext cx="619596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Sport BTEC….</a:t>
            </a:r>
            <a:endParaRPr sz="1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28" name="Google Shape;128;p15"/>
          <p:cNvGraphicFramePr/>
          <p:nvPr>
            <p:extLst>
              <p:ext uri="{D42A27DB-BD31-4B8C-83A1-F6EECF244321}">
                <p14:modId xmlns:p14="http://schemas.microsoft.com/office/powerpoint/2010/main" val="4192470056"/>
              </p:ext>
            </p:extLst>
          </p:nvPr>
        </p:nvGraphicFramePr>
        <p:xfrm>
          <a:off x="75064" y="1850837"/>
          <a:ext cx="6632475" cy="6179593"/>
        </p:xfrm>
        <a:graphic>
          <a:graphicData uri="http://schemas.openxmlformats.org/drawingml/2006/table">
            <a:tbl>
              <a:tblPr firstRow="1" firstCol="1" bandRow="1">
                <a:noFill/>
                <a:tableStyleId>{43910891-7F45-447D-946E-2168ABB67C1C}</a:tableStyleId>
              </a:tblPr>
              <a:tblGrid>
                <a:gridCol w="1406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95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569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strike="noStrike" cap="none" dirty="0"/>
                        <a:t>Edexcel</a:t>
                      </a:r>
                      <a:endParaRPr sz="14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1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Autumn 2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1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A1 - Personal information to aid training programme design.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A2 - Programme design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B1, B2 - Musculoskeletal system and cardiorespiratory system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C1, C2, C3 - To </a:t>
                      </a:r>
                      <a:r>
                        <a:rPr lang="en-GB" sz="1200" b="1" u="none" strike="noStrike" cap="none" dirty="0" err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safetly</a:t>
                      </a:r>
                      <a:r>
                        <a:rPr lang="en-GB" sz="12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implement a personal fitness training programme and complete a training diary for each session.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Spring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8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D1 - Review programme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3 - Completion of coursework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1 - Learning Aim A, B and C revision </a:t>
                      </a: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u="none" strike="noStrike" cap="none"/>
                        <a:t> 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bg1"/>
                          </a:solidFill>
                        </a:rPr>
                        <a:t> </a:t>
                      </a:r>
                      <a:endParaRPr sz="1400" b="1" u="none" strike="noStrike" cap="none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1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>
                          <a:solidFill>
                            <a:schemeClr val="lt1"/>
                          </a:solidFill>
                        </a:rPr>
                        <a:t>Summer 2</a:t>
                      </a:r>
                      <a:endParaRPr sz="14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703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2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u="none" strike="noStrike" cap="none" dirty="0">
                          <a:solidFill>
                            <a:schemeClr val="bg1"/>
                          </a:solidFill>
                        </a:rPr>
                        <a:t>Focus/Context for Learning</a:t>
                      </a:r>
                      <a:endParaRPr sz="14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1600" marR="61600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9E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Unit 1 – Exams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415</Words>
  <Application>Microsoft Office PowerPoint</Application>
  <PresentationFormat>A4 Paper (210x297 mm)</PresentationFormat>
  <Paragraphs>94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Arial</vt:lpstr>
      <vt:lpstr>Tahoma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 Charlemagne</dc:creator>
  <cp:lastModifiedBy>Andre Charlemagne</cp:lastModifiedBy>
  <cp:revision>6</cp:revision>
  <dcterms:modified xsi:type="dcterms:W3CDTF">2026-02-09T11:54:30Z</dcterms:modified>
</cp:coreProperties>
</file>