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6858000" cy="9906000" type="A4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Tahoma" panose="020B0604030504040204" pitchFamily="34" charset="0"/>
      <p:regular r:id="rId12"/>
      <p:bold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A547404-1523-43D8-807D-29C344B29CB6}">
  <a:tblStyle styleId="{BA547404-1523-43D8-807D-29C344B29CB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30" d="100"/>
          <a:sy n="130" d="100"/>
        </p:scale>
        <p:origin x="-54" y="-266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257175" y="3338690"/>
            <a:ext cx="2257425" cy="944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2628900" y="3338690"/>
            <a:ext cx="2257425" cy="944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342900" y="3141486"/>
            <a:ext cx="3030141" cy="5707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3483769" y="2217385"/>
            <a:ext cx="3031331" cy="9241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3483769" y="3141486"/>
            <a:ext cx="3031331" cy="5707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2681287" y="394406"/>
            <a:ext cx="3833813" cy="8454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342900" y="2072923"/>
            <a:ext cx="2256235" cy="6775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344216" y="885119"/>
            <a:ext cx="4114800" cy="59436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344216" y="7752822"/>
            <a:ext cx="4114800" cy="1162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160249" y="2494052"/>
            <a:ext cx="6537502" cy="617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-1796433" y="6098734"/>
            <a:ext cx="12208228" cy="1157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-4168158" y="4998597"/>
            <a:ext cx="12208228" cy="3357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/>
          <p:nvPr/>
        </p:nvSpPr>
        <p:spPr>
          <a:xfrm rot="-8790171" flipH="1">
            <a:off x="-1919353" y="-1731964"/>
            <a:ext cx="7037705" cy="4996815"/>
          </a:xfrm>
          <a:prstGeom prst="rtTriangle">
            <a:avLst/>
          </a:prstGeom>
          <a:solidFill>
            <a:srgbClr val="0B703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/>
          <p:cNvSpPr/>
          <p:nvPr/>
        </p:nvSpPr>
        <p:spPr>
          <a:xfrm rot="10039862">
            <a:off x="4986273" y="-1717994"/>
            <a:ext cx="11026775" cy="9698355"/>
          </a:xfrm>
          <a:prstGeom prst="rtTriangle">
            <a:avLst/>
          </a:prstGeom>
          <a:solidFill>
            <a:srgbClr val="F2F2F2">
              <a:alpha val="9882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 rot="8816335">
            <a:off x="3908042" y="-1049339"/>
            <a:ext cx="1504950" cy="2264410"/>
          </a:xfrm>
          <a:prstGeom prst="rtTriangle">
            <a:avLst/>
          </a:prstGeom>
          <a:solidFill>
            <a:srgbClr val="D09E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8" name="Google Shape;88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42989" y="74508"/>
            <a:ext cx="690312" cy="645358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3"/>
          <p:cNvSpPr txBox="1"/>
          <p:nvPr/>
        </p:nvSpPr>
        <p:spPr>
          <a:xfrm>
            <a:off x="100817" y="911384"/>
            <a:ext cx="663248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3"/>
          <p:cNvSpPr txBox="1"/>
          <p:nvPr/>
        </p:nvSpPr>
        <p:spPr>
          <a:xfrm>
            <a:off x="3298195" y="9682490"/>
            <a:ext cx="338554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10</a:t>
            </a:r>
            <a:endParaRPr sz="1100">
              <a:solidFill>
                <a:srgbClr val="0B703C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91" name="Google Shape;91;p13"/>
          <p:cNvSpPr txBox="1"/>
          <p:nvPr/>
        </p:nvSpPr>
        <p:spPr>
          <a:xfrm>
            <a:off x="100817" y="75702"/>
            <a:ext cx="626745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MFL: French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3"/>
          <p:cNvSpPr/>
          <p:nvPr/>
        </p:nvSpPr>
        <p:spPr>
          <a:xfrm>
            <a:off x="1" y="886977"/>
            <a:ext cx="6223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Head of Department:  Mr M Kara</a:t>
            </a:r>
            <a:endParaRPr sz="1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graphicFrame>
        <p:nvGraphicFramePr>
          <p:cNvPr id="93" name="Google Shape;93;p13"/>
          <p:cNvGraphicFramePr/>
          <p:nvPr>
            <p:extLst>
              <p:ext uri="{D42A27DB-BD31-4B8C-83A1-F6EECF244321}">
                <p14:modId xmlns:p14="http://schemas.microsoft.com/office/powerpoint/2010/main" val="1555015101"/>
              </p:ext>
            </p:extLst>
          </p:nvPr>
        </p:nvGraphicFramePr>
        <p:xfrm>
          <a:off x="203401" y="1414638"/>
          <a:ext cx="6451199" cy="8096596"/>
        </p:xfrm>
        <a:graphic>
          <a:graphicData uri="http://schemas.openxmlformats.org/drawingml/2006/table">
            <a:tbl>
              <a:tblPr firstRow="1" firstCol="1" bandRow="1">
                <a:noFill/>
                <a:tableStyleId>{BA547404-1523-43D8-807D-29C344B29CB6}</a:tableStyleId>
              </a:tblPr>
              <a:tblGrid>
                <a:gridCol w="12817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592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102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8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cap="none" dirty="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Autumn 1</a:t>
                      </a:r>
                      <a:endParaRPr sz="1400" b="1" i="0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cap="none" dirty="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Autumn 2</a:t>
                      </a:r>
                      <a:endParaRPr sz="1400" b="1" i="0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714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Focus/ Context for Learning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Tout sur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moi</a:t>
                      </a:r>
                      <a:endParaRPr sz="1200" i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Learn numbers and the months of the year. Say where you live, what languages you speak and your nationality.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your appearance and that of another person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Name and describe your favourite object.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Name some French-speaking parts of the world.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Mon monde</a:t>
                      </a:r>
                      <a:endParaRPr sz="1200" i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personality. 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your family. 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opinions of school subjects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your friends and how long you have known them.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in detail about your family and home.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Analyse differences in your personality (past/present).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8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047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Spring 1</a:t>
                      </a:r>
                      <a:endParaRPr sz="1400" b="1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Spring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0939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Focus/ Context for Learning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Autour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de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moi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endParaRPr sz="1200" i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the school and where you live.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different places to live.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leisure activities and personal possessions.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animals and colours.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À table!</a:t>
                      </a:r>
                      <a:endParaRPr sz="1200" i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food.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opinions of food and drink.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your favourite restaurant and order food. 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Understand quantities and recipes.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food and art.</a:t>
                      </a:r>
                      <a:endParaRPr dirty="0"/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Grammar, language strategies and pronunciation.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8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8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Summer 1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Summer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4489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Focus/ Context for Learning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Mon quartier</a:t>
                      </a:r>
                      <a:endParaRPr sz="1200" i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Understand places in town.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a town.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Say what activities you can do at different places.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Ask for and give directions. 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Arrange to go out.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Discuss meeting places.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Identify and describe the location of places on a map.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Ça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,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c’est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mon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truc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!</a:t>
                      </a:r>
                      <a:endParaRPr sz="1200" i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Present tense of regular and irregular verbs.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Possessive adjectives (Son-</a:t>
                      </a:r>
                      <a:r>
                        <a:rPr lang="en-GB" sz="1200" u="none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</a:t>
                      </a: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-</a:t>
                      </a:r>
                      <a:r>
                        <a:rPr lang="en-GB" sz="1200" u="none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ses</a:t>
                      </a: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).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Reflexive verbs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clothes and say what style you like.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the weather and what you wear on different occasions.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Say how often you do an activity. 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weekend activities.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music and national events.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4" name="Google Shape;94;p13"/>
          <p:cNvSpPr/>
          <p:nvPr/>
        </p:nvSpPr>
        <p:spPr>
          <a:xfrm>
            <a:off x="50408" y="865782"/>
            <a:ext cx="636826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AFABAB"/>
                </a:solidFill>
                <a:latin typeface="Tahoma"/>
                <a:ea typeface="Tahoma"/>
                <a:cs typeface="Tahoma"/>
                <a:sym typeface="Tahoma"/>
              </a:rPr>
              <a:t>Year 7</a:t>
            </a:r>
            <a:endParaRPr sz="1800">
              <a:solidFill>
                <a:srgbClr val="AFABA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4"/>
          <p:cNvSpPr/>
          <p:nvPr/>
        </p:nvSpPr>
        <p:spPr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4"/>
          <p:cNvSpPr/>
          <p:nvPr/>
        </p:nvSpPr>
        <p:spPr>
          <a:xfrm rot="-8790171" flipH="1">
            <a:off x="-1919353" y="-1731964"/>
            <a:ext cx="7037705" cy="4996815"/>
          </a:xfrm>
          <a:prstGeom prst="rtTriangle">
            <a:avLst/>
          </a:prstGeom>
          <a:solidFill>
            <a:srgbClr val="0B703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4"/>
          <p:cNvSpPr/>
          <p:nvPr/>
        </p:nvSpPr>
        <p:spPr>
          <a:xfrm rot="10039862">
            <a:off x="4986273" y="-1717994"/>
            <a:ext cx="11026775" cy="9698355"/>
          </a:xfrm>
          <a:prstGeom prst="rtTriangle">
            <a:avLst/>
          </a:prstGeom>
          <a:solidFill>
            <a:srgbClr val="F2F2F2">
              <a:alpha val="9882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4"/>
          <p:cNvSpPr/>
          <p:nvPr/>
        </p:nvSpPr>
        <p:spPr>
          <a:xfrm rot="8816335">
            <a:off x="3908042" y="-1049339"/>
            <a:ext cx="1504950" cy="2264410"/>
          </a:xfrm>
          <a:prstGeom prst="rtTriangle">
            <a:avLst/>
          </a:prstGeom>
          <a:solidFill>
            <a:srgbClr val="D09E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3" name="Google Shape;103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42989" y="74508"/>
            <a:ext cx="690312" cy="645358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4"/>
          <p:cNvSpPr txBox="1"/>
          <p:nvPr/>
        </p:nvSpPr>
        <p:spPr>
          <a:xfrm>
            <a:off x="100817" y="911384"/>
            <a:ext cx="663248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4"/>
          <p:cNvSpPr txBox="1"/>
          <p:nvPr/>
        </p:nvSpPr>
        <p:spPr>
          <a:xfrm>
            <a:off x="3298195" y="9682490"/>
            <a:ext cx="338554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10</a:t>
            </a:r>
            <a:endParaRPr sz="1100">
              <a:solidFill>
                <a:srgbClr val="0B703C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06" name="Google Shape;106;p14"/>
          <p:cNvSpPr txBox="1"/>
          <p:nvPr/>
        </p:nvSpPr>
        <p:spPr>
          <a:xfrm>
            <a:off x="100817" y="75702"/>
            <a:ext cx="626745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MFL: French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4"/>
          <p:cNvSpPr/>
          <p:nvPr/>
        </p:nvSpPr>
        <p:spPr>
          <a:xfrm>
            <a:off x="1" y="886977"/>
            <a:ext cx="6223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Head of Department:  Mr M Kara</a:t>
            </a:r>
            <a:endParaRPr sz="1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graphicFrame>
        <p:nvGraphicFramePr>
          <p:cNvPr id="108" name="Google Shape;108;p14"/>
          <p:cNvGraphicFramePr/>
          <p:nvPr>
            <p:extLst>
              <p:ext uri="{D42A27DB-BD31-4B8C-83A1-F6EECF244321}">
                <p14:modId xmlns:p14="http://schemas.microsoft.com/office/powerpoint/2010/main" val="328107397"/>
              </p:ext>
            </p:extLst>
          </p:nvPr>
        </p:nvGraphicFramePr>
        <p:xfrm>
          <a:off x="201615" y="1391898"/>
          <a:ext cx="6450647" cy="8095267"/>
        </p:xfrm>
        <a:graphic>
          <a:graphicData uri="http://schemas.openxmlformats.org/drawingml/2006/table">
            <a:tbl>
              <a:tblPr firstRow="1" firstCol="1" bandRow="1">
                <a:noFill/>
                <a:tableStyleId>{BA547404-1523-43D8-807D-29C344B29CB6}</a:tableStyleId>
              </a:tblPr>
              <a:tblGrid>
                <a:gridCol w="1272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8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888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2108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cap="none" dirty="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Autumn 1</a:t>
                      </a:r>
                      <a:endParaRPr sz="1200" b="1" i="0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cap="none" dirty="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Autumn 2</a:t>
                      </a:r>
                      <a:endParaRPr sz="1400" b="1" i="0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0388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400" b="1" i="0" u="none" strike="noStrike" cap="none" dirty="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Focus/ Context for Learning</a:t>
                      </a:r>
                      <a:endParaRPr sz="1400" b="1" i="0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Destination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vacances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1200" b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200" b="1" u="sng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2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usual holidays and preferred holidays</a:t>
                      </a:r>
                    </a:p>
                    <a:p>
                      <a:pPr marL="171450" marR="0" lvl="0" indent="-171450" algn="l" rtl="0">
                        <a:lnSpc>
                          <a:spcPct val="12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your ideal holidays</a:t>
                      </a:r>
                    </a:p>
                    <a:p>
                      <a:pPr marL="171450" marR="0" lvl="0" indent="-171450" algn="l" rtl="0">
                        <a:lnSpc>
                          <a:spcPct val="12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a past holiday, where you went and what you did</a:t>
                      </a:r>
                    </a:p>
                    <a:p>
                      <a:pPr marL="171450" marR="0" lvl="0" indent="-171450" algn="l" rtl="0">
                        <a:lnSpc>
                          <a:spcPct val="12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festivals</a:t>
                      </a:r>
                      <a:endParaRPr sz="1200" b="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Bouger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,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c’est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important!</a:t>
                      </a:r>
                    </a:p>
                    <a:p>
                      <a:pPr marL="171450" marR="0" lvl="0" indent="-171450" algn="l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sports, leisure activities and active holidays</a:t>
                      </a:r>
                    </a:p>
                    <a:p>
                      <a:pPr marL="171450" marR="0" lvl="0" indent="-171450" algn="l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Name parts of the body and talk about sports injuries</a:t>
                      </a:r>
                    </a:p>
                    <a:p>
                      <a:pPr marL="171450" marR="0" lvl="0" indent="-171450" algn="l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sports personalities and sports events</a:t>
                      </a:r>
                    </a:p>
                    <a:p>
                      <a:pPr marL="171450" marR="0" lvl="0" indent="-171450" algn="l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sz="1100" b="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14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400" b="1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463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400" b="1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Spring 1</a:t>
                      </a:r>
                      <a:endParaRPr sz="1400" b="1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Spring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1905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400" b="1" i="0" u="none" strike="noStrike" cap="none" dirty="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Focus/ Context for Learning</a:t>
                      </a:r>
                      <a:endParaRPr sz="1400" b="1" i="0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1" u="sng" strike="noStrike" kern="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 routine</a:t>
                      </a:r>
                      <a:endParaRPr kumimoji="0" lang="en-GB" sz="1200" b="1" i="1" u="sng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where you live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where you are going to live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your daily routine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how you help others</a:t>
                      </a:r>
                    </a:p>
                    <a:p>
                      <a:pPr marL="0" marR="0" lvl="0" indent="0" algn="l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1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Le monde des </a:t>
                      </a:r>
                      <a:r>
                        <a:rPr kumimoji="0" lang="en-GB" sz="1200" b="1" i="1" u="sng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médias</a:t>
                      </a:r>
                      <a:endParaRPr kumimoji="0" lang="en-GB" sz="1200" b="1" i="1" u="sng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TV programmes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musical genres and give opinions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film genres and review a film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Discuss reading preferences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Understand and use the language of advertising</a:t>
                      </a:r>
                    </a:p>
                    <a:p>
                      <a:pPr marL="0" marR="0" lvl="0" indent="0" algn="l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sz="1100" b="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714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400" b="1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463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400" b="1" i="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Summer 1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Summer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1688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400" b="1" i="0" u="none" strike="noStrike" cap="none" dirty="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Focus/ Context for Learning</a:t>
                      </a:r>
                      <a:endParaRPr sz="1400" b="1" i="0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1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Accro à la </a:t>
                      </a:r>
                      <a:r>
                        <a:rPr kumimoji="0" lang="en-GB" sz="1200" b="1" i="1" u="sng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technologie</a:t>
                      </a:r>
                      <a:endParaRPr kumimoji="0" lang="en-GB" sz="1200" b="1" i="1" u="sng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old and new technology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using technology for leisure activities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Identify the risks of social networking sites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Discuss pros and cons of new technologies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favourite technology and gadgets</a:t>
                      </a:r>
                    </a:p>
                    <a:p>
                      <a:pPr marL="0" marR="0" lvl="0" indent="0" algn="l" rtl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1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Être ado, </a:t>
                      </a:r>
                      <a:r>
                        <a:rPr kumimoji="0" lang="en-GB" sz="1200" b="1" i="1" u="sng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c’est</a:t>
                      </a:r>
                      <a:r>
                        <a:rPr kumimoji="0" lang="en-GB" sz="1200" b="1" i="1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quoi?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Discuss relationships with parents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pocket money and helping out at home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Discuss pressures faced by teenagers and understand advice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Discuss life in the past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life of homeless children</a:t>
                      </a:r>
                    </a:p>
                    <a:p>
                      <a:pPr marL="171450" marR="0" lvl="0" indent="-171450" algn="l" rtl="0">
                        <a:lnSpc>
                          <a:spcPct val="125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</a:pPr>
                      <a:endParaRPr sz="1100" b="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09" name="Google Shape;109;p14"/>
          <p:cNvSpPr/>
          <p:nvPr/>
        </p:nvSpPr>
        <p:spPr>
          <a:xfrm>
            <a:off x="50408" y="865782"/>
            <a:ext cx="636826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AFABAB"/>
                </a:solidFill>
                <a:latin typeface="Tahoma"/>
                <a:ea typeface="Tahoma"/>
                <a:cs typeface="Tahoma"/>
                <a:sym typeface="Tahoma"/>
              </a:rPr>
              <a:t>Year 8</a:t>
            </a:r>
            <a:endParaRPr sz="1800">
              <a:solidFill>
                <a:srgbClr val="AFABA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5"/>
          <p:cNvSpPr/>
          <p:nvPr/>
        </p:nvSpPr>
        <p:spPr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5"/>
          <p:cNvSpPr/>
          <p:nvPr/>
        </p:nvSpPr>
        <p:spPr>
          <a:xfrm rot="-8790171" flipH="1">
            <a:off x="-1919353" y="-1731964"/>
            <a:ext cx="7037705" cy="4996815"/>
          </a:xfrm>
          <a:prstGeom prst="rtTriangle">
            <a:avLst/>
          </a:prstGeom>
          <a:solidFill>
            <a:srgbClr val="0B703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5"/>
          <p:cNvSpPr/>
          <p:nvPr/>
        </p:nvSpPr>
        <p:spPr>
          <a:xfrm rot="10039862">
            <a:off x="4986273" y="-1717994"/>
            <a:ext cx="11026775" cy="9698355"/>
          </a:xfrm>
          <a:prstGeom prst="rtTriangle">
            <a:avLst/>
          </a:prstGeom>
          <a:solidFill>
            <a:srgbClr val="F2F2F2">
              <a:alpha val="9882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15"/>
          <p:cNvSpPr/>
          <p:nvPr/>
        </p:nvSpPr>
        <p:spPr>
          <a:xfrm rot="8816335">
            <a:off x="3908042" y="-1049339"/>
            <a:ext cx="1504950" cy="2264410"/>
          </a:xfrm>
          <a:prstGeom prst="rtTriangle">
            <a:avLst/>
          </a:prstGeom>
          <a:solidFill>
            <a:srgbClr val="D09E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8" name="Google Shape;118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42989" y="74508"/>
            <a:ext cx="690312" cy="645358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5"/>
          <p:cNvSpPr txBox="1"/>
          <p:nvPr/>
        </p:nvSpPr>
        <p:spPr>
          <a:xfrm>
            <a:off x="100817" y="911384"/>
            <a:ext cx="663248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5"/>
          <p:cNvSpPr txBox="1"/>
          <p:nvPr/>
        </p:nvSpPr>
        <p:spPr>
          <a:xfrm>
            <a:off x="3298195" y="9682490"/>
            <a:ext cx="338554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12</a:t>
            </a:r>
            <a:endParaRPr sz="1100">
              <a:solidFill>
                <a:srgbClr val="0B703C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21" name="Google Shape;121;p15"/>
          <p:cNvSpPr txBox="1"/>
          <p:nvPr/>
        </p:nvSpPr>
        <p:spPr>
          <a:xfrm>
            <a:off x="100817" y="75702"/>
            <a:ext cx="626745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MFL: French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15"/>
          <p:cNvSpPr/>
          <p:nvPr/>
        </p:nvSpPr>
        <p:spPr>
          <a:xfrm>
            <a:off x="1" y="886977"/>
            <a:ext cx="6223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Head of Department:  Mr M Kara</a:t>
            </a:r>
            <a:endParaRPr sz="1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graphicFrame>
        <p:nvGraphicFramePr>
          <p:cNvPr id="123" name="Google Shape;123;p15"/>
          <p:cNvGraphicFramePr/>
          <p:nvPr>
            <p:extLst>
              <p:ext uri="{D42A27DB-BD31-4B8C-83A1-F6EECF244321}">
                <p14:modId xmlns:p14="http://schemas.microsoft.com/office/powerpoint/2010/main" val="339527461"/>
              </p:ext>
            </p:extLst>
          </p:nvPr>
        </p:nvGraphicFramePr>
        <p:xfrm>
          <a:off x="112758" y="1262438"/>
          <a:ext cx="6632475" cy="8420050"/>
        </p:xfrm>
        <a:graphic>
          <a:graphicData uri="http://schemas.openxmlformats.org/drawingml/2006/table">
            <a:tbl>
              <a:tblPr firstRow="1" firstCol="1" bandRow="1">
                <a:noFill/>
                <a:tableStyleId>{BA547404-1523-43D8-807D-29C344B29CB6}</a:tableStyleId>
              </a:tblPr>
              <a:tblGrid>
                <a:gridCol w="1279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6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76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5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sz="1400" b="1" u="none" strike="noStrike" cap="none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Autumn 1</a:t>
                      </a:r>
                      <a:endParaRPr sz="14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Autumn 2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959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Focus/Context for Learning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Autour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du monde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endParaRPr lang="en-GB"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how you travel and compare means of transport</a:t>
                      </a: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Buy tickets and talk about travel plans</a:t>
                      </a: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Plan a holiday</a:t>
                      </a: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a past holiday</a:t>
                      </a: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transport in books and films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Chez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moi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,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ça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veut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dire quoi?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endParaRPr lang="en-GB" sz="1200" u="none" strike="noStrike" cap="none" dirty="0">
                        <a:latin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cs typeface="Calibri"/>
                          <a:sym typeface="Calibri"/>
                        </a:rPr>
                        <a:t>Talk about types of home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cs typeface="Calibri"/>
                          <a:sym typeface="Calibri"/>
                        </a:rPr>
                        <a:t>Describe room in a house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cs typeface="Calibri"/>
                          <a:sym typeface="Calibri"/>
                        </a:rPr>
                        <a:t>Describe a bedroom, items in it and their location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cs typeface="Calibri"/>
                          <a:sym typeface="Calibri"/>
                        </a:rPr>
                        <a:t>Describe your ideal home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cs typeface="Calibri"/>
                          <a:sym typeface="Calibri"/>
                        </a:rPr>
                        <a:t>Describe places in detail and express how you feel about them</a:t>
                      </a:r>
                      <a:endParaRPr dirty="0"/>
                    </a:p>
                  </a:txBody>
                  <a:tcPr marL="68575" marR="68575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56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3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56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Spring 1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Spring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53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Focus/Context for Learning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métier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, un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rêve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!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endParaRPr lang="en-GB"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jobs and qualities needed for certain for certain professions</a:t>
                      </a: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Discuss ideal jobs and ambitions</a:t>
                      </a: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part-time jobs</a:t>
                      </a: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 about success and failure</a:t>
                      </a:r>
                    </a:p>
                  </a:txBody>
                  <a:tcPr marL="68575" marR="68575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Module 2</a:t>
                      </a:r>
                      <a:endParaRPr lang="en-GB" sz="18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(Thematic context 1)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Mon clan, ma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tribu</a:t>
                      </a:r>
                      <a:endParaRPr lang="en-GB" sz="18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Weekend routine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Friendship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Describing people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Positive role models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Celebrations</a:t>
                      </a:r>
                      <a:endParaRPr lang="en-GB"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56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3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56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Summer 1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Summer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92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Focus/Context for Learning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Module 1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(Thematic context 4)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Tu as du temps à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perdre</a:t>
                      </a: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?</a:t>
                      </a:r>
                      <a:endParaRPr lang="en-GB" sz="1800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Online activities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Staying active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What you watch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Plans to go out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Last weekend</a:t>
                      </a:r>
                      <a:endParaRPr lang="en-GB" sz="1200" dirty="0"/>
                    </a:p>
                  </a:txBody>
                  <a:tcPr marL="68575" marR="68575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b="1" u="sng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Module 4</a:t>
                      </a:r>
                      <a:endParaRPr lang="en-GB" sz="1800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(Thematic context 2)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En</a:t>
                      </a: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pleine</a:t>
                      </a: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forme</a:t>
                      </a:r>
                      <a:endParaRPr lang="en-GB" sz="1800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Meals &amp; mealtimes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Good mental health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Illness and accidents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Improving your life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Making lifestyle changes</a:t>
                      </a:r>
                      <a:endParaRPr lang="en-GB" sz="1200" dirty="0"/>
                    </a:p>
                  </a:txBody>
                  <a:tcPr marL="68575" marR="68575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24" name="Google Shape;124;p15"/>
          <p:cNvSpPr/>
          <p:nvPr/>
        </p:nvSpPr>
        <p:spPr>
          <a:xfrm>
            <a:off x="50408" y="878845"/>
            <a:ext cx="636826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AFABAB"/>
                </a:solidFill>
                <a:latin typeface="Tahoma"/>
                <a:ea typeface="Tahoma"/>
                <a:cs typeface="Tahoma"/>
                <a:sym typeface="Tahoma"/>
              </a:rPr>
              <a:t>Year 9</a:t>
            </a:r>
            <a:endParaRPr sz="1800">
              <a:solidFill>
                <a:srgbClr val="AFABA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6"/>
          <p:cNvSpPr/>
          <p:nvPr/>
        </p:nvSpPr>
        <p:spPr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6"/>
          <p:cNvSpPr/>
          <p:nvPr/>
        </p:nvSpPr>
        <p:spPr>
          <a:xfrm rot="-8790171" flipH="1">
            <a:off x="-1919353" y="-1731964"/>
            <a:ext cx="7037705" cy="4996815"/>
          </a:xfrm>
          <a:prstGeom prst="rtTriangle">
            <a:avLst/>
          </a:prstGeom>
          <a:solidFill>
            <a:srgbClr val="0B703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6"/>
          <p:cNvSpPr/>
          <p:nvPr/>
        </p:nvSpPr>
        <p:spPr>
          <a:xfrm rot="10039862">
            <a:off x="4986273" y="-1717994"/>
            <a:ext cx="11026775" cy="9698355"/>
          </a:xfrm>
          <a:prstGeom prst="rtTriangle">
            <a:avLst/>
          </a:prstGeom>
          <a:solidFill>
            <a:srgbClr val="F2F2F2">
              <a:alpha val="9882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16"/>
          <p:cNvSpPr/>
          <p:nvPr/>
        </p:nvSpPr>
        <p:spPr>
          <a:xfrm rot="8816335">
            <a:off x="3908042" y="-1049339"/>
            <a:ext cx="1504950" cy="2264410"/>
          </a:xfrm>
          <a:prstGeom prst="rtTriangle">
            <a:avLst/>
          </a:prstGeom>
          <a:solidFill>
            <a:srgbClr val="D09E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3" name="Google Shape;133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42989" y="74508"/>
            <a:ext cx="690312" cy="645358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6"/>
          <p:cNvSpPr txBox="1"/>
          <p:nvPr/>
        </p:nvSpPr>
        <p:spPr>
          <a:xfrm>
            <a:off x="100817" y="911384"/>
            <a:ext cx="663248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6"/>
          <p:cNvSpPr txBox="1"/>
          <p:nvPr/>
        </p:nvSpPr>
        <p:spPr>
          <a:xfrm>
            <a:off x="3298195" y="9682490"/>
            <a:ext cx="338554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12</a:t>
            </a:r>
            <a:endParaRPr sz="1100">
              <a:solidFill>
                <a:srgbClr val="0B703C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36" name="Google Shape;136;p16"/>
          <p:cNvSpPr txBox="1"/>
          <p:nvPr/>
        </p:nvSpPr>
        <p:spPr>
          <a:xfrm>
            <a:off x="100817" y="75702"/>
            <a:ext cx="626745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MFL: French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16"/>
          <p:cNvSpPr/>
          <p:nvPr/>
        </p:nvSpPr>
        <p:spPr>
          <a:xfrm>
            <a:off x="1" y="886977"/>
            <a:ext cx="6223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Head of Department:  Mr M Kara</a:t>
            </a:r>
            <a:endParaRPr sz="1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graphicFrame>
        <p:nvGraphicFramePr>
          <p:cNvPr id="138" name="Google Shape;138;p16"/>
          <p:cNvGraphicFramePr/>
          <p:nvPr>
            <p:extLst>
              <p:ext uri="{D42A27DB-BD31-4B8C-83A1-F6EECF244321}">
                <p14:modId xmlns:p14="http://schemas.microsoft.com/office/powerpoint/2010/main" val="1549723145"/>
              </p:ext>
            </p:extLst>
          </p:nvPr>
        </p:nvGraphicFramePr>
        <p:xfrm>
          <a:off x="112758" y="1311887"/>
          <a:ext cx="6632475" cy="7607808"/>
        </p:xfrm>
        <a:graphic>
          <a:graphicData uri="http://schemas.openxmlformats.org/drawingml/2006/table">
            <a:tbl>
              <a:tblPr firstRow="1" firstCol="1" bandRow="1">
                <a:noFill/>
                <a:tableStyleId>{BA547404-1523-43D8-807D-29C344B29CB6}</a:tableStyleId>
              </a:tblPr>
              <a:tblGrid>
                <a:gridCol w="1406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242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12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09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1" u="none" strike="noStrike" cap="none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Edexcel</a:t>
                      </a: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Autumn 1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Autumn 2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94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Focus/ Context for Learning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MODULE 7</a:t>
                      </a:r>
                      <a:endParaRPr lang="en-GB" sz="16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Thematic Context 3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Mon petit monde à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moi</a:t>
                      </a:r>
                      <a:endParaRPr lang="en-GB" sz="16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Describing town/ village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Asking for directions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Shopping for clothes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Describing ideal home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Visiting another town/city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75" marR="6857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0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MODULE 7</a:t>
                      </a:r>
                      <a:endParaRPr kumimoji="0" lang="en-GB" sz="1600" b="1" i="0" u="sng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0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Thematic Context 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0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Mon petit monde à </a:t>
                      </a:r>
                      <a:r>
                        <a:rPr kumimoji="0" lang="en-GB" sz="1200" b="1" i="0" u="sng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moi</a:t>
                      </a:r>
                      <a:endParaRPr kumimoji="0" lang="en-GB" sz="1600" b="1" i="0" u="sng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Describing town/ village</a:t>
                      </a:r>
                      <a:endParaRPr kumimoji="0" lang="en-GB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Asking for directions</a:t>
                      </a:r>
                      <a:endParaRPr kumimoji="0" lang="en-GB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Shopping for clothes</a:t>
                      </a:r>
                      <a:endParaRPr kumimoji="0" lang="en-GB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Describing ideal home</a:t>
                      </a:r>
                      <a:endParaRPr kumimoji="0" lang="en-GB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Visiting another town/city</a:t>
                      </a:r>
                      <a:endParaRPr kumimoji="0" lang="en-GB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457200" marR="0" lvl="0" indent="0" algn="l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0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5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6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Spring 1</a:t>
                      </a:r>
                      <a:endParaRPr sz="16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strike="noStrike" cap="none" dirty="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Spring 2</a:t>
                      </a:r>
                      <a:endParaRPr sz="1600" b="1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76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Focus/ Context for Learning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MODULE 6</a:t>
                      </a:r>
                      <a:endParaRPr lang="en-GB" sz="16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Thematic Context 3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Notre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planète</a:t>
                      </a:r>
                      <a:endParaRPr lang="en-GB" sz="16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Geography and the climate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Environmental problems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Day-to-day actions to protect the environment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New technologies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75" marR="6857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0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MODULE 6</a:t>
                      </a:r>
                      <a:endParaRPr kumimoji="0" lang="en-GB" sz="1600" b="1" i="0" u="sng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0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Thematic Context 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0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Notre </a:t>
                      </a:r>
                      <a:r>
                        <a:rPr kumimoji="0" lang="en-GB" sz="1200" b="1" i="0" u="sng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planète</a:t>
                      </a:r>
                      <a:endParaRPr kumimoji="0" lang="en-GB" sz="1600" b="1" i="0" u="sng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Geography and the climate</a:t>
                      </a:r>
                      <a:endParaRPr kumimoji="0" lang="en-GB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Environmental problems</a:t>
                      </a:r>
                      <a:endParaRPr kumimoji="0" lang="en-GB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Day-to-day actions to protect the environment</a:t>
                      </a:r>
                      <a:endParaRPr kumimoji="0" lang="en-GB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New technologies</a:t>
                      </a:r>
                      <a:endParaRPr kumimoji="0" lang="en-GB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342900" marR="0" lvl="0" indent="-266700" algn="l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Noto Sans Symbols"/>
                        <a:buNone/>
                      </a:pP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0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6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3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0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6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Summer 1</a:t>
                      </a:r>
                      <a:endParaRPr sz="16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strike="noStrike" cap="none" dirty="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Summer 2</a:t>
                      </a:r>
                      <a:endParaRPr sz="1600" b="1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030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Focus/ Context for Learning</a:t>
                      </a:r>
                      <a:endParaRPr sz="16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MODULE 5</a:t>
                      </a:r>
                      <a:endParaRPr lang="en-GB" sz="16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Thematic Context 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0" u="sng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Numéro</a:t>
                      </a:r>
                      <a:r>
                        <a:rPr kumimoji="0" lang="en-GB" sz="1200" b="1" i="0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 </a:t>
                      </a:r>
                      <a:r>
                        <a:rPr kumimoji="0" lang="en-GB" sz="1200" b="1" i="0" u="sng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vacances</a:t>
                      </a:r>
                      <a:endParaRPr lang="en-GB" sz="16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Holidays and accommodation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Ideal holiday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What you can see and do on holiday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Festivals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Reviewing &amp; booking holiday accommodation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Staycation activities</a:t>
                      </a:r>
                      <a:endParaRPr sz="1200" i="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0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MODULE 5</a:t>
                      </a:r>
                      <a:endParaRPr kumimoji="0" lang="en-GB" sz="1600" b="1" i="0" u="sng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0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Thematic Context 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0" u="sng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Numéro</a:t>
                      </a:r>
                      <a:r>
                        <a:rPr kumimoji="0" lang="en-GB" sz="1200" b="1" i="0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 </a:t>
                      </a:r>
                      <a:r>
                        <a:rPr kumimoji="0" lang="en-GB" sz="1200" b="1" i="0" u="sng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vacances</a:t>
                      </a:r>
                      <a:endParaRPr kumimoji="0" lang="en-GB" sz="1600" b="1" i="0" u="sng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>
                          <a:tab pos="1843405" algn="r"/>
                        </a:tabLst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Holidays and accommodation</a:t>
                      </a:r>
                      <a:endParaRPr kumimoji="0" lang="en-GB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>
                          <a:tab pos="1843405" algn="r"/>
                        </a:tabLst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Ideal holiday</a:t>
                      </a:r>
                      <a:endParaRPr kumimoji="0" lang="en-GB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>
                          <a:tab pos="1843405" algn="r"/>
                        </a:tabLst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What you can see and do on holiday</a:t>
                      </a:r>
                      <a:endParaRPr kumimoji="0" lang="en-GB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>
                          <a:tab pos="1843405" algn="r"/>
                        </a:tabLst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Festivals</a:t>
                      </a:r>
                      <a:endParaRPr kumimoji="0" lang="en-GB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>
                          <a:tab pos="1843405" algn="r"/>
                        </a:tabLst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Reviewing &amp; booking holiday accommodation</a:t>
                      </a:r>
                      <a:endParaRPr kumimoji="0" lang="en-GB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Staycation activities</a:t>
                      </a:r>
                      <a:endParaRPr kumimoji="0" lang="en-GB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39" name="Google Shape;139;p16"/>
          <p:cNvSpPr/>
          <p:nvPr/>
        </p:nvSpPr>
        <p:spPr>
          <a:xfrm>
            <a:off x="50408" y="865782"/>
            <a:ext cx="636826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AFABAB"/>
                </a:solidFill>
                <a:latin typeface="Tahoma"/>
                <a:ea typeface="Tahoma"/>
                <a:cs typeface="Tahoma"/>
                <a:sym typeface="Tahoma"/>
              </a:rPr>
              <a:t>Year 10</a:t>
            </a:r>
            <a:endParaRPr sz="1800">
              <a:solidFill>
                <a:srgbClr val="AFABA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7"/>
          <p:cNvSpPr/>
          <p:nvPr/>
        </p:nvSpPr>
        <p:spPr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17"/>
          <p:cNvSpPr/>
          <p:nvPr/>
        </p:nvSpPr>
        <p:spPr>
          <a:xfrm rot="-8790171" flipH="1">
            <a:off x="-1919353" y="-1731964"/>
            <a:ext cx="7037705" cy="4996815"/>
          </a:xfrm>
          <a:prstGeom prst="rtTriangle">
            <a:avLst/>
          </a:prstGeom>
          <a:solidFill>
            <a:srgbClr val="0B703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17"/>
          <p:cNvSpPr/>
          <p:nvPr/>
        </p:nvSpPr>
        <p:spPr>
          <a:xfrm rot="10039862">
            <a:off x="4986273" y="-1717994"/>
            <a:ext cx="11026775" cy="9698355"/>
          </a:xfrm>
          <a:prstGeom prst="rtTriangle">
            <a:avLst/>
          </a:prstGeom>
          <a:solidFill>
            <a:srgbClr val="F2F2F2">
              <a:alpha val="9882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17"/>
          <p:cNvSpPr/>
          <p:nvPr/>
        </p:nvSpPr>
        <p:spPr>
          <a:xfrm rot="8816335">
            <a:off x="3908042" y="-1049339"/>
            <a:ext cx="1504950" cy="2264410"/>
          </a:xfrm>
          <a:prstGeom prst="rtTriangle">
            <a:avLst/>
          </a:prstGeom>
          <a:solidFill>
            <a:srgbClr val="D09E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8" name="Google Shape;148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42989" y="74508"/>
            <a:ext cx="690312" cy="645358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7"/>
          <p:cNvSpPr txBox="1"/>
          <p:nvPr/>
        </p:nvSpPr>
        <p:spPr>
          <a:xfrm>
            <a:off x="95978" y="967311"/>
            <a:ext cx="663248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17"/>
          <p:cNvSpPr txBox="1"/>
          <p:nvPr/>
        </p:nvSpPr>
        <p:spPr>
          <a:xfrm>
            <a:off x="3298195" y="9682490"/>
            <a:ext cx="338554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12</a:t>
            </a:r>
            <a:endParaRPr sz="1100">
              <a:solidFill>
                <a:srgbClr val="0B703C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51" name="Google Shape;151;p17"/>
          <p:cNvSpPr txBox="1"/>
          <p:nvPr/>
        </p:nvSpPr>
        <p:spPr>
          <a:xfrm>
            <a:off x="100817" y="75702"/>
            <a:ext cx="626745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MFL: French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52" name="Google Shape;152;p17"/>
          <p:cNvGraphicFramePr/>
          <p:nvPr>
            <p:extLst>
              <p:ext uri="{D42A27DB-BD31-4B8C-83A1-F6EECF244321}">
                <p14:modId xmlns:p14="http://schemas.microsoft.com/office/powerpoint/2010/main" val="949054692"/>
              </p:ext>
            </p:extLst>
          </p:nvPr>
        </p:nvGraphicFramePr>
        <p:xfrm>
          <a:off x="100817" y="1358901"/>
          <a:ext cx="6632475" cy="6497192"/>
        </p:xfrm>
        <a:graphic>
          <a:graphicData uri="http://schemas.openxmlformats.org/drawingml/2006/table">
            <a:tbl>
              <a:tblPr firstRow="1" firstCol="1" bandRow="1">
                <a:noFill/>
                <a:tableStyleId>{BA547404-1523-43D8-807D-29C344B29CB6}</a:tableStyleId>
              </a:tblPr>
              <a:tblGrid>
                <a:gridCol w="1367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8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76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8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Edexcel</a:t>
                      </a: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u="none" strike="noStrike" cap="none" dirty="0">
                          <a:solidFill>
                            <a:schemeClr val="bg1"/>
                          </a:solidFill>
                        </a:rPr>
                        <a:t>Autumn 1</a:t>
                      </a:r>
                      <a:endParaRPr sz="1400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u="none" strike="noStrike" cap="none" dirty="0">
                          <a:solidFill>
                            <a:schemeClr val="bg1"/>
                          </a:solidFill>
                        </a:rPr>
                        <a:t>Autumn 2</a:t>
                      </a:r>
                      <a:endParaRPr sz="1400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246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Focus/Context for Learning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MODULE 3 (Thematic context 5)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 vie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scolaire</a:t>
                      </a:r>
                      <a:endParaRPr lang="en-GB" sz="12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School subjects and school life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School rules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Making progress at school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school used to be like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Learning languages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MODULE 8 (Thematic context 5)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Mes</a:t>
                      </a: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projets</a:t>
                      </a: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d’avenir</a:t>
                      </a:r>
                      <a:endParaRPr lang="en-GB" sz="12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plans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Future plans and hopes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Travelling and earning money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Possible future career paths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Different jobs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780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Noto Sans Symbols"/>
                        <a:buNone/>
                      </a:pPr>
                      <a:endParaRPr sz="1200" b="1" u="sng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 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 dirty="0"/>
                        <a:t> </a:t>
                      </a:r>
                      <a:endParaRPr sz="13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8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 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Spring 1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lt1"/>
                          </a:solidFill>
                        </a:rPr>
                        <a:t>Spring 2</a:t>
                      </a:r>
                      <a:endParaRPr sz="1400" b="1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365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Focus/Context for Learning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Noto Sans Symbols"/>
                        <a:buNone/>
                        <a:tabLst/>
                        <a:defRPr/>
                      </a:pPr>
                      <a:r>
                        <a:rPr lang="en-GB" sz="6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Revisions and preparation for the final exams</a:t>
                      </a: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Noto Sans Symbols"/>
                        <a:buNone/>
                      </a:pPr>
                      <a:endParaRPr sz="1600" b="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Noto Sans Symbols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Revisions and preparation for the final exams</a:t>
                      </a:r>
                    </a:p>
                    <a:p>
                      <a:pPr marL="17780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Noto Sans Symbols"/>
                        <a:buNone/>
                      </a:pP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780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Noto Sans Symbols"/>
                        <a:buNone/>
                      </a:pPr>
                      <a:endParaRPr sz="1200" b="1" u="sng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780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Noto Sans Symbols"/>
                        <a:buNone/>
                      </a:pP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8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 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8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 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Summer 1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Summer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507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Focus/Context for Learning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600"/>
                        <a:buFont typeface="Noto Sans Symbols"/>
                        <a:buNone/>
                      </a:pPr>
                      <a:r>
                        <a:rPr lang="en-GB" sz="6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endParaRPr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Noto Sans Symbols"/>
                        <a:buNone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Revisions and preparation for the final exams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Noto Sans Symbols"/>
                        <a:buNone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Revisions and preparation for the final exams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342900" marR="0" lvl="0" indent="-8890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Noto Sans Symbols"/>
                        <a:buNone/>
                      </a:pP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53" name="Google Shape;153;p17"/>
          <p:cNvSpPr/>
          <p:nvPr/>
        </p:nvSpPr>
        <p:spPr>
          <a:xfrm>
            <a:off x="1" y="886977"/>
            <a:ext cx="6223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Head of Department:  Mr M Kara</a:t>
            </a:r>
            <a:endParaRPr sz="1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54" name="Google Shape;154;p17"/>
          <p:cNvSpPr/>
          <p:nvPr/>
        </p:nvSpPr>
        <p:spPr>
          <a:xfrm>
            <a:off x="50408" y="852719"/>
            <a:ext cx="636826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AFABAB"/>
                </a:solidFill>
                <a:latin typeface="Tahoma"/>
                <a:ea typeface="Tahoma"/>
                <a:cs typeface="Tahoma"/>
                <a:sym typeface="Tahoma"/>
              </a:rPr>
              <a:t>Year 11</a:t>
            </a:r>
            <a:endParaRPr sz="1800">
              <a:solidFill>
                <a:srgbClr val="AFABA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1131</Words>
  <Application>Microsoft Office PowerPoint</Application>
  <PresentationFormat>A4 Paper (210x297 mm)</PresentationFormat>
  <Paragraphs>294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Calibri</vt:lpstr>
      <vt:lpstr>Arial</vt:lpstr>
      <vt:lpstr>Times New Roman</vt:lpstr>
      <vt:lpstr>Tahoma</vt:lpstr>
      <vt:lpstr>Noto Sans Symbols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 Charlemagne</dc:creator>
  <cp:lastModifiedBy>Mr M Kara</cp:lastModifiedBy>
  <cp:revision>27</cp:revision>
  <dcterms:modified xsi:type="dcterms:W3CDTF">2025-12-08T07:32:57Z</dcterms:modified>
</cp:coreProperties>
</file>